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55"/>
  </p:notesMasterIdLst>
  <p:handoutMasterIdLst>
    <p:handoutMasterId r:id="rId56"/>
  </p:handoutMasterIdLst>
  <p:sldIdLst>
    <p:sldId id="460" r:id="rId2"/>
    <p:sldId id="461" r:id="rId3"/>
    <p:sldId id="889" r:id="rId4"/>
    <p:sldId id="811" r:id="rId5"/>
    <p:sldId id="891" r:id="rId6"/>
    <p:sldId id="727" r:id="rId7"/>
    <p:sldId id="893" r:id="rId8"/>
    <p:sldId id="812" r:id="rId9"/>
    <p:sldId id="813" r:id="rId10"/>
    <p:sldId id="723" r:id="rId11"/>
    <p:sldId id="894" r:id="rId12"/>
    <p:sldId id="895" r:id="rId13"/>
    <p:sldId id="896" r:id="rId14"/>
    <p:sldId id="744" r:id="rId15"/>
    <p:sldId id="816" r:id="rId16"/>
    <p:sldId id="897" r:id="rId17"/>
    <p:sldId id="898" r:id="rId18"/>
    <p:sldId id="908" r:id="rId19"/>
    <p:sldId id="909" r:id="rId20"/>
    <p:sldId id="818" r:id="rId21"/>
    <p:sldId id="847" r:id="rId22"/>
    <p:sldId id="845" r:id="rId23"/>
    <p:sldId id="841" r:id="rId24"/>
    <p:sldId id="838" r:id="rId25"/>
    <p:sldId id="834" r:id="rId26"/>
    <p:sldId id="832" r:id="rId27"/>
    <p:sldId id="831" r:id="rId28"/>
    <p:sldId id="830" r:id="rId29"/>
    <p:sldId id="829" r:id="rId30"/>
    <p:sldId id="826" r:id="rId31"/>
    <p:sldId id="825" r:id="rId32"/>
    <p:sldId id="824" r:id="rId33"/>
    <p:sldId id="848" r:id="rId34"/>
    <p:sldId id="850" r:id="rId35"/>
    <p:sldId id="851" r:id="rId36"/>
    <p:sldId id="906" r:id="rId37"/>
    <p:sldId id="907" r:id="rId38"/>
    <p:sldId id="852" r:id="rId39"/>
    <p:sldId id="853" r:id="rId40"/>
    <p:sldId id="854" r:id="rId41"/>
    <p:sldId id="860" r:id="rId42"/>
    <p:sldId id="855" r:id="rId43"/>
    <p:sldId id="856" r:id="rId44"/>
    <p:sldId id="901" r:id="rId45"/>
    <p:sldId id="902" r:id="rId46"/>
    <p:sldId id="903" r:id="rId47"/>
    <p:sldId id="905" r:id="rId48"/>
    <p:sldId id="878" r:id="rId49"/>
    <p:sldId id="879" r:id="rId50"/>
    <p:sldId id="880" r:id="rId51"/>
    <p:sldId id="881" r:id="rId52"/>
    <p:sldId id="882" r:id="rId53"/>
    <p:sldId id="888" r:id="rId54"/>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p15="http://schemas.microsoft.com/office/powerpoint/2012/main" xmlns="">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003399"/>
    <a:srgbClr val="0000FF"/>
    <a:srgbClr val="00CCFF"/>
    <a:srgbClr val="33CCFF"/>
    <a:srgbClr val="154A51"/>
    <a:srgbClr val="006666"/>
    <a:srgbClr val="FAA0CF"/>
    <a:srgbClr val="B3E2E7"/>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9216" autoAdjust="0"/>
  </p:normalViewPr>
  <p:slideViewPr>
    <p:cSldViewPr snapToGrid="0" showGuides="1">
      <p:cViewPr varScale="1">
        <p:scale>
          <a:sx n="89" d="100"/>
          <a:sy n="89" d="100"/>
        </p:scale>
        <p:origin x="-258" y="-96"/>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78AF20-18AB-4EF6-88BF-543A1168ABDC}"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zh-CN" altLang="en-US"/>
        </a:p>
      </dgm:t>
    </dgm:pt>
    <dgm:pt modelId="{16AD8AD1-32E7-4C0D-AD02-942696991FBF}">
      <dgm:prSet phldrT="[文本]"/>
      <dgm:spPr>
        <a:xfrm rot="16200000">
          <a:off x="-1313322" y="1772866"/>
          <a:ext cx="4024775" cy="486714"/>
        </a:xfrm>
        <a:prstGeom prst="rect">
          <a:avLst/>
        </a:prstGeom>
        <a:solidFill>
          <a:srgbClr val="4BACC6"/>
        </a:solidFill>
        <a:ln w="25400" cap="flat" cmpd="sng" algn="ctr">
          <a:solidFill>
            <a:sysClr val="window" lastClr="FFFFFF">
              <a:hueOff val="0"/>
              <a:satOff val="0"/>
              <a:lumOff val="0"/>
              <a:alphaOff val="0"/>
            </a:sysClr>
          </a:solidFill>
          <a:prstDash val="solid"/>
        </a:ln>
        <a:effectLst/>
      </dgm:spPr>
      <dgm:t>
        <a:bodyPr vert="vert"/>
        <a:lstStyle/>
        <a:p>
          <a:r>
            <a:rPr lang="zh-CN" altLang="en-US" b="1" dirty="0" smtClean="0">
              <a:solidFill>
                <a:sysClr val="window" lastClr="FFFFFF"/>
              </a:solidFill>
              <a:latin typeface="微软雅黑" panose="020B0503020204020204" pitchFamily="34" charset="-122"/>
              <a:ea typeface="微软雅黑" panose="020B0503020204020204" pitchFamily="34" charset="-122"/>
              <a:cs typeface="+mn-cs"/>
            </a:rPr>
            <a:t>高职公共</a:t>
          </a:r>
          <a:r>
            <a:rPr lang="zh-CN" altLang="en-US" b="1" dirty="0">
              <a:solidFill>
                <a:sysClr val="window" lastClr="FFFFFF"/>
              </a:solidFill>
              <a:latin typeface="微软雅黑" panose="020B0503020204020204" pitchFamily="34" charset="-122"/>
              <a:ea typeface="微软雅黑" panose="020B0503020204020204" pitchFamily="34" charset="-122"/>
              <a:cs typeface="+mn-cs"/>
            </a:rPr>
            <a:t>实训基地</a:t>
          </a:r>
        </a:p>
      </dgm:t>
    </dgm:pt>
    <dgm:pt modelId="{066D7CE6-CD32-4840-84DA-F4349F67F299}" type="parTrans" cxnId="{C7A49172-D61B-4E5C-AAC5-0505660EC13C}">
      <dgm:prSet/>
      <dgm:spPr/>
      <dgm:t>
        <a:bodyPr/>
        <a:lstStyle/>
        <a:p>
          <a:endParaRPr lang="zh-CN" altLang="en-US">
            <a:latin typeface="微软雅黑" panose="020B0503020204020204" pitchFamily="34" charset="-122"/>
            <a:ea typeface="微软雅黑" panose="020B0503020204020204" pitchFamily="34" charset="-122"/>
          </a:endParaRPr>
        </a:p>
      </dgm:t>
    </dgm:pt>
    <dgm:pt modelId="{FBE0487D-94D3-43D9-A952-B244AF4671EA}" type="sibTrans" cxnId="{C7A49172-D61B-4E5C-AAC5-0505660EC13C}">
      <dgm:prSet/>
      <dgm:spPr/>
      <dgm:t>
        <a:bodyPr/>
        <a:lstStyle/>
        <a:p>
          <a:endParaRPr lang="zh-CN" altLang="en-US">
            <a:latin typeface="微软雅黑" panose="020B0503020204020204" pitchFamily="34" charset="-122"/>
            <a:ea typeface="微软雅黑" panose="020B0503020204020204" pitchFamily="34" charset="-122"/>
          </a:endParaRPr>
        </a:p>
      </dgm:t>
    </dgm:pt>
    <dgm:pt modelId="{DB3AB46E-56FE-4E8D-A91C-1D509BEAB1BD}">
      <dgm:prSet phldrT="[文本]" custT="1"/>
      <dgm:spPr>
        <a:xfrm>
          <a:off x="1259185" y="253131"/>
          <a:ext cx="5365553" cy="735213"/>
        </a:xfrm>
        <a:prstGeom prst="rect">
          <a:avLst/>
        </a:prstGeom>
        <a:solidFill>
          <a:srgbClr val="0070C0"/>
        </a:solidFill>
        <a:ln w="25400" cap="flat" cmpd="sng" algn="ctr">
          <a:solidFill>
            <a:sysClr val="window" lastClr="FFFFFF">
              <a:hueOff val="0"/>
              <a:satOff val="0"/>
              <a:lumOff val="0"/>
              <a:alphaOff val="0"/>
            </a:sysClr>
          </a:solidFill>
          <a:prstDash val="solid"/>
        </a:ln>
        <a:effectLst/>
      </dgm:spPr>
      <dgm:t>
        <a:bodyPr/>
        <a:lstStyle/>
        <a:p>
          <a:pPr>
            <a:spcBef>
              <a:spcPct val="0"/>
            </a:spcBef>
            <a:spcAft>
              <a:spcPts val="0"/>
            </a:spcAft>
          </a:pPr>
          <a:r>
            <a:rPr lang="zh-CN" altLang="en-US" sz="1800" b="1" dirty="0">
              <a:solidFill>
                <a:sysClr val="window" lastClr="FFFFFF"/>
              </a:solidFill>
              <a:latin typeface="微软雅黑" panose="020B0503020204020204" pitchFamily="34" charset="-122"/>
              <a:ea typeface="微软雅黑" panose="020B0503020204020204" pitchFamily="34" charset="-122"/>
              <a:cs typeface="+mn-cs"/>
            </a:rPr>
            <a:t>公共实训中心</a:t>
          </a:r>
          <a:endParaRPr lang="en-US" altLang="zh-CN" sz="1800" b="1" dirty="0">
            <a:solidFill>
              <a:sysClr val="window" lastClr="FFFFFF"/>
            </a:solidFill>
            <a:latin typeface="微软雅黑" panose="020B0503020204020204" pitchFamily="34" charset="-122"/>
            <a:ea typeface="微软雅黑" panose="020B0503020204020204" pitchFamily="34" charset="-122"/>
            <a:cs typeface="+mn-cs"/>
          </a:endParaRPr>
        </a:p>
        <a:p>
          <a:pPr>
            <a:spcBef>
              <a:spcPts val="100"/>
            </a:spcBef>
            <a:spcAft>
              <a:spcPts val="0"/>
            </a:spcAft>
          </a:pPr>
          <a:r>
            <a:rPr lang="zh-CN" altLang="en-US" sz="1100" b="0" dirty="0">
              <a:solidFill>
                <a:sysClr val="window" lastClr="FFFFFF"/>
              </a:solidFill>
              <a:latin typeface="微软雅黑" panose="020B0503020204020204" pitchFamily="34" charset="-122"/>
              <a:ea typeface="微软雅黑" panose="020B0503020204020204" pitchFamily="34" charset="-122"/>
              <a:cs typeface="+mn-cs"/>
            </a:rPr>
            <a:t>先进制造业实训区、战略新兴产业实训区、现代服务业实训区、地方特色产业实训区</a:t>
          </a:r>
        </a:p>
      </dgm:t>
    </dgm:pt>
    <dgm:pt modelId="{1AFE6D81-B6D5-41B5-8F2D-F7894356187B}" type="parTrans" cxnId="{577EAF66-5EC7-46CF-937E-B31293539580}">
      <dgm:prSet/>
      <dgm:spPr>
        <a:xfrm>
          <a:off x="942422" y="620738"/>
          <a:ext cx="316763" cy="1395485"/>
        </a:xfrm>
        <a:custGeom>
          <a:avLst/>
          <a:gdLst/>
          <a:ahLst/>
          <a:cxnLst/>
          <a:rect l="0" t="0" r="0" b="0"/>
          <a:pathLst>
            <a:path>
              <a:moveTo>
                <a:pt x="0" y="1395485"/>
              </a:moveTo>
              <a:lnTo>
                <a:pt x="158381" y="1395485"/>
              </a:lnTo>
              <a:lnTo>
                <a:pt x="158381" y="0"/>
              </a:lnTo>
              <a:lnTo>
                <a:pt x="316763" y="0"/>
              </a:lnTo>
            </a:path>
          </a:pathLst>
        </a:custGeom>
        <a:noFill/>
        <a:ln w="25400" cap="flat" cmpd="sng" algn="ctr">
          <a:solidFill>
            <a:srgbClr val="4BACC6">
              <a:hueOff val="0"/>
              <a:satOff val="0"/>
              <a:lumOff val="0"/>
              <a:alphaOff val="0"/>
            </a:srgbClr>
          </a:solidFill>
          <a:prstDash val="solid"/>
        </a:ln>
        <a:effectLst/>
      </dgm:spPr>
      <dgm:t>
        <a:bodyPr/>
        <a:lstStyle/>
        <a:p>
          <a:endParaRPr lang="zh-CN" altLang="en-US">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3154B37F-52EC-4ECF-99C9-5E76B179BC42}" type="sibTrans" cxnId="{577EAF66-5EC7-46CF-937E-B31293539580}">
      <dgm:prSet/>
      <dgm:spPr/>
      <dgm:t>
        <a:bodyPr/>
        <a:lstStyle/>
        <a:p>
          <a:endParaRPr lang="zh-CN" altLang="en-US">
            <a:latin typeface="微软雅黑" panose="020B0503020204020204" pitchFamily="34" charset="-122"/>
            <a:ea typeface="微软雅黑" panose="020B0503020204020204" pitchFamily="34" charset="-122"/>
          </a:endParaRPr>
        </a:p>
      </dgm:t>
    </dgm:pt>
    <dgm:pt modelId="{27D3B77E-752D-4C2C-BE16-488EA9A69599}">
      <dgm:prSet phldrT="[文本]" custT="1"/>
      <dgm:spPr>
        <a:xfrm>
          <a:off x="1259185" y="1220982"/>
          <a:ext cx="5365553" cy="465120"/>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ln>
        <a:effectLst/>
      </dgm:spPr>
      <dgm:t>
        <a:bodyPr/>
        <a:lstStyle/>
        <a:p>
          <a:r>
            <a:rPr lang="en-US" altLang="zh-CN" sz="1600" dirty="0">
              <a:solidFill>
                <a:sysClr val="window" lastClr="FFFFFF"/>
              </a:solidFill>
              <a:latin typeface="微软雅黑" panose="020B0503020204020204" pitchFamily="34" charset="-122"/>
              <a:ea typeface="微软雅黑" panose="020B0503020204020204" pitchFamily="34" charset="-122"/>
              <a:cs typeface="+mn-cs"/>
            </a:rPr>
            <a:t>O2O</a:t>
          </a:r>
          <a:r>
            <a:rPr lang="zh-CN" altLang="en-US" sz="1600" dirty="0">
              <a:solidFill>
                <a:sysClr val="window" lastClr="FFFFFF"/>
              </a:solidFill>
              <a:latin typeface="微软雅黑" panose="020B0503020204020204" pitchFamily="34" charset="-122"/>
              <a:ea typeface="微软雅黑" panose="020B0503020204020204" pitchFamily="34" charset="-122"/>
              <a:cs typeface="+mn-cs"/>
            </a:rPr>
            <a:t>社会培训与职业技能鉴定中心</a:t>
          </a:r>
        </a:p>
      </dgm:t>
    </dgm:pt>
    <dgm:pt modelId="{B9ED0A24-7C0B-4134-BD24-7919A55D5C71}" type="parTrans" cxnId="{739354EB-7C0E-4195-822F-5C11EC984F76}">
      <dgm:prSet/>
      <dgm:spPr>
        <a:xfrm>
          <a:off x="942422" y="1453542"/>
          <a:ext cx="316763" cy="562681"/>
        </a:xfrm>
        <a:custGeom>
          <a:avLst/>
          <a:gdLst/>
          <a:ahLst/>
          <a:cxnLst/>
          <a:rect l="0" t="0" r="0" b="0"/>
          <a:pathLst>
            <a:path>
              <a:moveTo>
                <a:pt x="0" y="562681"/>
              </a:moveTo>
              <a:lnTo>
                <a:pt x="158381" y="562681"/>
              </a:lnTo>
              <a:lnTo>
                <a:pt x="158381" y="0"/>
              </a:lnTo>
              <a:lnTo>
                <a:pt x="316763" y="0"/>
              </a:lnTo>
            </a:path>
          </a:pathLst>
        </a:custGeom>
        <a:noFill/>
        <a:ln w="25400" cap="flat" cmpd="sng" algn="ctr">
          <a:solidFill>
            <a:srgbClr val="4BACC6">
              <a:hueOff val="0"/>
              <a:satOff val="0"/>
              <a:lumOff val="0"/>
              <a:alphaOff val="0"/>
            </a:srgbClr>
          </a:solidFill>
          <a:prstDash val="solid"/>
        </a:ln>
        <a:effectLst/>
      </dgm:spPr>
      <dgm:t>
        <a:bodyPr/>
        <a:lstStyle/>
        <a:p>
          <a:endParaRPr lang="zh-CN" altLang="en-US">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D034A77E-88EF-4906-9CEC-3B7B76F9D6CF}" type="sibTrans" cxnId="{739354EB-7C0E-4195-822F-5C11EC984F76}">
      <dgm:prSet/>
      <dgm:spPr/>
      <dgm:t>
        <a:bodyPr/>
        <a:lstStyle/>
        <a:p>
          <a:endParaRPr lang="zh-CN" altLang="en-US">
            <a:latin typeface="微软雅黑" panose="020B0503020204020204" pitchFamily="34" charset="-122"/>
            <a:ea typeface="微软雅黑" panose="020B0503020204020204" pitchFamily="34" charset="-122"/>
          </a:endParaRPr>
        </a:p>
      </dgm:t>
    </dgm:pt>
    <dgm:pt modelId="{1FEC2329-96BA-4754-908F-D557FBD72855}">
      <dgm:prSet phldrT="[文本]" custT="1"/>
      <dgm:spPr>
        <a:xfrm>
          <a:off x="1259185" y="3314201"/>
          <a:ext cx="5365553" cy="465120"/>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ln>
        <a:effectLst/>
      </dgm:spPr>
      <dgm:t>
        <a:bodyPr/>
        <a:lstStyle/>
        <a:p>
          <a:r>
            <a:rPr lang="zh-CN" altLang="en-US" sz="1600">
              <a:solidFill>
                <a:sysClr val="window" lastClr="FFFFFF"/>
              </a:solidFill>
              <a:latin typeface="微软雅黑" panose="020B0503020204020204" pitchFamily="34" charset="-122"/>
              <a:ea typeface="微软雅黑" panose="020B0503020204020204" pitchFamily="34" charset="-122"/>
              <a:cs typeface="+mn-cs"/>
            </a:rPr>
            <a:t>协同创新中心</a:t>
          </a:r>
        </a:p>
      </dgm:t>
    </dgm:pt>
    <dgm:pt modelId="{23BB1787-044B-4E50-B454-99B8C562629C}" type="parTrans" cxnId="{56DE1167-C4BC-4F5B-BC7A-DF20AAC4405E}">
      <dgm:prSet/>
      <dgm:spPr>
        <a:xfrm>
          <a:off x="942422" y="2016224"/>
          <a:ext cx="316763" cy="1530537"/>
        </a:xfrm>
        <a:custGeom>
          <a:avLst/>
          <a:gdLst/>
          <a:ahLst/>
          <a:cxnLst/>
          <a:rect l="0" t="0" r="0" b="0"/>
          <a:pathLst>
            <a:path>
              <a:moveTo>
                <a:pt x="0" y="0"/>
              </a:moveTo>
              <a:lnTo>
                <a:pt x="158381" y="0"/>
              </a:lnTo>
              <a:lnTo>
                <a:pt x="158381" y="1530537"/>
              </a:lnTo>
              <a:lnTo>
                <a:pt x="316763" y="1530537"/>
              </a:lnTo>
            </a:path>
          </a:pathLst>
        </a:custGeom>
        <a:noFill/>
        <a:ln w="25400" cap="flat" cmpd="sng" algn="ctr">
          <a:solidFill>
            <a:srgbClr val="4BACC6">
              <a:hueOff val="0"/>
              <a:satOff val="0"/>
              <a:lumOff val="0"/>
              <a:alphaOff val="0"/>
            </a:srgbClr>
          </a:solidFill>
          <a:prstDash val="solid"/>
        </a:ln>
        <a:effectLst/>
      </dgm:spPr>
      <dgm:t>
        <a:bodyPr/>
        <a:lstStyle/>
        <a:p>
          <a:endParaRPr lang="zh-CN" altLang="en-US">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B3332AB1-9232-42B7-A816-0CAED2410DEF}" type="sibTrans" cxnId="{56DE1167-C4BC-4F5B-BC7A-DF20AAC4405E}">
      <dgm:prSet/>
      <dgm:spPr/>
      <dgm:t>
        <a:bodyPr/>
        <a:lstStyle/>
        <a:p>
          <a:endParaRPr lang="zh-CN" altLang="en-US">
            <a:latin typeface="微软雅黑" panose="020B0503020204020204" pitchFamily="34" charset="-122"/>
            <a:ea typeface="微软雅黑" panose="020B0503020204020204" pitchFamily="34" charset="-122"/>
          </a:endParaRPr>
        </a:p>
      </dgm:t>
    </dgm:pt>
    <dgm:pt modelId="{BF8F3068-FBF2-4490-BB35-7B063EB2E331}">
      <dgm:prSet custT="1"/>
      <dgm:spPr>
        <a:xfrm>
          <a:off x="1259185" y="2616492"/>
          <a:ext cx="5365553" cy="465120"/>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ln>
        <a:effectLst/>
      </dgm:spPr>
      <dgm:t>
        <a:bodyPr/>
        <a:lstStyle/>
        <a:p>
          <a:r>
            <a:rPr lang="zh-CN" altLang="en-US" sz="1600" dirty="0">
              <a:solidFill>
                <a:sysClr val="window" lastClr="FFFFFF"/>
              </a:solidFill>
              <a:latin typeface="微软雅黑" panose="020B0503020204020204" pitchFamily="34" charset="-122"/>
              <a:ea typeface="微软雅黑" panose="020B0503020204020204" pitchFamily="34" charset="-122"/>
              <a:cs typeface="+mn-cs"/>
            </a:rPr>
            <a:t>人才服务中心</a:t>
          </a:r>
        </a:p>
      </dgm:t>
    </dgm:pt>
    <dgm:pt modelId="{3C05EF97-DB2E-419D-9AF3-33E44F9B0EED}" type="parTrans" cxnId="{DD3116AD-7060-419C-B499-25250CE00D7A}">
      <dgm:prSet/>
      <dgm:spPr>
        <a:xfrm>
          <a:off x="942422" y="2016224"/>
          <a:ext cx="316763" cy="832828"/>
        </a:xfrm>
        <a:custGeom>
          <a:avLst/>
          <a:gdLst/>
          <a:ahLst/>
          <a:cxnLst/>
          <a:rect l="0" t="0" r="0" b="0"/>
          <a:pathLst>
            <a:path>
              <a:moveTo>
                <a:pt x="0" y="0"/>
              </a:moveTo>
              <a:lnTo>
                <a:pt x="158381" y="0"/>
              </a:lnTo>
              <a:lnTo>
                <a:pt x="158381" y="832828"/>
              </a:lnTo>
              <a:lnTo>
                <a:pt x="316763" y="832828"/>
              </a:lnTo>
            </a:path>
          </a:pathLst>
        </a:custGeom>
        <a:noFill/>
        <a:ln w="25400" cap="flat" cmpd="sng" algn="ctr">
          <a:solidFill>
            <a:srgbClr val="4BACC6">
              <a:hueOff val="0"/>
              <a:satOff val="0"/>
              <a:lumOff val="0"/>
              <a:alphaOff val="0"/>
            </a:srgbClr>
          </a:solidFill>
          <a:prstDash val="solid"/>
        </a:ln>
        <a:effectLst/>
      </dgm:spPr>
      <dgm:t>
        <a:bodyPr/>
        <a:lstStyle/>
        <a:p>
          <a:endParaRPr lang="zh-CN" altLang="en-US">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74134603-B389-40ED-BDE8-C49C600D3BED}" type="sibTrans" cxnId="{DD3116AD-7060-419C-B499-25250CE00D7A}">
      <dgm:prSet/>
      <dgm:spPr/>
      <dgm:t>
        <a:bodyPr/>
        <a:lstStyle/>
        <a:p>
          <a:endParaRPr lang="zh-CN" altLang="en-US">
            <a:latin typeface="微软雅黑" panose="020B0503020204020204" pitchFamily="34" charset="-122"/>
            <a:ea typeface="微软雅黑" panose="020B0503020204020204" pitchFamily="34" charset="-122"/>
          </a:endParaRPr>
        </a:p>
      </dgm:t>
    </dgm:pt>
    <dgm:pt modelId="{3905398D-7274-4059-B58E-48B47EA54E69}">
      <dgm:prSet custT="1"/>
      <dgm:spPr>
        <a:xfrm>
          <a:off x="1259185" y="1918710"/>
          <a:ext cx="5365553" cy="465120"/>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ln>
        <a:effectLst/>
      </dgm:spPr>
      <dgm:t>
        <a:bodyPr/>
        <a:lstStyle/>
        <a:p>
          <a:r>
            <a:rPr lang="zh-CN" altLang="en-US" sz="1600">
              <a:solidFill>
                <a:sysClr val="window" lastClr="FFFFFF"/>
              </a:solidFill>
              <a:latin typeface="微软雅黑" panose="020B0503020204020204" pitchFamily="34" charset="-122"/>
              <a:ea typeface="微软雅黑" panose="020B0503020204020204" pitchFamily="34" charset="-122"/>
              <a:cs typeface="+mn-cs"/>
            </a:rPr>
            <a:t>创新创业中心</a:t>
          </a:r>
        </a:p>
      </dgm:t>
    </dgm:pt>
    <dgm:pt modelId="{3E0958CD-2BCD-4982-B612-6FF3423B8D77}" type="parTrans" cxnId="{0AE5D428-BEE5-4428-9E91-28D7AF319B7A}">
      <dgm:prSet/>
      <dgm:spPr>
        <a:xfrm>
          <a:off x="942422" y="2016224"/>
          <a:ext cx="316763" cy="135046"/>
        </a:xfrm>
        <a:custGeom>
          <a:avLst/>
          <a:gdLst/>
          <a:ahLst/>
          <a:cxnLst/>
          <a:rect l="0" t="0" r="0" b="0"/>
          <a:pathLst>
            <a:path>
              <a:moveTo>
                <a:pt x="0" y="0"/>
              </a:moveTo>
              <a:lnTo>
                <a:pt x="158381" y="0"/>
              </a:lnTo>
              <a:lnTo>
                <a:pt x="158381" y="135046"/>
              </a:lnTo>
              <a:lnTo>
                <a:pt x="316763" y="135046"/>
              </a:lnTo>
            </a:path>
          </a:pathLst>
        </a:custGeom>
        <a:noFill/>
        <a:ln w="25400" cap="flat" cmpd="sng" algn="ctr">
          <a:solidFill>
            <a:srgbClr val="4BACC6">
              <a:hueOff val="0"/>
              <a:satOff val="0"/>
              <a:lumOff val="0"/>
              <a:alphaOff val="0"/>
            </a:srgbClr>
          </a:solidFill>
          <a:prstDash val="solid"/>
        </a:ln>
        <a:effectLst/>
      </dgm:spPr>
      <dgm:t>
        <a:bodyPr/>
        <a:lstStyle/>
        <a:p>
          <a:endParaRPr lang="zh-CN" altLang="en-US">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B0E9AAF2-3CB4-4000-8391-EEACB4AA4F7B}" type="sibTrans" cxnId="{0AE5D428-BEE5-4428-9E91-28D7AF319B7A}">
      <dgm:prSet/>
      <dgm:spPr/>
      <dgm:t>
        <a:bodyPr/>
        <a:lstStyle/>
        <a:p>
          <a:endParaRPr lang="zh-CN" altLang="en-US">
            <a:latin typeface="微软雅黑" panose="020B0503020204020204" pitchFamily="34" charset="-122"/>
            <a:ea typeface="微软雅黑" panose="020B0503020204020204" pitchFamily="34" charset="-122"/>
          </a:endParaRPr>
        </a:p>
      </dgm:t>
    </dgm:pt>
    <dgm:pt modelId="{E86438A0-E03F-4499-BAA6-D5EBDDDEE6EC}" type="pres">
      <dgm:prSet presAssocID="{9778AF20-18AB-4EF6-88BF-543A1168ABDC}" presName="Name0" presStyleCnt="0">
        <dgm:presLayoutVars>
          <dgm:chPref val="1"/>
          <dgm:dir/>
          <dgm:animOne val="branch"/>
          <dgm:animLvl val="lvl"/>
          <dgm:resizeHandles val="exact"/>
        </dgm:presLayoutVars>
      </dgm:prSet>
      <dgm:spPr/>
      <dgm:t>
        <a:bodyPr/>
        <a:lstStyle/>
        <a:p>
          <a:endParaRPr lang="zh-CN" altLang="en-US"/>
        </a:p>
      </dgm:t>
    </dgm:pt>
    <dgm:pt modelId="{99975D0A-0C01-4F66-8F60-2562429FAE58}" type="pres">
      <dgm:prSet presAssocID="{16AD8AD1-32E7-4C0D-AD02-942696991FBF}" presName="root1" presStyleCnt="0"/>
      <dgm:spPr/>
    </dgm:pt>
    <dgm:pt modelId="{E8AA0304-2C48-44B9-AF9A-2F3CB151DD42}" type="pres">
      <dgm:prSet presAssocID="{16AD8AD1-32E7-4C0D-AD02-942696991FBF}" presName="LevelOneTextNode" presStyleLbl="node0" presStyleIdx="0" presStyleCnt="1" custScaleX="100796" custScaleY="158367">
        <dgm:presLayoutVars>
          <dgm:chPref val="3"/>
        </dgm:presLayoutVars>
      </dgm:prSet>
      <dgm:spPr/>
      <dgm:t>
        <a:bodyPr/>
        <a:lstStyle/>
        <a:p>
          <a:endParaRPr lang="zh-CN" altLang="en-US"/>
        </a:p>
      </dgm:t>
    </dgm:pt>
    <dgm:pt modelId="{8F2A29E4-C0CD-45AA-BA0F-C306A791C34D}" type="pres">
      <dgm:prSet presAssocID="{16AD8AD1-32E7-4C0D-AD02-942696991FBF}" presName="level2hierChild" presStyleCnt="0"/>
      <dgm:spPr/>
    </dgm:pt>
    <dgm:pt modelId="{B6EB7058-8DD8-4D8A-8258-DBC192652E09}" type="pres">
      <dgm:prSet presAssocID="{1AFE6D81-B6D5-41B5-8F2D-F7894356187B}" presName="conn2-1" presStyleLbl="parChTrans1D2" presStyleIdx="0" presStyleCnt="5"/>
      <dgm:spPr/>
      <dgm:t>
        <a:bodyPr/>
        <a:lstStyle/>
        <a:p>
          <a:endParaRPr lang="zh-CN" altLang="en-US"/>
        </a:p>
      </dgm:t>
    </dgm:pt>
    <dgm:pt modelId="{8512B956-4931-42F8-AEDC-FB532C810EC2}" type="pres">
      <dgm:prSet presAssocID="{1AFE6D81-B6D5-41B5-8F2D-F7894356187B}" presName="connTx" presStyleLbl="parChTrans1D2" presStyleIdx="0" presStyleCnt="5"/>
      <dgm:spPr/>
      <dgm:t>
        <a:bodyPr/>
        <a:lstStyle/>
        <a:p>
          <a:endParaRPr lang="zh-CN" altLang="en-US"/>
        </a:p>
      </dgm:t>
    </dgm:pt>
    <dgm:pt modelId="{1F4BA512-271A-40D9-A1CF-2CB4B9F14AB3}" type="pres">
      <dgm:prSet presAssocID="{DB3AB46E-56FE-4E8D-A91C-1D509BEAB1BD}" presName="root2" presStyleCnt="0"/>
      <dgm:spPr/>
    </dgm:pt>
    <dgm:pt modelId="{508B054D-C5FD-4787-AA4A-520BDFD77194}" type="pres">
      <dgm:prSet presAssocID="{DB3AB46E-56FE-4E8D-A91C-1D509BEAB1BD}" presName="LevelTwoTextNode" presStyleLbl="node2" presStyleIdx="0" presStyleCnt="5" custScaleX="338774" custScaleY="152259" custLinFactNeighborY="-46350">
        <dgm:presLayoutVars>
          <dgm:chPref val="3"/>
        </dgm:presLayoutVars>
      </dgm:prSet>
      <dgm:spPr/>
      <dgm:t>
        <a:bodyPr/>
        <a:lstStyle/>
        <a:p>
          <a:endParaRPr lang="zh-CN" altLang="en-US"/>
        </a:p>
      </dgm:t>
    </dgm:pt>
    <dgm:pt modelId="{0AF31518-EC58-4AE5-B5B8-8D244A6F42D6}" type="pres">
      <dgm:prSet presAssocID="{DB3AB46E-56FE-4E8D-A91C-1D509BEAB1BD}" presName="level3hierChild" presStyleCnt="0"/>
      <dgm:spPr/>
    </dgm:pt>
    <dgm:pt modelId="{C9407557-2A66-4C26-8E56-416C6D5D5DC6}" type="pres">
      <dgm:prSet presAssocID="{B9ED0A24-7C0B-4134-BD24-7919A55D5C71}" presName="conn2-1" presStyleLbl="parChTrans1D2" presStyleIdx="1" presStyleCnt="5"/>
      <dgm:spPr/>
      <dgm:t>
        <a:bodyPr/>
        <a:lstStyle/>
        <a:p>
          <a:endParaRPr lang="zh-CN" altLang="en-US"/>
        </a:p>
      </dgm:t>
    </dgm:pt>
    <dgm:pt modelId="{765A0835-E9A1-4DF9-8B57-696EE6150EED}" type="pres">
      <dgm:prSet presAssocID="{B9ED0A24-7C0B-4134-BD24-7919A55D5C71}" presName="connTx" presStyleLbl="parChTrans1D2" presStyleIdx="1" presStyleCnt="5"/>
      <dgm:spPr/>
      <dgm:t>
        <a:bodyPr/>
        <a:lstStyle/>
        <a:p>
          <a:endParaRPr lang="zh-CN" altLang="en-US"/>
        </a:p>
      </dgm:t>
    </dgm:pt>
    <dgm:pt modelId="{CB15CEC9-3DFE-498D-9ECB-2BBCE07A25EA}" type="pres">
      <dgm:prSet presAssocID="{27D3B77E-752D-4C2C-BE16-488EA9A69599}" presName="root2" presStyleCnt="0"/>
      <dgm:spPr/>
    </dgm:pt>
    <dgm:pt modelId="{ACC2F5C8-ED01-4D30-8C11-E836F6366EE8}" type="pres">
      <dgm:prSet presAssocID="{27D3B77E-752D-4C2C-BE16-488EA9A69599}" presName="LevelTwoTextNode" presStyleLbl="node2" presStyleIdx="1" presStyleCnt="5" custScaleX="338774" custScaleY="96324" custLinFactNeighborY="-23172">
        <dgm:presLayoutVars>
          <dgm:chPref val="3"/>
        </dgm:presLayoutVars>
      </dgm:prSet>
      <dgm:spPr/>
      <dgm:t>
        <a:bodyPr/>
        <a:lstStyle/>
        <a:p>
          <a:endParaRPr lang="zh-CN" altLang="en-US"/>
        </a:p>
      </dgm:t>
    </dgm:pt>
    <dgm:pt modelId="{F0BD9B20-4A75-45DD-8176-4ED998200014}" type="pres">
      <dgm:prSet presAssocID="{27D3B77E-752D-4C2C-BE16-488EA9A69599}" presName="level3hierChild" presStyleCnt="0"/>
      <dgm:spPr/>
    </dgm:pt>
    <dgm:pt modelId="{CC63DDD5-A8CE-449E-8690-A52534B5AAFE}" type="pres">
      <dgm:prSet presAssocID="{3E0958CD-2BCD-4982-B612-6FF3423B8D77}" presName="conn2-1" presStyleLbl="parChTrans1D2" presStyleIdx="2" presStyleCnt="5"/>
      <dgm:spPr/>
      <dgm:t>
        <a:bodyPr/>
        <a:lstStyle/>
        <a:p>
          <a:endParaRPr lang="zh-CN" altLang="en-US"/>
        </a:p>
      </dgm:t>
    </dgm:pt>
    <dgm:pt modelId="{F300645D-8E06-4502-8C7B-00935049C0C4}" type="pres">
      <dgm:prSet presAssocID="{3E0958CD-2BCD-4982-B612-6FF3423B8D77}" presName="connTx" presStyleLbl="parChTrans1D2" presStyleIdx="2" presStyleCnt="5"/>
      <dgm:spPr/>
      <dgm:t>
        <a:bodyPr/>
        <a:lstStyle/>
        <a:p>
          <a:endParaRPr lang="zh-CN" altLang="en-US"/>
        </a:p>
      </dgm:t>
    </dgm:pt>
    <dgm:pt modelId="{CB4C6C64-53BC-44E2-8833-56242EF329FF}" type="pres">
      <dgm:prSet presAssocID="{3905398D-7274-4059-B58E-48B47EA54E69}" presName="root2" presStyleCnt="0"/>
      <dgm:spPr/>
    </dgm:pt>
    <dgm:pt modelId="{E0443F5F-9293-4FCD-AAA0-9DCF07880263}" type="pres">
      <dgm:prSet presAssocID="{3905398D-7274-4059-B58E-48B47EA54E69}" presName="LevelTwoTextNode" presStyleLbl="node2" presStyleIdx="2" presStyleCnt="5" custScaleX="338774" custScaleY="96324">
        <dgm:presLayoutVars>
          <dgm:chPref val="3"/>
        </dgm:presLayoutVars>
      </dgm:prSet>
      <dgm:spPr/>
      <dgm:t>
        <a:bodyPr/>
        <a:lstStyle/>
        <a:p>
          <a:endParaRPr lang="zh-CN" altLang="en-US"/>
        </a:p>
      </dgm:t>
    </dgm:pt>
    <dgm:pt modelId="{628DC7F6-F194-4318-A42B-5B1DA06F2B96}" type="pres">
      <dgm:prSet presAssocID="{3905398D-7274-4059-B58E-48B47EA54E69}" presName="level3hierChild" presStyleCnt="0"/>
      <dgm:spPr/>
    </dgm:pt>
    <dgm:pt modelId="{24969887-B822-4C3B-A73D-9999CF82E5C8}" type="pres">
      <dgm:prSet presAssocID="{3C05EF97-DB2E-419D-9AF3-33E44F9B0EED}" presName="conn2-1" presStyleLbl="parChTrans1D2" presStyleIdx="3" presStyleCnt="5"/>
      <dgm:spPr/>
      <dgm:t>
        <a:bodyPr/>
        <a:lstStyle/>
        <a:p>
          <a:endParaRPr lang="zh-CN" altLang="en-US"/>
        </a:p>
      </dgm:t>
    </dgm:pt>
    <dgm:pt modelId="{4A2E7957-5521-499E-8E6C-22A33AC4E222}" type="pres">
      <dgm:prSet presAssocID="{3C05EF97-DB2E-419D-9AF3-33E44F9B0EED}" presName="connTx" presStyleLbl="parChTrans1D2" presStyleIdx="3" presStyleCnt="5"/>
      <dgm:spPr/>
      <dgm:t>
        <a:bodyPr/>
        <a:lstStyle/>
        <a:p>
          <a:endParaRPr lang="zh-CN" altLang="en-US"/>
        </a:p>
      </dgm:t>
    </dgm:pt>
    <dgm:pt modelId="{DD6145AD-0219-458F-9A31-5DADC15AD78C}" type="pres">
      <dgm:prSet presAssocID="{BF8F3068-FBF2-4490-BB35-7B063EB2E331}" presName="root2" presStyleCnt="0"/>
      <dgm:spPr/>
    </dgm:pt>
    <dgm:pt modelId="{E198D9FC-C3BE-47B0-B1EE-D860CF5E84D6}" type="pres">
      <dgm:prSet presAssocID="{BF8F3068-FBF2-4490-BB35-7B063EB2E331}" presName="LevelTwoTextNode" presStyleLbl="node2" presStyleIdx="3" presStyleCnt="5" custScaleX="338774" custScaleY="96324" custLinFactNeighborY="23183">
        <dgm:presLayoutVars>
          <dgm:chPref val="3"/>
        </dgm:presLayoutVars>
      </dgm:prSet>
      <dgm:spPr/>
      <dgm:t>
        <a:bodyPr/>
        <a:lstStyle/>
        <a:p>
          <a:endParaRPr lang="zh-CN" altLang="en-US"/>
        </a:p>
      </dgm:t>
    </dgm:pt>
    <dgm:pt modelId="{51746753-EDD8-49E2-B7EF-C1B03153A8F1}" type="pres">
      <dgm:prSet presAssocID="{BF8F3068-FBF2-4490-BB35-7B063EB2E331}" presName="level3hierChild" presStyleCnt="0"/>
      <dgm:spPr/>
    </dgm:pt>
    <dgm:pt modelId="{D4CABB69-5675-4BC4-BE93-3513412C5B31}" type="pres">
      <dgm:prSet presAssocID="{23BB1787-044B-4E50-B454-99B8C562629C}" presName="conn2-1" presStyleLbl="parChTrans1D2" presStyleIdx="4" presStyleCnt="5"/>
      <dgm:spPr/>
      <dgm:t>
        <a:bodyPr/>
        <a:lstStyle/>
        <a:p>
          <a:endParaRPr lang="zh-CN" altLang="en-US"/>
        </a:p>
      </dgm:t>
    </dgm:pt>
    <dgm:pt modelId="{293D5D12-8E7C-4C0A-94DB-A656EBE67171}" type="pres">
      <dgm:prSet presAssocID="{23BB1787-044B-4E50-B454-99B8C562629C}" presName="connTx" presStyleLbl="parChTrans1D2" presStyleIdx="4" presStyleCnt="5"/>
      <dgm:spPr/>
      <dgm:t>
        <a:bodyPr/>
        <a:lstStyle/>
        <a:p>
          <a:endParaRPr lang="zh-CN" altLang="en-US"/>
        </a:p>
      </dgm:t>
    </dgm:pt>
    <dgm:pt modelId="{14B93D39-0150-4CC0-8684-D7B1CE5992C2}" type="pres">
      <dgm:prSet presAssocID="{1FEC2329-96BA-4754-908F-D557FBD72855}" presName="root2" presStyleCnt="0"/>
      <dgm:spPr/>
    </dgm:pt>
    <dgm:pt modelId="{937DAC79-8E16-4A2B-BC1B-F69CBFBFFAA4}" type="pres">
      <dgm:prSet presAssocID="{1FEC2329-96BA-4754-908F-D557FBD72855}" presName="LevelTwoTextNode" presStyleLbl="node2" presStyleIdx="4" presStyleCnt="5" custScaleX="338774" custScaleY="96324" custLinFactNeighborY="46351">
        <dgm:presLayoutVars>
          <dgm:chPref val="3"/>
        </dgm:presLayoutVars>
      </dgm:prSet>
      <dgm:spPr/>
      <dgm:t>
        <a:bodyPr/>
        <a:lstStyle/>
        <a:p>
          <a:endParaRPr lang="zh-CN" altLang="en-US"/>
        </a:p>
      </dgm:t>
    </dgm:pt>
    <dgm:pt modelId="{CDE265C7-75B2-4737-9F33-62ED10C54E6F}" type="pres">
      <dgm:prSet presAssocID="{1FEC2329-96BA-4754-908F-D557FBD72855}" presName="level3hierChild" presStyleCnt="0"/>
      <dgm:spPr/>
    </dgm:pt>
  </dgm:ptLst>
  <dgm:cxnLst>
    <dgm:cxn modelId="{65CCF688-E494-414A-9C0F-60ADD3F24316}" type="presOf" srcId="{DB3AB46E-56FE-4E8D-A91C-1D509BEAB1BD}" destId="{508B054D-C5FD-4787-AA4A-520BDFD77194}" srcOrd="0" destOrd="0" presId="urn:microsoft.com/office/officeart/2008/layout/HorizontalMultiLevelHierarchy"/>
    <dgm:cxn modelId="{D917357F-7449-4276-B9A4-CE8C15CA31D2}" type="presOf" srcId="{B9ED0A24-7C0B-4134-BD24-7919A55D5C71}" destId="{C9407557-2A66-4C26-8E56-416C6D5D5DC6}" srcOrd="0" destOrd="0" presId="urn:microsoft.com/office/officeart/2008/layout/HorizontalMultiLevelHierarchy"/>
    <dgm:cxn modelId="{6416BE68-E9CB-484F-81DA-F6E5B8E9914B}" type="presOf" srcId="{23BB1787-044B-4E50-B454-99B8C562629C}" destId="{D4CABB69-5675-4BC4-BE93-3513412C5B31}" srcOrd="0" destOrd="0" presId="urn:microsoft.com/office/officeart/2008/layout/HorizontalMultiLevelHierarchy"/>
    <dgm:cxn modelId="{67142E16-B772-43F7-B5E1-85ED6B884220}" type="presOf" srcId="{27D3B77E-752D-4C2C-BE16-488EA9A69599}" destId="{ACC2F5C8-ED01-4D30-8C11-E836F6366EE8}" srcOrd="0" destOrd="0" presId="urn:microsoft.com/office/officeart/2008/layout/HorizontalMultiLevelHierarchy"/>
    <dgm:cxn modelId="{7F0A6F7D-BE83-4EE0-A270-22E35DB5C1E1}" type="presOf" srcId="{16AD8AD1-32E7-4C0D-AD02-942696991FBF}" destId="{E8AA0304-2C48-44B9-AF9A-2F3CB151DD42}" srcOrd="0" destOrd="0" presId="urn:microsoft.com/office/officeart/2008/layout/HorizontalMultiLevelHierarchy"/>
    <dgm:cxn modelId="{E4EB6390-EDF6-4F0B-9BBB-C91B13D25A3A}" type="presOf" srcId="{9778AF20-18AB-4EF6-88BF-543A1168ABDC}" destId="{E86438A0-E03F-4499-BAA6-D5EBDDDEE6EC}" srcOrd="0" destOrd="0" presId="urn:microsoft.com/office/officeart/2008/layout/HorizontalMultiLevelHierarchy"/>
    <dgm:cxn modelId="{B865A917-91A6-4AEB-8ADA-30021FEC0B8F}" type="presOf" srcId="{3C05EF97-DB2E-419D-9AF3-33E44F9B0EED}" destId="{4A2E7957-5521-499E-8E6C-22A33AC4E222}" srcOrd="1" destOrd="0" presId="urn:microsoft.com/office/officeart/2008/layout/HorizontalMultiLevelHierarchy"/>
    <dgm:cxn modelId="{FF76D1AB-CC75-449F-B6CF-53D451BF1882}" type="presOf" srcId="{3C05EF97-DB2E-419D-9AF3-33E44F9B0EED}" destId="{24969887-B822-4C3B-A73D-9999CF82E5C8}" srcOrd="0" destOrd="0" presId="urn:microsoft.com/office/officeart/2008/layout/HorizontalMultiLevelHierarchy"/>
    <dgm:cxn modelId="{4D29788F-498C-4F02-8D95-C39EDF9886A5}" type="presOf" srcId="{1AFE6D81-B6D5-41B5-8F2D-F7894356187B}" destId="{B6EB7058-8DD8-4D8A-8258-DBC192652E09}" srcOrd="0" destOrd="0" presId="urn:microsoft.com/office/officeart/2008/layout/HorizontalMultiLevelHierarchy"/>
    <dgm:cxn modelId="{739354EB-7C0E-4195-822F-5C11EC984F76}" srcId="{16AD8AD1-32E7-4C0D-AD02-942696991FBF}" destId="{27D3B77E-752D-4C2C-BE16-488EA9A69599}" srcOrd="1" destOrd="0" parTransId="{B9ED0A24-7C0B-4134-BD24-7919A55D5C71}" sibTransId="{D034A77E-88EF-4906-9CEC-3B7B76F9D6CF}"/>
    <dgm:cxn modelId="{DD3116AD-7060-419C-B499-25250CE00D7A}" srcId="{16AD8AD1-32E7-4C0D-AD02-942696991FBF}" destId="{BF8F3068-FBF2-4490-BB35-7B063EB2E331}" srcOrd="3" destOrd="0" parTransId="{3C05EF97-DB2E-419D-9AF3-33E44F9B0EED}" sibTransId="{74134603-B389-40ED-BDE8-C49C600D3BED}"/>
    <dgm:cxn modelId="{C300825F-E1FA-4813-9D61-34D654DDFEDE}" type="presOf" srcId="{BF8F3068-FBF2-4490-BB35-7B063EB2E331}" destId="{E198D9FC-C3BE-47B0-B1EE-D860CF5E84D6}" srcOrd="0" destOrd="0" presId="urn:microsoft.com/office/officeart/2008/layout/HorizontalMultiLevelHierarchy"/>
    <dgm:cxn modelId="{56DE1167-C4BC-4F5B-BC7A-DF20AAC4405E}" srcId="{16AD8AD1-32E7-4C0D-AD02-942696991FBF}" destId="{1FEC2329-96BA-4754-908F-D557FBD72855}" srcOrd="4" destOrd="0" parTransId="{23BB1787-044B-4E50-B454-99B8C562629C}" sibTransId="{B3332AB1-9232-42B7-A816-0CAED2410DEF}"/>
    <dgm:cxn modelId="{BAB90D7F-6A32-4BE8-AAE2-43EEEE83C180}" type="presOf" srcId="{1AFE6D81-B6D5-41B5-8F2D-F7894356187B}" destId="{8512B956-4931-42F8-AEDC-FB532C810EC2}" srcOrd="1" destOrd="0" presId="urn:microsoft.com/office/officeart/2008/layout/HorizontalMultiLevelHierarchy"/>
    <dgm:cxn modelId="{4A67929E-11B4-46E7-B5E5-0B64FD50838C}" type="presOf" srcId="{3905398D-7274-4059-B58E-48B47EA54E69}" destId="{E0443F5F-9293-4FCD-AAA0-9DCF07880263}" srcOrd="0" destOrd="0" presId="urn:microsoft.com/office/officeart/2008/layout/HorizontalMultiLevelHierarchy"/>
    <dgm:cxn modelId="{1532B7A9-58C4-4488-BEDF-A7838A3A46A2}" type="presOf" srcId="{3E0958CD-2BCD-4982-B612-6FF3423B8D77}" destId="{F300645D-8E06-4502-8C7B-00935049C0C4}" srcOrd="1" destOrd="0" presId="urn:microsoft.com/office/officeart/2008/layout/HorizontalMultiLevelHierarchy"/>
    <dgm:cxn modelId="{7B564A6E-5AC1-4CF9-BA9C-69A9419262E9}" type="presOf" srcId="{23BB1787-044B-4E50-B454-99B8C562629C}" destId="{293D5D12-8E7C-4C0A-94DB-A656EBE67171}" srcOrd="1" destOrd="0" presId="urn:microsoft.com/office/officeart/2008/layout/HorizontalMultiLevelHierarchy"/>
    <dgm:cxn modelId="{C7361B1E-B12B-45BC-9F55-FF6130CF11A1}" type="presOf" srcId="{3E0958CD-2BCD-4982-B612-6FF3423B8D77}" destId="{CC63DDD5-A8CE-449E-8690-A52534B5AAFE}" srcOrd="0" destOrd="0" presId="urn:microsoft.com/office/officeart/2008/layout/HorizontalMultiLevelHierarchy"/>
    <dgm:cxn modelId="{0AE5D428-BEE5-4428-9E91-28D7AF319B7A}" srcId="{16AD8AD1-32E7-4C0D-AD02-942696991FBF}" destId="{3905398D-7274-4059-B58E-48B47EA54E69}" srcOrd="2" destOrd="0" parTransId="{3E0958CD-2BCD-4982-B612-6FF3423B8D77}" sibTransId="{B0E9AAF2-3CB4-4000-8391-EEACB4AA4F7B}"/>
    <dgm:cxn modelId="{577EAF66-5EC7-46CF-937E-B31293539580}" srcId="{16AD8AD1-32E7-4C0D-AD02-942696991FBF}" destId="{DB3AB46E-56FE-4E8D-A91C-1D509BEAB1BD}" srcOrd="0" destOrd="0" parTransId="{1AFE6D81-B6D5-41B5-8F2D-F7894356187B}" sibTransId="{3154B37F-52EC-4ECF-99C9-5E76B179BC42}"/>
    <dgm:cxn modelId="{A87EE648-09B0-442E-B0F3-11B04783827D}" type="presOf" srcId="{1FEC2329-96BA-4754-908F-D557FBD72855}" destId="{937DAC79-8E16-4A2B-BC1B-F69CBFBFFAA4}" srcOrd="0" destOrd="0" presId="urn:microsoft.com/office/officeart/2008/layout/HorizontalMultiLevelHierarchy"/>
    <dgm:cxn modelId="{C7A49172-D61B-4E5C-AAC5-0505660EC13C}" srcId="{9778AF20-18AB-4EF6-88BF-543A1168ABDC}" destId="{16AD8AD1-32E7-4C0D-AD02-942696991FBF}" srcOrd="0" destOrd="0" parTransId="{066D7CE6-CD32-4840-84DA-F4349F67F299}" sibTransId="{FBE0487D-94D3-43D9-A952-B244AF4671EA}"/>
    <dgm:cxn modelId="{08E8AD3E-5660-4DA3-ACCF-FEA8E5255775}" type="presOf" srcId="{B9ED0A24-7C0B-4134-BD24-7919A55D5C71}" destId="{765A0835-E9A1-4DF9-8B57-696EE6150EED}" srcOrd="1" destOrd="0" presId="urn:microsoft.com/office/officeart/2008/layout/HorizontalMultiLevelHierarchy"/>
    <dgm:cxn modelId="{F21C2286-40A2-4D46-A17F-C43CE2F08A70}" type="presParOf" srcId="{E86438A0-E03F-4499-BAA6-D5EBDDDEE6EC}" destId="{99975D0A-0C01-4F66-8F60-2562429FAE58}" srcOrd="0" destOrd="0" presId="urn:microsoft.com/office/officeart/2008/layout/HorizontalMultiLevelHierarchy"/>
    <dgm:cxn modelId="{7204DD57-73F6-458E-B9A0-926E21DF8F91}" type="presParOf" srcId="{99975D0A-0C01-4F66-8F60-2562429FAE58}" destId="{E8AA0304-2C48-44B9-AF9A-2F3CB151DD42}" srcOrd="0" destOrd="0" presId="urn:microsoft.com/office/officeart/2008/layout/HorizontalMultiLevelHierarchy"/>
    <dgm:cxn modelId="{EE627141-9D41-414F-A839-A84C01DC39AF}" type="presParOf" srcId="{99975D0A-0C01-4F66-8F60-2562429FAE58}" destId="{8F2A29E4-C0CD-45AA-BA0F-C306A791C34D}" srcOrd="1" destOrd="0" presId="urn:microsoft.com/office/officeart/2008/layout/HorizontalMultiLevelHierarchy"/>
    <dgm:cxn modelId="{A380D00C-AF9E-414C-BCC4-13A4225ECC82}" type="presParOf" srcId="{8F2A29E4-C0CD-45AA-BA0F-C306A791C34D}" destId="{B6EB7058-8DD8-4D8A-8258-DBC192652E09}" srcOrd="0" destOrd="0" presId="urn:microsoft.com/office/officeart/2008/layout/HorizontalMultiLevelHierarchy"/>
    <dgm:cxn modelId="{980F2E2E-84BB-48B4-A9E0-950451196710}" type="presParOf" srcId="{B6EB7058-8DD8-4D8A-8258-DBC192652E09}" destId="{8512B956-4931-42F8-AEDC-FB532C810EC2}" srcOrd="0" destOrd="0" presId="urn:microsoft.com/office/officeart/2008/layout/HorizontalMultiLevelHierarchy"/>
    <dgm:cxn modelId="{0C7AF21D-858F-4677-9EBB-E51865F68473}" type="presParOf" srcId="{8F2A29E4-C0CD-45AA-BA0F-C306A791C34D}" destId="{1F4BA512-271A-40D9-A1CF-2CB4B9F14AB3}" srcOrd="1" destOrd="0" presId="urn:microsoft.com/office/officeart/2008/layout/HorizontalMultiLevelHierarchy"/>
    <dgm:cxn modelId="{2DF5961F-9649-48FF-989A-398F6C6F333D}" type="presParOf" srcId="{1F4BA512-271A-40D9-A1CF-2CB4B9F14AB3}" destId="{508B054D-C5FD-4787-AA4A-520BDFD77194}" srcOrd="0" destOrd="0" presId="urn:microsoft.com/office/officeart/2008/layout/HorizontalMultiLevelHierarchy"/>
    <dgm:cxn modelId="{B3E5894A-8705-4DCF-AD27-4FD44B422BD9}" type="presParOf" srcId="{1F4BA512-271A-40D9-A1CF-2CB4B9F14AB3}" destId="{0AF31518-EC58-4AE5-B5B8-8D244A6F42D6}" srcOrd="1" destOrd="0" presId="urn:microsoft.com/office/officeart/2008/layout/HorizontalMultiLevelHierarchy"/>
    <dgm:cxn modelId="{3479801C-4132-41DA-931D-7CB8D317A460}" type="presParOf" srcId="{8F2A29E4-C0CD-45AA-BA0F-C306A791C34D}" destId="{C9407557-2A66-4C26-8E56-416C6D5D5DC6}" srcOrd="2" destOrd="0" presId="urn:microsoft.com/office/officeart/2008/layout/HorizontalMultiLevelHierarchy"/>
    <dgm:cxn modelId="{66C82551-CAB3-4592-A78D-400F51A3EDC6}" type="presParOf" srcId="{C9407557-2A66-4C26-8E56-416C6D5D5DC6}" destId="{765A0835-E9A1-4DF9-8B57-696EE6150EED}" srcOrd="0" destOrd="0" presId="urn:microsoft.com/office/officeart/2008/layout/HorizontalMultiLevelHierarchy"/>
    <dgm:cxn modelId="{947EF24C-E107-4459-B2A6-C6FA3D9E668A}" type="presParOf" srcId="{8F2A29E4-C0CD-45AA-BA0F-C306A791C34D}" destId="{CB15CEC9-3DFE-498D-9ECB-2BBCE07A25EA}" srcOrd="3" destOrd="0" presId="urn:microsoft.com/office/officeart/2008/layout/HorizontalMultiLevelHierarchy"/>
    <dgm:cxn modelId="{52168263-17E0-42B7-9C68-8CC84C0DF950}" type="presParOf" srcId="{CB15CEC9-3DFE-498D-9ECB-2BBCE07A25EA}" destId="{ACC2F5C8-ED01-4D30-8C11-E836F6366EE8}" srcOrd="0" destOrd="0" presId="urn:microsoft.com/office/officeart/2008/layout/HorizontalMultiLevelHierarchy"/>
    <dgm:cxn modelId="{4EE9F1BC-BED6-45CE-B528-3BD8EFC5DCBA}" type="presParOf" srcId="{CB15CEC9-3DFE-498D-9ECB-2BBCE07A25EA}" destId="{F0BD9B20-4A75-45DD-8176-4ED998200014}" srcOrd="1" destOrd="0" presId="urn:microsoft.com/office/officeart/2008/layout/HorizontalMultiLevelHierarchy"/>
    <dgm:cxn modelId="{54FCA2ED-E15C-402E-B971-F726D4580E6A}" type="presParOf" srcId="{8F2A29E4-C0CD-45AA-BA0F-C306A791C34D}" destId="{CC63DDD5-A8CE-449E-8690-A52534B5AAFE}" srcOrd="4" destOrd="0" presId="urn:microsoft.com/office/officeart/2008/layout/HorizontalMultiLevelHierarchy"/>
    <dgm:cxn modelId="{AF38D1BA-1D32-4E02-B0F0-83D4F4C48368}" type="presParOf" srcId="{CC63DDD5-A8CE-449E-8690-A52534B5AAFE}" destId="{F300645D-8E06-4502-8C7B-00935049C0C4}" srcOrd="0" destOrd="0" presId="urn:microsoft.com/office/officeart/2008/layout/HorizontalMultiLevelHierarchy"/>
    <dgm:cxn modelId="{38EDC449-1359-4574-AC85-06EEC785CA96}" type="presParOf" srcId="{8F2A29E4-C0CD-45AA-BA0F-C306A791C34D}" destId="{CB4C6C64-53BC-44E2-8833-56242EF329FF}" srcOrd="5" destOrd="0" presId="urn:microsoft.com/office/officeart/2008/layout/HorizontalMultiLevelHierarchy"/>
    <dgm:cxn modelId="{08873946-AC67-41F9-B70C-20C171D23341}" type="presParOf" srcId="{CB4C6C64-53BC-44E2-8833-56242EF329FF}" destId="{E0443F5F-9293-4FCD-AAA0-9DCF07880263}" srcOrd="0" destOrd="0" presId="urn:microsoft.com/office/officeart/2008/layout/HorizontalMultiLevelHierarchy"/>
    <dgm:cxn modelId="{51943BCF-E75A-4C20-BD06-74A2B4AA42B5}" type="presParOf" srcId="{CB4C6C64-53BC-44E2-8833-56242EF329FF}" destId="{628DC7F6-F194-4318-A42B-5B1DA06F2B96}" srcOrd="1" destOrd="0" presId="urn:microsoft.com/office/officeart/2008/layout/HorizontalMultiLevelHierarchy"/>
    <dgm:cxn modelId="{263AE622-43D6-468A-B712-C0F642C6B517}" type="presParOf" srcId="{8F2A29E4-C0CD-45AA-BA0F-C306A791C34D}" destId="{24969887-B822-4C3B-A73D-9999CF82E5C8}" srcOrd="6" destOrd="0" presId="urn:microsoft.com/office/officeart/2008/layout/HorizontalMultiLevelHierarchy"/>
    <dgm:cxn modelId="{1A70DB57-2A51-4F84-A37F-05DF874F947E}" type="presParOf" srcId="{24969887-B822-4C3B-A73D-9999CF82E5C8}" destId="{4A2E7957-5521-499E-8E6C-22A33AC4E222}" srcOrd="0" destOrd="0" presId="urn:microsoft.com/office/officeart/2008/layout/HorizontalMultiLevelHierarchy"/>
    <dgm:cxn modelId="{A0ABAB4D-0B14-4221-9186-4BD47687771F}" type="presParOf" srcId="{8F2A29E4-C0CD-45AA-BA0F-C306A791C34D}" destId="{DD6145AD-0219-458F-9A31-5DADC15AD78C}" srcOrd="7" destOrd="0" presId="urn:microsoft.com/office/officeart/2008/layout/HorizontalMultiLevelHierarchy"/>
    <dgm:cxn modelId="{F76C668A-0A67-4FEA-9F19-F67E41A03E38}" type="presParOf" srcId="{DD6145AD-0219-458F-9A31-5DADC15AD78C}" destId="{E198D9FC-C3BE-47B0-B1EE-D860CF5E84D6}" srcOrd="0" destOrd="0" presId="urn:microsoft.com/office/officeart/2008/layout/HorizontalMultiLevelHierarchy"/>
    <dgm:cxn modelId="{5E124F99-9A86-4BCF-B5CF-E385D51C8641}" type="presParOf" srcId="{DD6145AD-0219-458F-9A31-5DADC15AD78C}" destId="{51746753-EDD8-49E2-B7EF-C1B03153A8F1}" srcOrd="1" destOrd="0" presId="urn:microsoft.com/office/officeart/2008/layout/HorizontalMultiLevelHierarchy"/>
    <dgm:cxn modelId="{FA4AB588-71F1-4409-B64E-D609806063D0}" type="presParOf" srcId="{8F2A29E4-C0CD-45AA-BA0F-C306A791C34D}" destId="{D4CABB69-5675-4BC4-BE93-3513412C5B31}" srcOrd="8" destOrd="0" presId="urn:microsoft.com/office/officeart/2008/layout/HorizontalMultiLevelHierarchy"/>
    <dgm:cxn modelId="{5997ADC0-C65D-4FC2-87FB-85A1013F9731}" type="presParOf" srcId="{D4CABB69-5675-4BC4-BE93-3513412C5B31}" destId="{293D5D12-8E7C-4C0A-94DB-A656EBE67171}" srcOrd="0" destOrd="0" presId="urn:microsoft.com/office/officeart/2008/layout/HorizontalMultiLevelHierarchy"/>
    <dgm:cxn modelId="{C135133B-0C72-4CF9-B197-9338CFCB5DDA}" type="presParOf" srcId="{8F2A29E4-C0CD-45AA-BA0F-C306A791C34D}" destId="{14B93D39-0150-4CC0-8684-D7B1CE5992C2}" srcOrd="9" destOrd="0" presId="urn:microsoft.com/office/officeart/2008/layout/HorizontalMultiLevelHierarchy"/>
    <dgm:cxn modelId="{C48FE518-DC70-4930-B74B-96AD575168F2}" type="presParOf" srcId="{14B93D39-0150-4CC0-8684-D7B1CE5992C2}" destId="{937DAC79-8E16-4A2B-BC1B-F69CBFBFFAA4}" srcOrd="0" destOrd="0" presId="urn:microsoft.com/office/officeart/2008/layout/HorizontalMultiLevelHierarchy"/>
    <dgm:cxn modelId="{06708017-33B0-4984-930C-AE65155CFD0D}" type="presParOf" srcId="{14B93D39-0150-4CC0-8684-D7B1CE5992C2}" destId="{CDE265C7-75B2-4737-9F33-62ED10C54E6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EC6028-4112-45F7-85D3-36332D06322A}" type="doc">
      <dgm:prSet loTypeId="urn:microsoft.com/office/officeart/2005/8/layout/radial3" loCatId="cycle" qsTypeId="urn:microsoft.com/office/officeart/2005/8/quickstyle/simple1" qsCatId="simple" csTypeId="urn:microsoft.com/office/officeart/2005/8/colors/colorful3" csCatId="colorful" phldr="1"/>
      <dgm:spPr/>
      <dgm:t>
        <a:bodyPr/>
        <a:lstStyle/>
        <a:p>
          <a:endParaRPr lang="zh-CN" altLang="en-US"/>
        </a:p>
      </dgm:t>
    </dgm:pt>
    <dgm:pt modelId="{2E718F2E-89D9-47EC-AF7C-1EBE24760870}">
      <dgm:prSet phldrT="[文本]" custT="1"/>
      <dgm:spPr>
        <a:xfrm>
          <a:off x="1670967" y="470817"/>
          <a:ext cx="1172914" cy="1172914"/>
        </a:xfrm>
        <a:solidFill>
          <a:srgbClr val="F79646"/>
        </a:solidFill>
        <a:ln w="25400" cap="flat" cmpd="sng" algn="ctr">
          <a:noFill/>
          <a:prstDash val="solid"/>
        </a:ln>
        <a:effectLst/>
      </dgm:spPr>
      <dgm:t>
        <a:bodyPr/>
        <a:lstStyle/>
        <a:p>
          <a:pPr algn="ctr">
            <a:lnSpc>
              <a:spcPct val="100000"/>
            </a:lnSpc>
            <a:spcAft>
              <a:spcPts val="0"/>
            </a:spcAft>
          </a:pPr>
          <a:r>
            <a:rPr lang="zh-CN" altLang="en-US" sz="1200" b="1" dirty="0">
              <a:solidFill>
                <a:sysClr val="window" lastClr="FFFFFF"/>
              </a:solidFill>
              <a:latin typeface="微软雅黑" pitchFamily="34" charset="-122"/>
              <a:ea typeface="微软雅黑" pitchFamily="34" charset="-122"/>
              <a:cs typeface="+mn-cs"/>
            </a:rPr>
            <a:t>国家重点</a:t>
          </a:r>
          <a:endParaRPr lang="en-US" altLang="zh-CN" sz="1200" b="1" dirty="0">
            <a:solidFill>
              <a:sysClr val="window" lastClr="FFFFFF"/>
            </a:solidFill>
            <a:latin typeface="微软雅黑" pitchFamily="34" charset="-122"/>
            <a:ea typeface="微软雅黑" pitchFamily="34" charset="-122"/>
            <a:cs typeface="+mn-cs"/>
          </a:endParaRPr>
        </a:p>
        <a:p>
          <a:pPr algn="ctr">
            <a:lnSpc>
              <a:spcPct val="100000"/>
            </a:lnSpc>
            <a:spcAft>
              <a:spcPts val="0"/>
            </a:spcAft>
          </a:pPr>
          <a:r>
            <a:rPr lang="zh-CN" altLang="en-US" sz="1200" b="1" dirty="0">
              <a:solidFill>
                <a:sysClr val="window" lastClr="FFFFFF"/>
              </a:solidFill>
              <a:latin typeface="微软雅黑" pitchFamily="34" charset="-122"/>
              <a:ea typeface="微软雅黑" pitchFamily="34" charset="-122"/>
              <a:cs typeface="+mn-cs"/>
            </a:rPr>
            <a:t>通用课程</a:t>
          </a:r>
        </a:p>
      </dgm:t>
    </dgm:pt>
    <dgm:pt modelId="{004E6E76-0902-43D1-B3F8-9CC32EB1DE7C}" type="parTrans" cxnId="{365825B7-0D6A-4F98-ACF0-7C876A6246AD}">
      <dgm:prSet/>
      <dgm:spPr/>
      <dgm:t>
        <a:bodyPr/>
        <a:lstStyle/>
        <a:p>
          <a:pPr algn="ctr"/>
          <a:endParaRPr lang="zh-CN" altLang="en-US">
            <a:latin typeface="华文仿宋" pitchFamily="2" charset="-122"/>
            <a:ea typeface="华文仿宋" pitchFamily="2" charset="-122"/>
          </a:endParaRPr>
        </a:p>
      </dgm:t>
    </dgm:pt>
    <dgm:pt modelId="{F78899FD-734A-4735-904D-B1F7FE8C0568}" type="sibTrans" cxnId="{365825B7-0D6A-4F98-ACF0-7C876A6246AD}">
      <dgm:prSet/>
      <dgm:spPr/>
      <dgm:t>
        <a:bodyPr/>
        <a:lstStyle/>
        <a:p>
          <a:pPr algn="ctr"/>
          <a:endParaRPr lang="zh-CN" altLang="en-US">
            <a:latin typeface="华文仿宋" pitchFamily="2" charset="-122"/>
            <a:ea typeface="华文仿宋" pitchFamily="2" charset="-122"/>
          </a:endParaRPr>
        </a:p>
      </dgm:t>
    </dgm:pt>
    <dgm:pt modelId="{26B1C41B-528F-4CAC-97E0-E53197EDD44F}">
      <dgm:prSet phldrT="[文本]" custT="1"/>
      <dgm:spPr>
        <a:xfrm>
          <a:off x="1951426" y="-12560"/>
          <a:ext cx="611997" cy="611997"/>
        </a:xfrm>
        <a:solidFill>
          <a:srgbClr val="5CB565"/>
        </a:solidFill>
        <a:ln w="25400" cap="flat" cmpd="sng" algn="ctr">
          <a:noFill/>
          <a:prstDash val="solid"/>
        </a:ln>
        <a:effectLst/>
      </dgm:spPr>
      <dgm:t>
        <a:bodyPr/>
        <a:lstStyle/>
        <a:p>
          <a:pPr algn="ctr"/>
          <a:r>
            <a:rPr lang="zh-CN" altLang="en-US" sz="1050" b="1">
              <a:solidFill>
                <a:sysClr val="window" lastClr="FFFFFF"/>
              </a:solidFill>
              <a:latin typeface="微软雅黑" pitchFamily="34" charset="-122"/>
              <a:ea typeface="微软雅黑" pitchFamily="34" charset="-122"/>
              <a:cs typeface="+mn-cs"/>
            </a:rPr>
            <a:t>教师指导手册</a:t>
          </a:r>
        </a:p>
      </dgm:t>
    </dgm:pt>
    <dgm:pt modelId="{B9B97887-2304-45AC-8C40-0EE8A0A80969}" type="parTrans" cxnId="{3ABE521B-C1D7-4137-9BF8-C7D31A548953}">
      <dgm:prSet/>
      <dgm:spPr/>
      <dgm:t>
        <a:bodyPr/>
        <a:lstStyle/>
        <a:p>
          <a:pPr algn="ctr"/>
          <a:endParaRPr lang="zh-CN" altLang="en-US">
            <a:latin typeface="华文仿宋" pitchFamily="2" charset="-122"/>
            <a:ea typeface="华文仿宋" pitchFamily="2" charset="-122"/>
          </a:endParaRPr>
        </a:p>
      </dgm:t>
    </dgm:pt>
    <dgm:pt modelId="{A3D6DE91-DC78-45B0-A966-B795D896D34D}" type="sibTrans" cxnId="{3ABE521B-C1D7-4137-9BF8-C7D31A548953}">
      <dgm:prSet/>
      <dgm:spPr/>
      <dgm:t>
        <a:bodyPr/>
        <a:lstStyle/>
        <a:p>
          <a:pPr algn="ctr"/>
          <a:endParaRPr lang="zh-CN" altLang="en-US">
            <a:latin typeface="华文仿宋" pitchFamily="2" charset="-122"/>
            <a:ea typeface="华文仿宋" pitchFamily="2" charset="-122"/>
          </a:endParaRPr>
        </a:p>
      </dgm:t>
    </dgm:pt>
    <dgm:pt modelId="{841E3ADF-F748-4282-B7D9-40083E6C75BA}">
      <dgm:prSet phldrT="[文本]" custT="1"/>
      <dgm:spPr>
        <a:xfrm>
          <a:off x="2715263" y="751276"/>
          <a:ext cx="611997" cy="611997"/>
        </a:xfrm>
        <a:solidFill>
          <a:srgbClr val="5EAFA6"/>
        </a:solidFill>
        <a:ln w="25400" cap="flat" cmpd="sng" algn="ctr">
          <a:noFill/>
          <a:prstDash val="solid"/>
        </a:ln>
        <a:effectLst/>
      </dgm:spPr>
      <dgm:t>
        <a:bodyPr/>
        <a:lstStyle/>
        <a:p>
          <a:pPr algn="ctr"/>
          <a:r>
            <a:rPr lang="zh-CN" altLang="en-US" sz="1050" b="1" dirty="0">
              <a:solidFill>
                <a:sysClr val="window" lastClr="FFFFFF"/>
              </a:solidFill>
              <a:latin typeface="微软雅黑" pitchFamily="34" charset="-122"/>
              <a:ea typeface="微软雅黑" pitchFamily="34" charset="-122"/>
              <a:cs typeface="+mn-cs"/>
            </a:rPr>
            <a:t>学生指导手册</a:t>
          </a:r>
        </a:p>
      </dgm:t>
    </dgm:pt>
    <dgm:pt modelId="{ED69BDEC-25B3-4B53-B2A3-57B5BBD8817D}" type="parTrans" cxnId="{F9AE9DC5-032E-44C2-8ED0-FD07D8F9611A}">
      <dgm:prSet/>
      <dgm:spPr/>
      <dgm:t>
        <a:bodyPr/>
        <a:lstStyle/>
        <a:p>
          <a:pPr algn="ctr"/>
          <a:endParaRPr lang="zh-CN" altLang="en-US">
            <a:latin typeface="华文仿宋" pitchFamily="2" charset="-122"/>
            <a:ea typeface="华文仿宋" pitchFamily="2" charset="-122"/>
          </a:endParaRPr>
        </a:p>
      </dgm:t>
    </dgm:pt>
    <dgm:pt modelId="{36DFAC5C-EBB2-4538-8DD8-4DE45D779D77}" type="sibTrans" cxnId="{F9AE9DC5-032E-44C2-8ED0-FD07D8F9611A}">
      <dgm:prSet/>
      <dgm:spPr/>
      <dgm:t>
        <a:bodyPr/>
        <a:lstStyle/>
        <a:p>
          <a:pPr algn="ctr"/>
          <a:endParaRPr lang="zh-CN" altLang="en-US">
            <a:latin typeface="华文仿宋" pitchFamily="2" charset="-122"/>
            <a:ea typeface="华文仿宋" pitchFamily="2" charset="-122"/>
          </a:endParaRPr>
        </a:p>
      </dgm:t>
    </dgm:pt>
    <dgm:pt modelId="{A36D19F4-340F-4843-9980-205A94AFA9BD}">
      <dgm:prSet phldrT="[文本]" custT="1"/>
      <dgm:spPr>
        <a:xfrm>
          <a:off x="1951426" y="1515113"/>
          <a:ext cx="611997" cy="611997"/>
        </a:xfrm>
        <a:solidFill>
          <a:srgbClr val="6179A8"/>
        </a:solidFill>
        <a:ln w="25400" cap="flat" cmpd="sng" algn="ctr">
          <a:noFill/>
          <a:prstDash val="solid"/>
        </a:ln>
        <a:effectLst/>
      </dgm:spPr>
      <dgm:t>
        <a:bodyPr/>
        <a:lstStyle/>
        <a:p>
          <a:pPr algn="ctr">
            <a:lnSpc>
              <a:spcPct val="100000"/>
            </a:lnSpc>
            <a:spcAft>
              <a:spcPts val="0"/>
            </a:spcAft>
          </a:pPr>
          <a:r>
            <a:rPr lang="zh-CN" altLang="en-US" sz="1050" b="1">
              <a:solidFill>
                <a:sysClr val="window" lastClr="FFFFFF"/>
              </a:solidFill>
              <a:latin typeface="微软雅黑" pitchFamily="34" charset="-122"/>
              <a:ea typeface="微软雅黑" pitchFamily="34" charset="-122"/>
              <a:cs typeface="+mn-cs"/>
            </a:rPr>
            <a:t>实训</a:t>
          </a:r>
          <a:endParaRPr lang="en-US" altLang="zh-CN" sz="1050" b="1">
            <a:solidFill>
              <a:sysClr val="window" lastClr="FFFFFF"/>
            </a:solidFill>
            <a:latin typeface="微软雅黑" pitchFamily="34" charset="-122"/>
            <a:ea typeface="微软雅黑" pitchFamily="34" charset="-122"/>
            <a:cs typeface="+mn-cs"/>
          </a:endParaRPr>
        </a:p>
        <a:p>
          <a:pPr algn="ctr">
            <a:lnSpc>
              <a:spcPct val="100000"/>
            </a:lnSpc>
            <a:spcAft>
              <a:spcPts val="0"/>
            </a:spcAft>
          </a:pPr>
          <a:r>
            <a:rPr lang="zh-CN" altLang="en-US" sz="1050" b="1">
              <a:solidFill>
                <a:sysClr val="window" lastClr="FFFFFF"/>
              </a:solidFill>
              <a:latin typeface="微软雅黑" pitchFamily="34" charset="-122"/>
              <a:ea typeface="微软雅黑" pitchFamily="34" charset="-122"/>
              <a:cs typeface="+mn-cs"/>
            </a:rPr>
            <a:t>平台</a:t>
          </a:r>
        </a:p>
      </dgm:t>
    </dgm:pt>
    <dgm:pt modelId="{EF19AAB4-6EBA-4689-A6D9-55DA14CFCEE4}" type="parTrans" cxnId="{274ED203-E670-404B-9521-55593CCF90DC}">
      <dgm:prSet/>
      <dgm:spPr/>
      <dgm:t>
        <a:bodyPr/>
        <a:lstStyle/>
        <a:p>
          <a:pPr algn="ctr"/>
          <a:endParaRPr lang="zh-CN" altLang="en-US">
            <a:latin typeface="华文仿宋" pitchFamily="2" charset="-122"/>
            <a:ea typeface="华文仿宋" pitchFamily="2" charset="-122"/>
          </a:endParaRPr>
        </a:p>
      </dgm:t>
    </dgm:pt>
    <dgm:pt modelId="{BFAF5E23-9D6E-4E28-98C1-89B13F957C9B}" type="sibTrans" cxnId="{274ED203-E670-404B-9521-55593CCF90DC}">
      <dgm:prSet/>
      <dgm:spPr/>
      <dgm:t>
        <a:bodyPr/>
        <a:lstStyle/>
        <a:p>
          <a:pPr algn="ctr"/>
          <a:endParaRPr lang="zh-CN" altLang="en-US">
            <a:latin typeface="华文仿宋" pitchFamily="2" charset="-122"/>
            <a:ea typeface="华文仿宋" pitchFamily="2" charset="-122"/>
          </a:endParaRPr>
        </a:p>
      </dgm:t>
    </dgm:pt>
    <dgm:pt modelId="{65A34AED-C289-4FB9-8314-009A655E2C41}">
      <dgm:prSet phldrT="[文本]" custT="1"/>
      <dgm:spPr>
        <a:xfrm>
          <a:off x="1187589" y="751276"/>
          <a:ext cx="611997" cy="611997"/>
        </a:xfrm>
        <a:solidFill>
          <a:srgbClr val="8064A2"/>
        </a:solidFill>
        <a:ln w="25400" cap="flat" cmpd="sng" algn="ctr">
          <a:noFill/>
          <a:prstDash val="solid"/>
        </a:ln>
        <a:effectLst/>
      </dgm:spPr>
      <dgm:t>
        <a:bodyPr/>
        <a:lstStyle/>
        <a:p>
          <a:pPr algn="ctr"/>
          <a:r>
            <a:rPr lang="zh-CN" altLang="en-US" sz="1050" b="1">
              <a:solidFill>
                <a:sysClr val="window" lastClr="FFFFFF"/>
              </a:solidFill>
              <a:latin typeface="微软雅黑" pitchFamily="34" charset="-122"/>
              <a:ea typeface="微软雅黑" pitchFamily="34" charset="-122"/>
              <a:cs typeface="+mn-cs"/>
            </a:rPr>
            <a:t>教辅工具资源</a:t>
          </a:r>
        </a:p>
      </dgm:t>
    </dgm:pt>
    <dgm:pt modelId="{0AB93AB4-F834-4003-9B33-804E634BD307}" type="parTrans" cxnId="{52A29E56-FA55-4B84-A7C2-3DF92DAA8D22}">
      <dgm:prSet/>
      <dgm:spPr/>
      <dgm:t>
        <a:bodyPr/>
        <a:lstStyle/>
        <a:p>
          <a:pPr algn="ctr"/>
          <a:endParaRPr lang="zh-CN" altLang="en-US">
            <a:latin typeface="华文仿宋" pitchFamily="2" charset="-122"/>
            <a:ea typeface="华文仿宋" pitchFamily="2" charset="-122"/>
          </a:endParaRPr>
        </a:p>
      </dgm:t>
    </dgm:pt>
    <dgm:pt modelId="{A18BF066-6D56-409B-8CF7-F9C8C693BA3B}" type="sibTrans" cxnId="{52A29E56-FA55-4B84-A7C2-3DF92DAA8D22}">
      <dgm:prSet/>
      <dgm:spPr/>
      <dgm:t>
        <a:bodyPr/>
        <a:lstStyle/>
        <a:p>
          <a:pPr algn="ctr"/>
          <a:endParaRPr lang="zh-CN" altLang="en-US">
            <a:latin typeface="华文仿宋" pitchFamily="2" charset="-122"/>
            <a:ea typeface="华文仿宋" pitchFamily="2" charset="-122"/>
          </a:endParaRPr>
        </a:p>
      </dgm:t>
    </dgm:pt>
    <dgm:pt modelId="{36B23881-C7A8-4A08-9BD6-1C23F0E3445C}" type="pres">
      <dgm:prSet presAssocID="{7DEC6028-4112-45F7-85D3-36332D06322A}" presName="composite" presStyleCnt="0">
        <dgm:presLayoutVars>
          <dgm:chMax val="1"/>
          <dgm:dir/>
          <dgm:resizeHandles val="exact"/>
        </dgm:presLayoutVars>
      </dgm:prSet>
      <dgm:spPr/>
      <dgm:t>
        <a:bodyPr/>
        <a:lstStyle/>
        <a:p>
          <a:endParaRPr lang="zh-CN" altLang="en-US"/>
        </a:p>
      </dgm:t>
    </dgm:pt>
    <dgm:pt modelId="{5BFD9F1A-262C-427F-B80E-C8959962AC0A}" type="pres">
      <dgm:prSet presAssocID="{7DEC6028-4112-45F7-85D3-36332D06322A}" presName="radial" presStyleCnt="0">
        <dgm:presLayoutVars>
          <dgm:animLvl val="ctr"/>
        </dgm:presLayoutVars>
      </dgm:prSet>
      <dgm:spPr/>
    </dgm:pt>
    <dgm:pt modelId="{9F1B9871-DF82-4122-A7EB-CD618E54AC4A}" type="pres">
      <dgm:prSet presAssocID="{2E718F2E-89D9-47EC-AF7C-1EBE24760870}" presName="centerShape" presStyleLbl="vennNode1" presStyleIdx="0" presStyleCnt="5"/>
      <dgm:spPr>
        <a:prstGeom prst="ellipse">
          <a:avLst/>
        </a:prstGeom>
      </dgm:spPr>
      <dgm:t>
        <a:bodyPr/>
        <a:lstStyle/>
        <a:p>
          <a:endParaRPr lang="zh-CN" altLang="en-US"/>
        </a:p>
      </dgm:t>
    </dgm:pt>
    <dgm:pt modelId="{4206DA0D-E50A-4563-837B-AA6A383126EA}" type="pres">
      <dgm:prSet presAssocID="{26B1C41B-528F-4CAC-97E0-E53197EDD44F}" presName="node" presStyleLbl="vennNode1" presStyleIdx="1" presStyleCnt="5" custScaleX="104355" custScaleY="104355">
        <dgm:presLayoutVars>
          <dgm:bulletEnabled val="1"/>
        </dgm:presLayoutVars>
      </dgm:prSet>
      <dgm:spPr>
        <a:prstGeom prst="ellipse">
          <a:avLst/>
        </a:prstGeom>
      </dgm:spPr>
      <dgm:t>
        <a:bodyPr/>
        <a:lstStyle/>
        <a:p>
          <a:endParaRPr lang="zh-CN" altLang="en-US"/>
        </a:p>
      </dgm:t>
    </dgm:pt>
    <dgm:pt modelId="{0FBAEB4B-ECB4-4314-862F-C3C5095FAC66}" type="pres">
      <dgm:prSet presAssocID="{841E3ADF-F748-4282-B7D9-40083E6C75BA}" presName="node" presStyleLbl="vennNode1" presStyleIdx="2" presStyleCnt="5" custScaleX="104355" custScaleY="104355">
        <dgm:presLayoutVars>
          <dgm:bulletEnabled val="1"/>
        </dgm:presLayoutVars>
      </dgm:prSet>
      <dgm:spPr>
        <a:prstGeom prst="ellipse">
          <a:avLst/>
        </a:prstGeom>
      </dgm:spPr>
      <dgm:t>
        <a:bodyPr/>
        <a:lstStyle/>
        <a:p>
          <a:endParaRPr lang="zh-CN" altLang="en-US"/>
        </a:p>
      </dgm:t>
    </dgm:pt>
    <dgm:pt modelId="{D9EE24B5-5796-493A-9850-71FC1B5E7265}" type="pres">
      <dgm:prSet presAssocID="{A36D19F4-340F-4843-9980-205A94AFA9BD}" presName="node" presStyleLbl="vennNode1" presStyleIdx="3" presStyleCnt="5" custScaleX="104355" custScaleY="104355">
        <dgm:presLayoutVars>
          <dgm:bulletEnabled val="1"/>
        </dgm:presLayoutVars>
      </dgm:prSet>
      <dgm:spPr>
        <a:prstGeom prst="ellipse">
          <a:avLst/>
        </a:prstGeom>
      </dgm:spPr>
      <dgm:t>
        <a:bodyPr/>
        <a:lstStyle/>
        <a:p>
          <a:endParaRPr lang="zh-CN" altLang="en-US"/>
        </a:p>
      </dgm:t>
    </dgm:pt>
    <dgm:pt modelId="{06FF1719-7480-4715-972D-A6B0092E36FC}" type="pres">
      <dgm:prSet presAssocID="{65A34AED-C289-4FB9-8314-009A655E2C41}" presName="node" presStyleLbl="vennNode1" presStyleIdx="4" presStyleCnt="5" custScaleX="104355" custScaleY="104355">
        <dgm:presLayoutVars>
          <dgm:bulletEnabled val="1"/>
        </dgm:presLayoutVars>
      </dgm:prSet>
      <dgm:spPr>
        <a:prstGeom prst="ellipse">
          <a:avLst/>
        </a:prstGeom>
      </dgm:spPr>
      <dgm:t>
        <a:bodyPr/>
        <a:lstStyle/>
        <a:p>
          <a:endParaRPr lang="zh-CN" altLang="en-US"/>
        </a:p>
      </dgm:t>
    </dgm:pt>
  </dgm:ptLst>
  <dgm:cxnLst>
    <dgm:cxn modelId="{321048E3-C01E-4F79-9ECD-1922DE7DCD9B}" type="presOf" srcId="{7DEC6028-4112-45F7-85D3-36332D06322A}" destId="{36B23881-C7A8-4A08-9BD6-1C23F0E3445C}" srcOrd="0" destOrd="0" presId="urn:microsoft.com/office/officeart/2005/8/layout/radial3"/>
    <dgm:cxn modelId="{F9AE9DC5-032E-44C2-8ED0-FD07D8F9611A}" srcId="{2E718F2E-89D9-47EC-AF7C-1EBE24760870}" destId="{841E3ADF-F748-4282-B7D9-40083E6C75BA}" srcOrd="1" destOrd="0" parTransId="{ED69BDEC-25B3-4B53-B2A3-57B5BBD8817D}" sibTransId="{36DFAC5C-EBB2-4538-8DD8-4DE45D779D77}"/>
    <dgm:cxn modelId="{595909FC-CA58-4858-A2EA-CB7BDA091DC4}" type="presOf" srcId="{2E718F2E-89D9-47EC-AF7C-1EBE24760870}" destId="{9F1B9871-DF82-4122-A7EB-CD618E54AC4A}" srcOrd="0" destOrd="0" presId="urn:microsoft.com/office/officeart/2005/8/layout/radial3"/>
    <dgm:cxn modelId="{062663EA-F4D6-43A7-8820-6ABC858881BA}" type="presOf" srcId="{65A34AED-C289-4FB9-8314-009A655E2C41}" destId="{06FF1719-7480-4715-972D-A6B0092E36FC}" srcOrd="0" destOrd="0" presId="urn:microsoft.com/office/officeart/2005/8/layout/radial3"/>
    <dgm:cxn modelId="{274ED203-E670-404B-9521-55593CCF90DC}" srcId="{2E718F2E-89D9-47EC-AF7C-1EBE24760870}" destId="{A36D19F4-340F-4843-9980-205A94AFA9BD}" srcOrd="2" destOrd="0" parTransId="{EF19AAB4-6EBA-4689-A6D9-55DA14CFCEE4}" sibTransId="{BFAF5E23-9D6E-4E28-98C1-89B13F957C9B}"/>
    <dgm:cxn modelId="{AB450A0C-DA5C-437B-B0F2-BEE6A839EF99}" type="presOf" srcId="{26B1C41B-528F-4CAC-97E0-E53197EDD44F}" destId="{4206DA0D-E50A-4563-837B-AA6A383126EA}" srcOrd="0" destOrd="0" presId="urn:microsoft.com/office/officeart/2005/8/layout/radial3"/>
    <dgm:cxn modelId="{52A29E56-FA55-4B84-A7C2-3DF92DAA8D22}" srcId="{2E718F2E-89D9-47EC-AF7C-1EBE24760870}" destId="{65A34AED-C289-4FB9-8314-009A655E2C41}" srcOrd="3" destOrd="0" parTransId="{0AB93AB4-F834-4003-9B33-804E634BD307}" sibTransId="{A18BF066-6D56-409B-8CF7-F9C8C693BA3B}"/>
    <dgm:cxn modelId="{365825B7-0D6A-4F98-ACF0-7C876A6246AD}" srcId="{7DEC6028-4112-45F7-85D3-36332D06322A}" destId="{2E718F2E-89D9-47EC-AF7C-1EBE24760870}" srcOrd="0" destOrd="0" parTransId="{004E6E76-0902-43D1-B3F8-9CC32EB1DE7C}" sibTransId="{F78899FD-734A-4735-904D-B1F7FE8C0568}"/>
    <dgm:cxn modelId="{3ABE521B-C1D7-4137-9BF8-C7D31A548953}" srcId="{2E718F2E-89D9-47EC-AF7C-1EBE24760870}" destId="{26B1C41B-528F-4CAC-97E0-E53197EDD44F}" srcOrd="0" destOrd="0" parTransId="{B9B97887-2304-45AC-8C40-0EE8A0A80969}" sibTransId="{A3D6DE91-DC78-45B0-A966-B795D896D34D}"/>
    <dgm:cxn modelId="{935A98D5-8A1F-44F1-92DB-960073EF55CF}" type="presOf" srcId="{A36D19F4-340F-4843-9980-205A94AFA9BD}" destId="{D9EE24B5-5796-493A-9850-71FC1B5E7265}" srcOrd="0" destOrd="0" presId="urn:microsoft.com/office/officeart/2005/8/layout/radial3"/>
    <dgm:cxn modelId="{8D466C49-E2F8-43FA-9B75-3CBEFD3E152B}" type="presOf" srcId="{841E3ADF-F748-4282-B7D9-40083E6C75BA}" destId="{0FBAEB4B-ECB4-4314-862F-C3C5095FAC66}" srcOrd="0" destOrd="0" presId="urn:microsoft.com/office/officeart/2005/8/layout/radial3"/>
    <dgm:cxn modelId="{78844E0A-CFA8-42D3-B312-AF918B2B2DEC}" type="presParOf" srcId="{36B23881-C7A8-4A08-9BD6-1C23F0E3445C}" destId="{5BFD9F1A-262C-427F-B80E-C8959962AC0A}" srcOrd="0" destOrd="0" presId="urn:microsoft.com/office/officeart/2005/8/layout/radial3"/>
    <dgm:cxn modelId="{7E955595-A98D-4C2A-B550-2F70A0F10049}" type="presParOf" srcId="{5BFD9F1A-262C-427F-B80E-C8959962AC0A}" destId="{9F1B9871-DF82-4122-A7EB-CD618E54AC4A}" srcOrd="0" destOrd="0" presId="urn:microsoft.com/office/officeart/2005/8/layout/radial3"/>
    <dgm:cxn modelId="{75A51707-5363-43E9-9682-2877A0E2B8C3}" type="presParOf" srcId="{5BFD9F1A-262C-427F-B80E-C8959962AC0A}" destId="{4206DA0D-E50A-4563-837B-AA6A383126EA}" srcOrd="1" destOrd="0" presId="urn:microsoft.com/office/officeart/2005/8/layout/radial3"/>
    <dgm:cxn modelId="{DF45F1CA-D260-4BE1-8954-73D423A0F680}" type="presParOf" srcId="{5BFD9F1A-262C-427F-B80E-C8959962AC0A}" destId="{0FBAEB4B-ECB4-4314-862F-C3C5095FAC66}" srcOrd="2" destOrd="0" presId="urn:microsoft.com/office/officeart/2005/8/layout/radial3"/>
    <dgm:cxn modelId="{24680829-80FC-4691-B635-3276FC92C680}" type="presParOf" srcId="{5BFD9F1A-262C-427F-B80E-C8959962AC0A}" destId="{D9EE24B5-5796-493A-9850-71FC1B5E7265}" srcOrd="3" destOrd="0" presId="urn:microsoft.com/office/officeart/2005/8/layout/radial3"/>
    <dgm:cxn modelId="{CA1BB62F-04A8-43CC-9BB1-6BA8B6859294}" type="presParOf" srcId="{5BFD9F1A-262C-427F-B80E-C8959962AC0A}" destId="{06FF1719-7480-4715-972D-A6B0092E36FC}" srcOrd="4" destOrd="0" presId="urn:microsoft.com/office/officeart/2005/8/layout/radial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21B134-A4DD-405A-8BC9-A8552B6322BF}" type="doc">
      <dgm:prSet loTypeId="urn:microsoft.com/office/officeart/2005/8/layout/radial6" loCatId="cycle" qsTypeId="urn:microsoft.com/office/officeart/2005/8/quickstyle/simple1" qsCatId="simple" csTypeId="urn:microsoft.com/office/officeart/2005/8/colors/colorful4" csCatId="colorful" phldr="1"/>
      <dgm:spPr/>
      <dgm:t>
        <a:bodyPr/>
        <a:lstStyle/>
        <a:p>
          <a:endParaRPr lang="zh-CN" altLang="en-US"/>
        </a:p>
      </dgm:t>
    </dgm:pt>
    <dgm:pt modelId="{F74E0D7A-4A92-494C-A521-EB1AA1A0B976}">
      <dgm:prSet phldrT="[文本]" custT="1"/>
      <dgm:spPr>
        <a:xfrm>
          <a:off x="2420689" y="1144896"/>
          <a:ext cx="1254621" cy="1254621"/>
        </a:xfrm>
        <a:prstGeom prst="ellipse">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altLang="zh-CN" sz="1400" b="1" dirty="0">
              <a:solidFill>
                <a:sysClr val="window" lastClr="FFFFFF"/>
              </a:solidFill>
              <a:latin typeface="微软雅黑" panose="020B0503020204020204" pitchFamily="34" charset="-122"/>
              <a:ea typeface="微软雅黑" panose="020B0503020204020204" pitchFamily="34" charset="-122"/>
              <a:cs typeface="+mn-cs"/>
            </a:rPr>
            <a:t>O2O</a:t>
          </a:r>
          <a:r>
            <a:rPr lang="zh-CN" altLang="en-US" sz="1400" b="1" dirty="0">
              <a:solidFill>
                <a:sysClr val="window" lastClr="FFFFFF"/>
              </a:solidFill>
              <a:latin typeface="微软雅黑" panose="020B0503020204020204" pitchFamily="34" charset="-122"/>
              <a:ea typeface="微软雅黑" panose="020B0503020204020204" pitchFamily="34" charset="-122"/>
              <a:cs typeface="+mn-cs"/>
            </a:rPr>
            <a:t>社会培训中心</a:t>
          </a:r>
        </a:p>
      </dgm:t>
    </dgm:pt>
    <dgm:pt modelId="{391856D8-9962-403F-B3FA-35EBFAE8C5CA}" type="parTrans" cxnId="{5A8C2DF2-16BA-4AB4-A6FF-0DEF37F1CCD0}">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C9CD1BE8-E82D-45AF-9FA5-9BD6B4817D92}" type="sibTrans" cxnId="{5A8C2DF2-16BA-4AB4-A6FF-0DEF37F1CCD0}">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C87278A9-384D-4C83-8161-AD6772E7E7FE}">
      <dgm:prSet phldrT="[文本]" custT="1"/>
      <dgm:spPr>
        <a:xfrm>
          <a:off x="2608882" y="1657"/>
          <a:ext cx="878234" cy="878234"/>
        </a:xfrm>
        <a:prstGeom prst="ellipse">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dirty="0">
              <a:solidFill>
                <a:sysClr val="window" lastClr="FFFFFF"/>
              </a:solidFill>
              <a:latin typeface="微软雅黑" panose="020B0503020204020204" pitchFamily="34" charset="-122"/>
              <a:ea typeface="微软雅黑" panose="020B0503020204020204" pitchFamily="34" charset="-122"/>
              <a:cs typeface="+mn-cs"/>
            </a:rPr>
            <a:t>先进制造业人才培训</a:t>
          </a:r>
        </a:p>
      </dgm:t>
    </dgm:pt>
    <dgm:pt modelId="{18866C1C-9D7A-4302-8110-CCD1980FD2D1}" type="parTrans" cxnId="{E9F8EAAB-4A55-49C0-B843-C9E8EB52712D}">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F656B19A-EEC8-42FD-94B7-53257FEE306B}" type="sibTrans" cxnId="{E9F8EAAB-4A55-49C0-B843-C9E8EB52712D}">
      <dgm:prSet/>
      <dgm:spPr>
        <a:xfrm>
          <a:off x="1684951" y="409158"/>
          <a:ext cx="2726096" cy="2726096"/>
        </a:xfrm>
        <a:prstGeom prst="blockArc">
          <a:avLst>
            <a:gd name="adj1" fmla="val 16200000"/>
            <a:gd name="adj2" fmla="val 20520000"/>
            <a:gd name="adj3" fmla="val 4639"/>
          </a:avLst>
        </a:prstGeom>
        <a:solidFill>
          <a:srgbClr val="8064A2">
            <a:hueOff val="0"/>
            <a:satOff val="0"/>
            <a:lumOff val="0"/>
            <a:alphaOff val="0"/>
          </a:srgbClr>
        </a:solidFill>
        <a:ln>
          <a:noFill/>
        </a:ln>
        <a:effectLst/>
      </dgm:spPr>
      <dgm:t>
        <a:bodyPr/>
        <a:lstStyle/>
        <a:p>
          <a:endParaRPr lang="zh-CN" altLang="en-US" sz="1400">
            <a:latin typeface="微软雅黑" panose="020B0503020204020204" pitchFamily="34" charset="-122"/>
            <a:ea typeface="微软雅黑" panose="020B0503020204020204" pitchFamily="34" charset="-122"/>
          </a:endParaRPr>
        </a:p>
      </dgm:t>
    </dgm:pt>
    <dgm:pt modelId="{DAA6CC3B-F04A-416C-9E4C-B7CAB5E45910}">
      <dgm:prSet phldrT="[文本]" custT="1"/>
      <dgm:spPr>
        <a:xfrm>
          <a:off x="3875149" y="921654"/>
          <a:ext cx="878234" cy="878234"/>
        </a:xfrm>
        <a:prstGeom prst="ellipse">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dirty="0">
              <a:solidFill>
                <a:sysClr val="window" lastClr="FFFFFF"/>
              </a:solidFill>
              <a:latin typeface="微软雅黑" panose="020B0503020204020204" pitchFamily="34" charset="-122"/>
              <a:ea typeface="微软雅黑" panose="020B0503020204020204" pitchFamily="34" charset="-122"/>
              <a:cs typeface="+mn-cs"/>
            </a:rPr>
            <a:t>现代服务业人才培训</a:t>
          </a:r>
        </a:p>
      </dgm:t>
    </dgm:pt>
    <dgm:pt modelId="{CD62A8FF-559F-4B54-AE32-C76B6AE19914}" type="parTrans" cxnId="{4C006A97-81B6-4C05-999A-27B46BFD4EDD}">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61CCE044-3A9C-4CE0-A490-4F771B395BF2}" type="sibTrans" cxnId="{4C006A97-81B6-4C05-999A-27B46BFD4EDD}">
      <dgm:prSet/>
      <dgm:spPr>
        <a:xfrm>
          <a:off x="1684951" y="409158"/>
          <a:ext cx="2726096" cy="2726096"/>
        </a:xfrm>
        <a:prstGeom prst="blockArc">
          <a:avLst>
            <a:gd name="adj1" fmla="val 20520000"/>
            <a:gd name="adj2" fmla="val 3240000"/>
            <a:gd name="adj3" fmla="val 4639"/>
          </a:avLst>
        </a:prstGeom>
        <a:solidFill>
          <a:srgbClr val="8064A2">
            <a:hueOff val="-1116192"/>
            <a:satOff val="6725"/>
            <a:lumOff val="539"/>
            <a:alphaOff val="0"/>
          </a:srgbClr>
        </a:solidFill>
        <a:ln>
          <a:noFill/>
        </a:ln>
        <a:effectLst/>
      </dgm:spPr>
      <dgm:t>
        <a:bodyPr/>
        <a:lstStyle/>
        <a:p>
          <a:endParaRPr lang="zh-CN" altLang="en-US" sz="1400">
            <a:latin typeface="微软雅黑" panose="020B0503020204020204" pitchFamily="34" charset="-122"/>
            <a:ea typeface="微软雅黑" panose="020B0503020204020204" pitchFamily="34" charset="-122"/>
          </a:endParaRPr>
        </a:p>
      </dgm:t>
    </dgm:pt>
    <dgm:pt modelId="{396397E2-F7F1-4103-BFF4-56FB012F2B9D}">
      <dgm:prSet phldrT="[文本]" custT="1"/>
      <dgm:spPr>
        <a:xfrm>
          <a:off x="3391478" y="2410240"/>
          <a:ext cx="878234" cy="878234"/>
        </a:xfrm>
        <a:prstGeom prst="ellipse">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dirty="0">
              <a:solidFill>
                <a:sysClr val="window" lastClr="FFFFFF"/>
              </a:solidFill>
              <a:latin typeface="微软雅黑" panose="020B0503020204020204" pitchFamily="34" charset="-122"/>
              <a:ea typeface="微软雅黑" panose="020B0503020204020204" pitchFamily="34" charset="-122"/>
              <a:cs typeface="+mn-cs"/>
            </a:rPr>
            <a:t>战略新兴产业人才培训</a:t>
          </a:r>
        </a:p>
      </dgm:t>
    </dgm:pt>
    <dgm:pt modelId="{9F7B9BBC-395F-4461-B666-8FED3619611A}" type="parTrans" cxnId="{DFB99C59-9403-445F-AC4A-8AC5939AB661}">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016A69E0-A06A-4490-B2F2-D3E3D4FBE636}" type="sibTrans" cxnId="{DFB99C59-9403-445F-AC4A-8AC5939AB661}">
      <dgm:prSet/>
      <dgm:spPr>
        <a:xfrm>
          <a:off x="1684951" y="409158"/>
          <a:ext cx="2726096" cy="2726096"/>
        </a:xfrm>
        <a:prstGeom prst="blockArc">
          <a:avLst>
            <a:gd name="adj1" fmla="val 3240000"/>
            <a:gd name="adj2" fmla="val 7560000"/>
            <a:gd name="adj3" fmla="val 4639"/>
          </a:avLst>
        </a:prstGeom>
        <a:solidFill>
          <a:srgbClr val="8064A2">
            <a:hueOff val="-2232385"/>
            <a:satOff val="13449"/>
            <a:lumOff val="1078"/>
            <a:alphaOff val="0"/>
          </a:srgbClr>
        </a:solidFill>
        <a:ln>
          <a:noFill/>
        </a:ln>
        <a:effectLst/>
      </dgm:spPr>
      <dgm:t>
        <a:bodyPr/>
        <a:lstStyle/>
        <a:p>
          <a:endParaRPr lang="zh-CN" altLang="en-US" sz="1400">
            <a:latin typeface="微软雅黑" panose="020B0503020204020204" pitchFamily="34" charset="-122"/>
            <a:ea typeface="微软雅黑" panose="020B0503020204020204" pitchFamily="34" charset="-122"/>
          </a:endParaRPr>
        </a:p>
      </dgm:t>
    </dgm:pt>
    <dgm:pt modelId="{AEF4A8FB-D8FE-496D-AB3A-3776691B47CB}">
      <dgm:prSet phldrT="[文本]" custT="1"/>
      <dgm:spPr>
        <a:xfrm>
          <a:off x="1826286" y="2410240"/>
          <a:ext cx="878234" cy="878234"/>
        </a:xfrm>
        <a:prstGeom prst="ellipse">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dirty="0">
              <a:solidFill>
                <a:sysClr val="window" lastClr="FFFFFF"/>
              </a:solidFill>
              <a:latin typeface="微软雅黑" panose="020B0503020204020204" pitchFamily="34" charset="-122"/>
              <a:ea typeface="微软雅黑" panose="020B0503020204020204" pitchFamily="34" charset="-122"/>
              <a:cs typeface="+mn-cs"/>
            </a:rPr>
            <a:t>地方特色产业人才培训</a:t>
          </a:r>
        </a:p>
      </dgm:t>
    </dgm:pt>
    <dgm:pt modelId="{DC838474-A264-48E8-8EF6-0B9AAE4547E6}" type="parTrans" cxnId="{2536CF8C-2F8C-43C4-9AF1-916D33E27680}">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37BE48A8-6958-4962-A798-75B56C397798}" type="sibTrans" cxnId="{2536CF8C-2F8C-43C4-9AF1-916D33E27680}">
      <dgm:prSet/>
      <dgm:spPr>
        <a:xfrm>
          <a:off x="1684951" y="409158"/>
          <a:ext cx="2726096" cy="2726096"/>
        </a:xfrm>
        <a:prstGeom prst="blockArc">
          <a:avLst>
            <a:gd name="adj1" fmla="val 7560000"/>
            <a:gd name="adj2" fmla="val 11880000"/>
            <a:gd name="adj3" fmla="val 4639"/>
          </a:avLst>
        </a:prstGeom>
        <a:solidFill>
          <a:srgbClr val="8064A2">
            <a:hueOff val="-3348577"/>
            <a:satOff val="20174"/>
            <a:lumOff val="1617"/>
            <a:alphaOff val="0"/>
          </a:srgbClr>
        </a:solidFill>
        <a:ln>
          <a:noFill/>
        </a:ln>
        <a:effectLst/>
      </dgm:spPr>
      <dgm:t>
        <a:bodyPr/>
        <a:lstStyle/>
        <a:p>
          <a:endParaRPr lang="zh-CN" altLang="en-US" sz="1400">
            <a:latin typeface="微软雅黑" panose="020B0503020204020204" pitchFamily="34" charset="-122"/>
            <a:ea typeface="微软雅黑" panose="020B0503020204020204" pitchFamily="34" charset="-122"/>
          </a:endParaRPr>
        </a:p>
      </dgm:t>
    </dgm:pt>
    <dgm:pt modelId="{8D5BD614-FA7D-4C2B-8A13-85D4A1F864FB}">
      <dgm:prSet phldrT="[文本]" custT="1"/>
      <dgm:spPr>
        <a:xfrm>
          <a:off x="1342615" y="921654"/>
          <a:ext cx="878234" cy="878234"/>
        </a:xfrm>
        <a:prstGeom prst="ellipse">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400" dirty="0">
              <a:solidFill>
                <a:sysClr val="window" lastClr="FFFFFF"/>
              </a:solidFill>
              <a:latin typeface="微软雅黑" panose="020B0503020204020204" pitchFamily="34" charset="-122"/>
              <a:ea typeface="微软雅黑" panose="020B0503020204020204" pitchFamily="34" charset="-122"/>
              <a:cs typeface="+mn-cs"/>
            </a:rPr>
            <a:t>创新创业培训</a:t>
          </a:r>
        </a:p>
      </dgm:t>
    </dgm:pt>
    <dgm:pt modelId="{79361261-5B47-482C-BDF3-B5A06B1F8C7E}" type="parTrans" cxnId="{DEE4BAE7-65A2-4B8F-A14B-AE7AAF80D0BF}">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7B8AD64C-3E41-42E4-8BA5-7C529A8E4EC0}" type="sibTrans" cxnId="{DEE4BAE7-65A2-4B8F-A14B-AE7AAF80D0BF}">
      <dgm:prSet/>
      <dgm:spPr>
        <a:xfrm>
          <a:off x="1684951" y="409158"/>
          <a:ext cx="2726096" cy="2726096"/>
        </a:xfrm>
        <a:prstGeom prst="blockArc">
          <a:avLst>
            <a:gd name="adj1" fmla="val 11880000"/>
            <a:gd name="adj2" fmla="val 16200000"/>
            <a:gd name="adj3" fmla="val 4639"/>
          </a:avLst>
        </a:prstGeom>
        <a:solidFill>
          <a:srgbClr val="8064A2">
            <a:hueOff val="-4464770"/>
            <a:satOff val="26899"/>
            <a:lumOff val="2156"/>
            <a:alphaOff val="0"/>
          </a:srgbClr>
        </a:solidFill>
        <a:ln>
          <a:noFill/>
        </a:ln>
        <a:effectLst/>
      </dgm:spPr>
      <dgm:t>
        <a:bodyPr/>
        <a:lstStyle/>
        <a:p>
          <a:endParaRPr lang="zh-CN" altLang="en-US" sz="1400">
            <a:latin typeface="微软雅黑" panose="020B0503020204020204" pitchFamily="34" charset="-122"/>
            <a:ea typeface="微软雅黑" panose="020B0503020204020204" pitchFamily="34" charset="-122"/>
          </a:endParaRPr>
        </a:p>
      </dgm:t>
    </dgm:pt>
    <dgm:pt modelId="{8FFEFD2B-F22F-4F14-8506-7467A045BE09}" type="pres">
      <dgm:prSet presAssocID="{EB21B134-A4DD-405A-8BC9-A8552B6322BF}" presName="Name0" presStyleCnt="0">
        <dgm:presLayoutVars>
          <dgm:chMax val="1"/>
          <dgm:dir/>
          <dgm:animLvl val="ctr"/>
          <dgm:resizeHandles val="exact"/>
        </dgm:presLayoutVars>
      </dgm:prSet>
      <dgm:spPr/>
      <dgm:t>
        <a:bodyPr/>
        <a:lstStyle/>
        <a:p>
          <a:endParaRPr lang="zh-CN" altLang="en-US"/>
        </a:p>
      </dgm:t>
    </dgm:pt>
    <dgm:pt modelId="{B185EC88-BD2A-48CB-80CA-D417D676B990}" type="pres">
      <dgm:prSet presAssocID="{F74E0D7A-4A92-494C-A521-EB1AA1A0B976}" presName="centerShape" presStyleLbl="node0" presStyleIdx="0" presStyleCnt="1"/>
      <dgm:spPr/>
      <dgm:t>
        <a:bodyPr/>
        <a:lstStyle/>
        <a:p>
          <a:endParaRPr lang="zh-CN" altLang="en-US"/>
        </a:p>
      </dgm:t>
    </dgm:pt>
    <dgm:pt modelId="{011D1017-D99D-4F63-83EA-C250D3A1CCAE}" type="pres">
      <dgm:prSet presAssocID="{C87278A9-384D-4C83-8161-AD6772E7E7FE}" presName="node" presStyleLbl="node1" presStyleIdx="0" presStyleCnt="5" custScaleX="117014" custScaleY="111536">
        <dgm:presLayoutVars>
          <dgm:bulletEnabled val="1"/>
        </dgm:presLayoutVars>
      </dgm:prSet>
      <dgm:spPr/>
      <dgm:t>
        <a:bodyPr/>
        <a:lstStyle/>
        <a:p>
          <a:endParaRPr lang="zh-CN" altLang="en-US"/>
        </a:p>
      </dgm:t>
    </dgm:pt>
    <dgm:pt modelId="{E764D5C0-1490-43B6-A2EC-7A763F26C8D6}" type="pres">
      <dgm:prSet presAssocID="{C87278A9-384D-4C83-8161-AD6772E7E7FE}" presName="dummy" presStyleCnt="0"/>
      <dgm:spPr/>
    </dgm:pt>
    <dgm:pt modelId="{E9B08F65-B795-415F-90FE-6BB51A26B5E7}" type="pres">
      <dgm:prSet presAssocID="{F656B19A-EEC8-42FD-94B7-53257FEE306B}" presName="sibTrans" presStyleLbl="sibTrans2D1" presStyleIdx="0" presStyleCnt="5"/>
      <dgm:spPr/>
      <dgm:t>
        <a:bodyPr/>
        <a:lstStyle/>
        <a:p>
          <a:endParaRPr lang="zh-CN" altLang="en-US"/>
        </a:p>
      </dgm:t>
    </dgm:pt>
    <dgm:pt modelId="{5665DA87-679A-47AA-8F66-DF6953D309B1}" type="pres">
      <dgm:prSet presAssocID="{DAA6CC3B-F04A-416C-9E4C-B7CAB5E45910}" presName="node" presStyleLbl="node1" presStyleIdx="1" presStyleCnt="5" custScaleX="111717" custScaleY="112810">
        <dgm:presLayoutVars>
          <dgm:bulletEnabled val="1"/>
        </dgm:presLayoutVars>
      </dgm:prSet>
      <dgm:spPr/>
      <dgm:t>
        <a:bodyPr/>
        <a:lstStyle/>
        <a:p>
          <a:endParaRPr lang="zh-CN" altLang="en-US"/>
        </a:p>
      </dgm:t>
    </dgm:pt>
    <dgm:pt modelId="{ADFEB66E-0E3E-478E-9588-6CD1B78FD2DF}" type="pres">
      <dgm:prSet presAssocID="{DAA6CC3B-F04A-416C-9E4C-B7CAB5E45910}" presName="dummy" presStyleCnt="0"/>
      <dgm:spPr/>
    </dgm:pt>
    <dgm:pt modelId="{A49BB810-B5D4-4E26-80D6-B9037C90AA60}" type="pres">
      <dgm:prSet presAssocID="{61CCE044-3A9C-4CE0-A490-4F771B395BF2}" presName="sibTrans" presStyleLbl="sibTrans2D1" presStyleIdx="1" presStyleCnt="5"/>
      <dgm:spPr/>
      <dgm:t>
        <a:bodyPr/>
        <a:lstStyle/>
        <a:p>
          <a:endParaRPr lang="zh-CN" altLang="en-US"/>
        </a:p>
      </dgm:t>
    </dgm:pt>
    <dgm:pt modelId="{29717474-1CC5-40D1-8706-BD9E4F9F625C}" type="pres">
      <dgm:prSet presAssocID="{396397E2-F7F1-4103-BFF4-56FB012F2B9D}" presName="node" presStyleLbl="node1" presStyleIdx="2" presStyleCnt="5" custScaleX="121000" custScaleY="105906">
        <dgm:presLayoutVars>
          <dgm:bulletEnabled val="1"/>
        </dgm:presLayoutVars>
      </dgm:prSet>
      <dgm:spPr/>
      <dgm:t>
        <a:bodyPr/>
        <a:lstStyle/>
        <a:p>
          <a:endParaRPr lang="zh-CN" altLang="en-US"/>
        </a:p>
      </dgm:t>
    </dgm:pt>
    <dgm:pt modelId="{EC2CEF59-6735-4B52-9331-FAEDF68E6C2D}" type="pres">
      <dgm:prSet presAssocID="{396397E2-F7F1-4103-BFF4-56FB012F2B9D}" presName="dummy" presStyleCnt="0"/>
      <dgm:spPr/>
    </dgm:pt>
    <dgm:pt modelId="{BA7C899E-E9E3-435C-B763-04E429B4202D}" type="pres">
      <dgm:prSet presAssocID="{016A69E0-A06A-4490-B2F2-D3E3D4FBE636}" presName="sibTrans" presStyleLbl="sibTrans2D1" presStyleIdx="2" presStyleCnt="5"/>
      <dgm:spPr/>
      <dgm:t>
        <a:bodyPr/>
        <a:lstStyle/>
        <a:p>
          <a:endParaRPr lang="zh-CN" altLang="en-US"/>
        </a:p>
      </dgm:t>
    </dgm:pt>
    <dgm:pt modelId="{E966B7D3-A750-4EDB-BA6F-CA33ED3E7873}" type="pres">
      <dgm:prSet presAssocID="{AEF4A8FB-D8FE-496D-AB3A-3776691B47CB}" presName="node" presStyleLbl="node1" presStyleIdx="3" presStyleCnt="5" custScaleX="125876" custScaleY="119295">
        <dgm:presLayoutVars>
          <dgm:bulletEnabled val="1"/>
        </dgm:presLayoutVars>
      </dgm:prSet>
      <dgm:spPr/>
      <dgm:t>
        <a:bodyPr/>
        <a:lstStyle/>
        <a:p>
          <a:endParaRPr lang="zh-CN" altLang="en-US"/>
        </a:p>
      </dgm:t>
    </dgm:pt>
    <dgm:pt modelId="{4266927A-9F36-46D6-B9BA-877D85B85386}" type="pres">
      <dgm:prSet presAssocID="{AEF4A8FB-D8FE-496D-AB3A-3776691B47CB}" presName="dummy" presStyleCnt="0"/>
      <dgm:spPr/>
    </dgm:pt>
    <dgm:pt modelId="{C1C8653F-8195-4376-B7EB-E744BD662750}" type="pres">
      <dgm:prSet presAssocID="{37BE48A8-6958-4962-A798-75B56C397798}" presName="sibTrans" presStyleLbl="sibTrans2D1" presStyleIdx="3" presStyleCnt="5"/>
      <dgm:spPr/>
      <dgm:t>
        <a:bodyPr/>
        <a:lstStyle/>
        <a:p>
          <a:endParaRPr lang="zh-CN" altLang="en-US"/>
        </a:p>
      </dgm:t>
    </dgm:pt>
    <dgm:pt modelId="{CFE37DB2-63BA-4870-9CA1-C19A729A7FD1}" type="pres">
      <dgm:prSet presAssocID="{8D5BD614-FA7D-4C2B-8A13-85D4A1F864FB}" presName="node" presStyleLbl="node1" presStyleIdx="4" presStyleCnt="5" custScaleX="112852" custScaleY="125825">
        <dgm:presLayoutVars>
          <dgm:bulletEnabled val="1"/>
        </dgm:presLayoutVars>
      </dgm:prSet>
      <dgm:spPr/>
      <dgm:t>
        <a:bodyPr/>
        <a:lstStyle/>
        <a:p>
          <a:endParaRPr lang="zh-CN" altLang="en-US"/>
        </a:p>
      </dgm:t>
    </dgm:pt>
    <dgm:pt modelId="{C4EBE6CE-77E1-409D-800D-AF9191260BE5}" type="pres">
      <dgm:prSet presAssocID="{8D5BD614-FA7D-4C2B-8A13-85D4A1F864FB}" presName="dummy" presStyleCnt="0"/>
      <dgm:spPr/>
    </dgm:pt>
    <dgm:pt modelId="{687109F4-538A-4512-A547-A1DB6A3A0FF4}" type="pres">
      <dgm:prSet presAssocID="{7B8AD64C-3E41-42E4-8BA5-7C529A8E4EC0}" presName="sibTrans" presStyleLbl="sibTrans2D1" presStyleIdx="4" presStyleCnt="5"/>
      <dgm:spPr/>
      <dgm:t>
        <a:bodyPr/>
        <a:lstStyle/>
        <a:p>
          <a:endParaRPr lang="zh-CN" altLang="en-US"/>
        </a:p>
      </dgm:t>
    </dgm:pt>
  </dgm:ptLst>
  <dgm:cxnLst>
    <dgm:cxn modelId="{D2416D33-2D1F-4040-A2E7-2B76D32F9C0B}" type="presOf" srcId="{37BE48A8-6958-4962-A798-75B56C397798}" destId="{C1C8653F-8195-4376-B7EB-E744BD662750}" srcOrd="0" destOrd="0" presId="urn:microsoft.com/office/officeart/2005/8/layout/radial6"/>
    <dgm:cxn modelId="{8EA03A91-3C12-4A3B-809D-5EDBBDFDD5D9}" type="presOf" srcId="{8D5BD614-FA7D-4C2B-8A13-85D4A1F864FB}" destId="{CFE37DB2-63BA-4870-9CA1-C19A729A7FD1}" srcOrd="0" destOrd="0" presId="urn:microsoft.com/office/officeart/2005/8/layout/radial6"/>
    <dgm:cxn modelId="{A4CC3DF8-C9FB-4871-A783-3D6EE1A9BF2F}" type="presOf" srcId="{61CCE044-3A9C-4CE0-A490-4F771B395BF2}" destId="{A49BB810-B5D4-4E26-80D6-B9037C90AA60}" srcOrd="0" destOrd="0" presId="urn:microsoft.com/office/officeart/2005/8/layout/radial6"/>
    <dgm:cxn modelId="{4C006A97-81B6-4C05-999A-27B46BFD4EDD}" srcId="{F74E0D7A-4A92-494C-A521-EB1AA1A0B976}" destId="{DAA6CC3B-F04A-416C-9E4C-B7CAB5E45910}" srcOrd="1" destOrd="0" parTransId="{CD62A8FF-559F-4B54-AE32-C76B6AE19914}" sibTransId="{61CCE044-3A9C-4CE0-A490-4F771B395BF2}"/>
    <dgm:cxn modelId="{D7F7BB8B-72B0-4EA8-A832-7A7F7BE714E5}" type="presOf" srcId="{C87278A9-384D-4C83-8161-AD6772E7E7FE}" destId="{011D1017-D99D-4F63-83EA-C250D3A1CCAE}" srcOrd="0" destOrd="0" presId="urn:microsoft.com/office/officeart/2005/8/layout/radial6"/>
    <dgm:cxn modelId="{DFB99C59-9403-445F-AC4A-8AC5939AB661}" srcId="{F74E0D7A-4A92-494C-A521-EB1AA1A0B976}" destId="{396397E2-F7F1-4103-BFF4-56FB012F2B9D}" srcOrd="2" destOrd="0" parTransId="{9F7B9BBC-395F-4461-B666-8FED3619611A}" sibTransId="{016A69E0-A06A-4490-B2F2-D3E3D4FBE636}"/>
    <dgm:cxn modelId="{DEE4BAE7-65A2-4B8F-A14B-AE7AAF80D0BF}" srcId="{F74E0D7A-4A92-494C-A521-EB1AA1A0B976}" destId="{8D5BD614-FA7D-4C2B-8A13-85D4A1F864FB}" srcOrd="4" destOrd="0" parTransId="{79361261-5B47-482C-BDF3-B5A06B1F8C7E}" sibTransId="{7B8AD64C-3E41-42E4-8BA5-7C529A8E4EC0}"/>
    <dgm:cxn modelId="{E549BEE3-F9D3-4E6A-9F53-CD9B6E1A69A3}" type="presOf" srcId="{DAA6CC3B-F04A-416C-9E4C-B7CAB5E45910}" destId="{5665DA87-679A-47AA-8F66-DF6953D309B1}" srcOrd="0" destOrd="0" presId="urn:microsoft.com/office/officeart/2005/8/layout/radial6"/>
    <dgm:cxn modelId="{655D6AF8-93C5-4AA0-8EA3-8CC69D1A8D4A}" type="presOf" srcId="{EB21B134-A4DD-405A-8BC9-A8552B6322BF}" destId="{8FFEFD2B-F22F-4F14-8506-7467A045BE09}" srcOrd="0" destOrd="0" presId="urn:microsoft.com/office/officeart/2005/8/layout/radial6"/>
    <dgm:cxn modelId="{E14422A6-5499-4BF9-8C8C-D40035A67481}" type="presOf" srcId="{7B8AD64C-3E41-42E4-8BA5-7C529A8E4EC0}" destId="{687109F4-538A-4512-A547-A1DB6A3A0FF4}" srcOrd="0" destOrd="0" presId="urn:microsoft.com/office/officeart/2005/8/layout/radial6"/>
    <dgm:cxn modelId="{2536CF8C-2F8C-43C4-9AF1-916D33E27680}" srcId="{F74E0D7A-4A92-494C-A521-EB1AA1A0B976}" destId="{AEF4A8FB-D8FE-496D-AB3A-3776691B47CB}" srcOrd="3" destOrd="0" parTransId="{DC838474-A264-48E8-8EF6-0B9AAE4547E6}" sibTransId="{37BE48A8-6958-4962-A798-75B56C397798}"/>
    <dgm:cxn modelId="{4C086754-B65F-4463-8997-F658B06228CF}" type="presOf" srcId="{AEF4A8FB-D8FE-496D-AB3A-3776691B47CB}" destId="{E966B7D3-A750-4EDB-BA6F-CA33ED3E7873}" srcOrd="0" destOrd="0" presId="urn:microsoft.com/office/officeart/2005/8/layout/radial6"/>
    <dgm:cxn modelId="{E9F8EAAB-4A55-49C0-B843-C9E8EB52712D}" srcId="{F74E0D7A-4A92-494C-A521-EB1AA1A0B976}" destId="{C87278A9-384D-4C83-8161-AD6772E7E7FE}" srcOrd="0" destOrd="0" parTransId="{18866C1C-9D7A-4302-8110-CCD1980FD2D1}" sibTransId="{F656B19A-EEC8-42FD-94B7-53257FEE306B}"/>
    <dgm:cxn modelId="{5A8C2DF2-16BA-4AB4-A6FF-0DEF37F1CCD0}" srcId="{EB21B134-A4DD-405A-8BC9-A8552B6322BF}" destId="{F74E0D7A-4A92-494C-A521-EB1AA1A0B976}" srcOrd="0" destOrd="0" parTransId="{391856D8-9962-403F-B3FA-35EBFAE8C5CA}" sibTransId="{C9CD1BE8-E82D-45AF-9FA5-9BD6B4817D92}"/>
    <dgm:cxn modelId="{5DEA18C0-C765-405F-A20E-7D1EEC3A0C95}" type="presOf" srcId="{F656B19A-EEC8-42FD-94B7-53257FEE306B}" destId="{E9B08F65-B795-415F-90FE-6BB51A26B5E7}" srcOrd="0" destOrd="0" presId="urn:microsoft.com/office/officeart/2005/8/layout/radial6"/>
    <dgm:cxn modelId="{88E3E1C1-0EEE-4764-B6BD-9D4827C1B296}" type="presOf" srcId="{F74E0D7A-4A92-494C-A521-EB1AA1A0B976}" destId="{B185EC88-BD2A-48CB-80CA-D417D676B990}" srcOrd="0" destOrd="0" presId="urn:microsoft.com/office/officeart/2005/8/layout/radial6"/>
    <dgm:cxn modelId="{42B2829D-E56A-4F25-83A6-317FB8A75127}" type="presOf" srcId="{396397E2-F7F1-4103-BFF4-56FB012F2B9D}" destId="{29717474-1CC5-40D1-8706-BD9E4F9F625C}" srcOrd="0" destOrd="0" presId="urn:microsoft.com/office/officeart/2005/8/layout/radial6"/>
    <dgm:cxn modelId="{9977CBA3-B913-4D8E-856F-A328E6CE593B}" type="presOf" srcId="{016A69E0-A06A-4490-B2F2-D3E3D4FBE636}" destId="{BA7C899E-E9E3-435C-B763-04E429B4202D}" srcOrd="0" destOrd="0" presId="urn:microsoft.com/office/officeart/2005/8/layout/radial6"/>
    <dgm:cxn modelId="{5774C4BB-D483-44B3-B9C8-55874510982F}" type="presParOf" srcId="{8FFEFD2B-F22F-4F14-8506-7467A045BE09}" destId="{B185EC88-BD2A-48CB-80CA-D417D676B990}" srcOrd="0" destOrd="0" presId="urn:microsoft.com/office/officeart/2005/8/layout/radial6"/>
    <dgm:cxn modelId="{60BE04DF-F0BD-4CC8-A465-D535C23842DD}" type="presParOf" srcId="{8FFEFD2B-F22F-4F14-8506-7467A045BE09}" destId="{011D1017-D99D-4F63-83EA-C250D3A1CCAE}" srcOrd="1" destOrd="0" presId="urn:microsoft.com/office/officeart/2005/8/layout/radial6"/>
    <dgm:cxn modelId="{39006EB0-50B0-454E-8AEC-9F4F499DEC2F}" type="presParOf" srcId="{8FFEFD2B-F22F-4F14-8506-7467A045BE09}" destId="{E764D5C0-1490-43B6-A2EC-7A763F26C8D6}" srcOrd="2" destOrd="0" presId="urn:microsoft.com/office/officeart/2005/8/layout/radial6"/>
    <dgm:cxn modelId="{5A0FC538-AF47-49FD-A872-4F4913DCAFF1}" type="presParOf" srcId="{8FFEFD2B-F22F-4F14-8506-7467A045BE09}" destId="{E9B08F65-B795-415F-90FE-6BB51A26B5E7}" srcOrd="3" destOrd="0" presId="urn:microsoft.com/office/officeart/2005/8/layout/radial6"/>
    <dgm:cxn modelId="{E2710E1C-25B3-4BE6-A23D-74E5D3B1B2D3}" type="presParOf" srcId="{8FFEFD2B-F22F-4F14-8506-7467A045BE09}" destId="{5665DA87-679A-47AA-8F66-DF6953D309B1}" srcOrd="4" destOrd="0" presId="urn:microsoft.com/office/officeart/2005/8/layout/radial6"/>
    <dgm:cxn modelId="{8223A976-BBE5-4667-B1AF-BBE8FB2BDF13}" type="presParOf" srcId="{8FFEFD2B-F22F-4F14-8506-7467A045BE09}" destId="{ADFEB66E-0E3E-478E-9588-6CD1B78FD2DF}" srcOrd="5" destOrd="0" presId="urn:microsoft.com/office/officeart/2005/8/layout/radial6"/>
    <dgm:cxn modelId="{C4F6E905-26F8-42F9-BD01-10DF4FF114BC}" type="presParOf" srcId="{8FFEFD2B-F22F-4F14-8506-7467A045BE09}" destId="{A49BB810-B5D4-4E26-80D6-B9037C90AA60}" srcOrd="6" destOrd="0" presId="urn:microsoft.com/office/officeart/2005/8/layout/radial6"/>
    <dgm:cxn modelId="{3F029787-B852-435C-84BD-C1770C8801E9}" type="presParOf" srcId="{8FFEFD2B-F22F-4F14-8506-7467A045BE09}" destId="{29717474-1CC5-40D1-8706-BD9E4F9F625C}" srcOrd="7" destOrd="0" presId="urn:microsoft.com/office/officeart/2005/8/layout/radial6"/>
    <dgm:cxn modelId="{39506843-5D7F-463E-A89A-E40DCA40ADAF}" type="presParOf" srcId="{8FFEFD2B-F22F-4F14-8506-7467A045BE09}" destId="{EC2CEF59-6735-4B52-9331-FAEDF68E6C2D}" srcOrd="8" destOrd="0" presId="urn:microsoft.com/office/officeart/2005/8/layout/radial6"/>
    <dgm:cxn modelId="{0A7FB1B6-8E38-4D60-A581-2B5CBF44CAAD}" type="presParOf" srcId="{8FFEFD2B-F22F-4F14-8506-7467A045BE09}" destId="{BA7C899E-E9E3-435C-B763-04E429B4202D}" srcOrd="9" destOrd="0" presId="urn:microsoft.com/office/officeart/2005/8/layout/radial6"/>
    <dgm:cxn modelId="{F545E885-78CC-4534-92BC-EB2B890DEB05}" type="presParOf" srcId="{8FFEFD2B-F22F-4F14-8506-7467A045BE09}" destId="{E966B7D3-A750-4EDB-BA6F-CA33ED3E7873}" srcOrd="10" destOrd="0" presId="urn:microsoft.com/office/officeart/2005/8/layout/radial6"/>
    <dgm:cxn modelId="{455576CC-19AD-48CD-94E6-2C82B830E99C}" type="presParOf" srcId="{8FFEFD2B-F22F-4F14-8506-7467A045BE09}" destId="{4266927A-9F36-46D6-B9BA-877D85B85386}" srcOrd="11" destOrd="0" presId="urn:microsoft.com/office/officeart/2005/8/layout/radial6"/>
    <dgm:cxn modelId="{382D3E2B-9EC2-4A0A-B1AA-8BDFAB86A58B}" type="presParOf" srcId="{8FFEFD2B-F22F-4F14-8506-7467A045BE09}" destId="{C1C8653F-8195-4376-B7EB-E744BD662750}" srcOrd="12" destOrd="0" presId="urn:microsoft.com/office/officeart/2005/8/layout/radial6"/>
    <dgm:cxn modelId="{10ECC6C4-28E6-46E6-AACC-2803ACF54378}" type="presParOf" srcId="{8FFEFD2B-F22F-4F14-8506-7467A045BE09}" destId="{CFE37DB2-63BA-4870-9CA1-C19A729A7FD1}" srcOrd="13" destOrd="0" presId="urn:microsoft.com/office/officeart/2005/8/layout/radial6"/>
    <dgm:cxn modelId="{70EEFED7-6471-465B-8FAF-443A35CC9FB2}" type="presParOf" srcId="{8FFEFD2B-F22F-4F14-8506-7467A045BE09}" destId="{C4EBE6CE-77E1-409D-800D-AF9191260BE5}" srcOrd="14" destOrd="0" presId="urn:microsoft.com/office/officeart/2005/8/layout/radial6"/>
    <dgm:cxn modelId="{C8C709B9-8F36-479C-A525-75F5A3E478DE}" type="presParOf" srcId="{8FFEFD2B-F22F-4F14-8506-7467A045BE09}" destId="{687109F4-538A-4512-A547-A1DB6A3A0FF4}"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97B052-FAEC-43BC-90B6-6F1D0A95221B}"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zh-CN" altLang="en-US"/>
        </a:p>
      </dgm:t>
    </dgm:pt>
    <dgm:pt modelId="{F29D953F-45AF-4293-9683-E0558517A246}">
      <dgm:prSet phldrT="[文本]" custT="1"/>
      <dgm:spPr>
        <a:xfrm>
          <a:off x="0" y="-10849"/>
          <a:ext cx="6124271" cy="413981"/>
        </a:xfrm>
        <a:prstGeom prst="rect">
          <a:avLst/>
        </a:prstGeom>
        <a:solidFill>
          <a:srgbClr val="0070C0">
            <a:alpha val="63000"/>
          </a:srgbClr>
        </a:solidFill>
        <a:ln>
          <a:noFill/>
        </a:ln>
        <a:effectLst/>
      </dgm:spPr>
      <dgm:t>
        <a:bodyPr/>
        <a:lstStyle/>
        <a:p>
          <a:r>
            <a:rPr lang="zh-CN" altLang="en-US" sz="1400" b="1" dirty="0">
              <a:solidFill>
                <a:sysClr val="window" lastClr="FFFFFF">
                  <a:hueOff val="0"/>
                  <a:satOff val="0"/>
                  <a:lumOff val="0"/>
                  <a:alphaOff val="0"/>
                </a:sysClr>
              </a:solidFill>
              <a:latin typeface="微软雅黑" pitchFamily="34" charset="-122"/>
              <a:ea typeface="微软雅黑" pitchFamily="34" charset="-122"/>
              <a:cs typeface="+mn-cs"/>
            </a:rPr>
            <a:t>基础硬件设施</a:t>
          </a:r>
        </a:p>
      </dgm:t>
    </dgm:pt>
    <dgm:pt modelId="{0B3D672C-4A00-4A67-8412-075F1BC688FC}" type="parTrans" cxnId="{F7782A88-4A6C-4158-A547-564FFF5B815F}">
      <dgm:prSet/>
      <dgm:spPr/>
      <dgm:t>
        <a:bodyPr/>
        <a:lstStyle/>
        <a:p>
          <a:endParaRPr lang="zh-CN" altLang="en-US" sz="1400">
            <a:latin typeface="微软雅黑" pitchFamily="34" charset="-122"/>
            <a:ea typeface="微软雅黑" pitchFamily="34" charset="-122"/>
          </a:endParaRPr>
        </a:p>
      </dgm:t>
    </dgm:pt>
    <dgm:pt modelId="{EC0F6CBA-FD98-4B82-8887-6D2DDEC5CAB3}" type="sibTrans" cxnId="{F7782A88-4A6C-4158-A547-564FFF5B815F}">
      <dgm:prSet/>
      <dgm:spPr/>
      <dgm:t>
        <a:bodyPr/>
        <a:lstStyle/>
        <a:p>
          <a:endParaRPr lang="zh-CN" altLang="en-US" sz="1400">
            <a:latin typeface="微软雅黑" pitchFamily="34" charset="-122"/>
            <a:ea typeface="微软雅黑" pitchFamily="34" charset="-122"/>
          </a:endParaRPr>
        </a:p>
      </dgm:t>
    </dgm:pt>
    <dgm:pt modelId="{5FBB342C-EA64-4CF8-B4F3-B023C25E27AA}">
      <dgm:prSet phldrT="[文本]" custT="1"/>
      <dgm:spPr>
        <a:xfrm>
          <a:off x="1022705" y="386123"/>
          <a:ext cx="1019715" cy="831303"/>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ln>
        <a:effectLst/>
      </dgm:spPr>
      <dgm:t>
        <a:bodyPr/>
        <a:lstStyle/>
        <a:p>
          <a:pPr>
            <a:lnSpc>
              <a:spcPct val="50000"/>
            </a:lnSpc>
          </a:pPr>
          <a:r>
            <a:rPr lang="zh-CN" altLang="en-US" sz="1200" b="1" dirty="0">
              <a:solidFill>
                <a:srgbClr val="0070C0"/>
              </a:solidFill>
              <a:latin typeface="微软雅黑" pitchFamily="34" charset="-122"/>
              <a:ea typeface="微软雅黑" pitchFamily="34" charset="-122"/>
              <a:cs typeface="+mn-cs"/>
            </a:rPr>
            <a:t>无线</a:t>
          </a:r>
          <a:endParaRPr lang="en-US" altLang="zh-CN" sz="1200" b="1" dirty="0">
            <a:solidFill>
              <a:srgbClr val="0070C0"/>
            </a:solidFill>
            <a:latin typeface="微软雅黑" pitchFamily="34" charset="-122"/>
            <a:ea typeface="微软雅黑" pitchFamily="34" charset="-122"/>
            <a:cs typeface="+mn-cs"/>
          </a:endParaRPr>
        </a:p>
        <a:p>
          <a:pPr>
            <a:lnSpc>
              <a:spcPct val="50000"/>
            </a:lnSpc>
          </a:pPr>
          <a:r>
            <a:rPr lang="zh-CN" altLang="en-US" sz="1200" b="1" dirty="0">
              <a:solidFill>
                <a:srgbClr val="0070C0"/>
              </a:solidFill>
              <a:latin typeface="微软雅黑" pitchFamily="34" charset="-122"/>
              <a:ea typeface="微软雅黑" pitchFamily="34" charset="-122"/>
              <a:cs typeface="+mn-cs"/>
            </a:rPr>
            <a:t>网络</a:t>
          </a:r>
        </a:p>
      </dgm:t>
    </dgm:pt>
    <dgm:pt modelId="{ADCF9204-F7F3-40B5-AFA2-7B5AAADEE0FA}" type="parTrans" cxnId="{76D6F6A6-3DE8-411C-A741-A99942E273E7}">
      <dgm:prSet/>
      <dgm:spPr/>
      <dgm:t>
        <a:bodyPr/>
        <a:lstStyle/>
        <a:p>
          <a:endParaRPr lang="zh-CN" altLang="en-US" sz="1400">
            <a:latin typeface="微软雅黑" pitchFamily="34" charset="-122"/>
            <a:ea typeface="微软雅黑" pitchFamily="34" charset="-122"/>
          </a:endParaRPr>
        </a:p>
      </dgm:t>
    </dgm:pt>
    <dgm:pt modelId="{FE769B99-FE3F-4A57-A7B3-07E2512DE57B}" type="sibTrans" cxnId="{76D6F6A6-3DE8-411C-A741-A99942E273E7}">
      <dgm:prSet/>
      <dgm:spPr/>
      <dgm:t>
        <a:bodyPr/>
        <a:lstStyle/>
        <a:p>
          <a:endParaRPr lang="zh-CN" altLang="en-US" sz="1400">
            <a:latin typeface="微软雅黑" pitchFamily="34" charset="-122"/>
            <a:ea typeface="微软雅黑" pitchFamily="34" charset="-122"/>
          </a:endParaRPr>
        </a:p>
      </dgm:t>
    </dgm:pt>
    <dgm:pt modelId="{F891D96F-8EA7-43B3-B9C0-7EA002F680EB}">
      <dgm:prSet phldrT="[文本]" custT="1"/>
      <dgm:spPr>
        <a:xfrm>
          <a:off x="2042420" y="386123"/>
          <a:ext cx="1019715" cy="831303"/>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ln>
        <a:effectLst/>
      </dgm:spPr>
      <dgm:t>
        <a:bodyPr/>
        <a:lstStyle/>
        <a:p>
          <a:r>
            <a:rPr lang="zh-CN" altLang="en-US" sz="1200" b="1" dirty="0">
              <a:solidFill>
                <a:srgbClr val="0070C0"/>
              </a:solidFill>
              <a:latin typeface="微软雅黑" pitchFamily="34" charset="-122"/>
              <a:ea typeface="微软雅黑" pitchFamily="34" charset="-122"/>
              <a:cs typeface="+mn-cs"/>
            </a:rPr>
            <a:t>云数据           中心</a:t>
          </a:r>
        </a:p>
      </dgm:t>
    </dgm:pt>
    <dgm:pt modelId="{C06FFBDD-BDB6-4A8D-99F3-C394DA33A8A6}" type="parTrans" cxnId="{CC79B4B3-EBE3-40A5-8D2C-1C3A6B74F2BB}">
      <dgm:prSet/>
      <dgm:spPr/>
      <dgm:t>
        <a:bodyPr/>
        <a:lstStyle/>
        <a:p>
          <a:endParaRPr lang="zh-CN" altLang="en-US" sz="1400">
            <a:latin typeface="微软雅黑" pitchFamily="34" charset="-122"/>
            <a:ea typeface="微软雅黑" pitchFamily="34" charset="-122"/>
          </a:endParaRPr>
        </a:p>
      </dgm:t>
    </dgm:pt>
    <dgm:pt modelId="{1070A485-BBA1-4507-8D1F-1F96D41D397A}" type="sibTrans" cxnId="{CC79B4B3-EBE3-40A5-8D2C-1C3A6B74F2BB}">
      <dgm:prSet/>
      <dgm:spPr/>
      <dgm:t>
        <a:bodyPr/>
        <a:lstStyle/>
        <a:p>
          <a:endParaRPr lang="zh-CN" altLang="en-US" sz="1400">
            <a:latin typeface="微软雅黑" pitchFamily="34" charset="-122"/>
            <a:ea typeface="微软雅黑" pitchFamily="34" charset="-122"/>
          </a:endParaRPr>
        </a:p>
      </dgm:t>
    </dgm:pt>
    <dgm:pt modelId="{B26A5940-5EBD-4420-875B-38AC1455B52E}">
      <dgm:prSet phldrT="[文本]" custT="1"/>
      <dgm:spPr>
        <a:xfrm>
          <a:off x="3062135" y="386123"/>
          <a:ext cx="1019715" cy="831303"/>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ln>
        <a:effectLst/>
      </dgm:spPr>
      <dgm:t>
        <a:bodyPr/>
        <a:lstStyle/>
        <a:p>
          <a:pPr>
            <a:lnSpc>
              <a:spcPct val="50000"/>
            </a:lnSpc>
          </a:pPr>
          <a:r>
            <a:rPr lang="zh-CN" altLang="en-US" sz="1200">
              <a:solidFill>
                <a:sysClr val="windowText" lastClr="000000">
                  <a:lumMod val="75000"/>
                  <a:lumOff val="25000"/>
                </a:sysClr>
              </a:solidFill>
              <a:latin typeface="微软雅黑" pitchFamily="34" charset="-122"/>
              <a:ea typeface="微软雅黑" pitchFamily="34" charset="-122"/>
              <a:cs typeface="+mn-cs"/>
            </a:rPr>
            <a:t>安全</a:t>
          </a:r>
          <a:endParaRPr lang="en-US" altLang="zh-CN" sz="1200">
            <a:solidFill>
              <a:sysClr val="windowText" lastClr="000000">
                <a:lumMod val="75000"/>
                <a:lumOff val="25000"/>
              </a:sysClr>
            </a:solidFill>
            <a:latin typeface="微软雅黑" pitchFamily="34" charset="-122"/>
            <a:ea typeface="微软雅黑" pitchFamily="34" charset="-122"/>
            <a:cs typeface="+mn-cs"/>
          </a:endParaRPr>
        </a:p>
        <a:p>
          <a:pPr>
            <a:lnSpc>
              <a:spcPct val="50000"/>
            </a:lnSpc>
          </a:pPr>
          <a:r>
            <a:rPr lang="zh-CN" altLang="en-US" sz="1200">
              <a:solidFill>
                <a:sysClr val="windowText" lastClr="000000">
                  <a:lumMod val="75000"/>
                  <a:lumOff val="25000"/>
                </a:sysClr>
              </a:solidFill>
              <a:latin typeface="微软雅黑" pitchFamily="34" charset="-122"/>
              <a:ea typeface="微软雅黑" pitchFamily="34" charset="-122"/>
              <a:cs typeface="+mn-cs"/>
            </a:rPr>
            <a:t>平台</a:t>
          </a:r>
        </a:p>
      </dgm:t>
    </dgm:pt>
    <dgm:pt modelId="{3C67B662-A0C2-4FC0-A331-39CFB7856A3D}" type="parTrans" cxnId="{73D72C86-BFDC-449B-B812-2B2F809C3B51}">
      <dgm:prSet/>
      <dgm:spPr/>
      <dgm:t>
        <a:bodyPr/>
        <a:lstStyle/>
        <a:p>
          <a:endParaRPr lang="zh-CN" altLang="en-US" sz="1400">
            <a:latin typeface="微软雅黑" pitchFamily="34" charset="-122"/>
            <a:ea typeface="微软雅黑" pitchFamily="34" charset="-122"/>
          </a:endParaRPr>
        </a:p>
      </dgm:t>
    </dgm:pt>
    <dgm:pt modelId="{E4870EF6-BE20-4921-BA70-EE3D33EC5E22}" type="sibTrans" cxnId="{73D72C86-BFDC-449B-B812-2B2F809C3B51}">
      <dgm:prSet/>
      <dgm:spPr/>
      <dgm:t>
        <a:bodyPr/>
        <a:lstStyle/>
        <a:p>
          <a:endParaRPr lang="zh-CN" altLang="en-US" sz="1400">
            <a:latin typeface="微软雅黑" pitchFamily="34" charset="-122"/>
            <a:ea typeface="微软雅黑" pitchFamily="34" charset="-122"/>
          </a:endParaRPr>
        </a:p>
      </dgm:t>
    </dgm:pt>
    <dgm:pt modelId="{52FD21CD-7E8F-47F6-BAB9-FBE0373D6CFA}">
      <dgm:prSet phldrT="[文本]" custT="1"/>
      <dgm:spPr>
        <a:xfrm>
          <a:off x="4081851" y="386123"/>
          <a:ext cx="1019715" cy="831303"/>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ln>
        <a:effectLst/>
      </dgm:spPr>
      <dgm:t>
        <a:bodyPr/>
        <a:lstStyle/>
        <a:p>
          <a:pPr>
            <a:lnSpc>
              <a:spcPct val="50000"/>
            </a:lnSpc>
          </a:pPr>
          <a:r>
            <a:rPr lang="zh-CN" altLang="en-US" sz="1200">
              <a:solidFill>
                <a:sysClr val="windowText" lastClr="000000">
                  <a:lumMod val="75000"/>
                  <a:lumOff val="25000"/>
                </a:sysClr>
              </a:solidFill>
              <a:latin typeface="微软雅黑" pitchFamily="34" charset="-122"/>
              <a:ea typeface="微软雅黑" pitchFamily="34" charset="-122"/>
              <a:cs typeface="+mn-cs"/>
            </a:rPr>
            <a:t>视频</a:t>
          </a:r>
          <a:endParaRPr lang="en-US" altLang="zh-CN" sz="1200">
            <a:solidFill>
              <a:sysClr val="windowText" lastClr="000000">
                <a:lumMod val="75000"/>
                <a:lumOff val="25000"/>
              </a:sysClr>
            </a:solidFill>
            <a:latin typeface="微软雅黑" pitchFamily="34" charset="-122"/>
            <a:ea typeface="微软雅黑" pitchFamily="34" charset="-122"/>
            <a:cs typeface="+mn-cs"/>
          </a:endParaRPr>
        </a:p>
        <a:p>
          <a:pPr>
            <a:lnSpc>
              <a:spcPct val="50000"/>
            </a:lnSpc>
          </a:pPr>
          <a:r>
            <a:rPr lang="zh-CN" altLang="en-US" sz="1200">
              <a:solidFill>
                <a:sysClr val="windowText" lastClr="000000">
                  <a:lumMod val="75000"/>
                  <a:lumOff val="25000"/>
                </a:sysClr>
              </a:solidFill>
              <a:latin typeface="微软雅黑" pitchFamily="34" charset="-122"/>
              <a:ea typeface="微软雅黑" pitchFamily="34" charset="-122"/>
              <a:cs typeface="+mn-cs"/>
            </a:rPr>
            <a:t>监控</a:t>
          </a:r>
        </a:p>
      </dgm:t>
    </dgm:pt>
    <dgm:pt modelId="{E0167BC1-C034-4E6D-AF82-BB5243424550}" type="parTrans" cxnId="{EA3DF998-154D-4233-BD8C-6514F669AB4E}">
      <dgm:prSet/>
      <dgm:spPr/>
      <dgm:t>
        <a:bodyPr/>
        <a:lstStyle/>
        <a:p>
          <a:endParaRPr lang="zh-CN" altLang="en-US" sz="1400">
            <a:latin typeface="微软雅黑" pitchFamily="34" charset="-122"/>
            <a:ea typeface="微软雅黑" pitchFamily="34" charset="-122"/>
          </a:endParaRPr>
        </a:p>
      </dgm:t>
    </dgm:pt>
    <dgm:pt modelId="{99A83811-1F8F-423D-9ADC-48AE2EC7F14C}" type="sibTrans" cxnId="{EA3DF998-154D-4233-BD8C-6514F669AB4E}">
      <dgm:prSet/>
      <dgm:spPr/>
      <dgm:t>
        <a:bodyPr/>
        <a:lstStyle/>
        <a:p>
          <a:endParaRPr lang="zh-CN" altLang="en-US" sz="1400">
            <a:latin typeface="微软雅黑" pitchFamily="34" charset="-122"/>
            <a:ea typeface="微软雅黑" pitchFamily="34" charset="-122"/>
          </a:endParaRPr>
        </a:p>
      </dgm:t>
    </dgm:pt>
    <dgm:pt modelId="{55803A84-0135-4F6E-B747-EA13EAE9B4B1}">
      <dgm:prSet phldrT="[文本]" custT="1"/>
      <dgm:spPr>
        <a:xfrm>
          <a:off x="5101566" y="386123"/>
          <a:ext cx="1019715" cy="831303"/>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ln>
        <a:effectLst/>
      </dgm:spPr>
      <dgm:t>
        <a:bodyPr/>
        <a:lstStyle/>
        <a:p>
          <a:r>
            <a:rPr lang="zh-CN" altLang="en-US" sz="1200" b="1" dirty="0">
              <a:solidFill>
                <a:srgbClr val="0070C0"/>
              </a:solidFill>
              <a:latin typeface="微软雅黑" pitchFamily="34" charset="-122"/>
              <a:ea typeface="微软雅黑" pitchFamily="34" charset="-122"/>
              <a:cs typeface="+mn-cs"/>
            </a:rPr>
            <a:t>信息           发布系统</a:t>
          </a:r>
        </a:p>
      </dgm:t>
    </dgm:pt>
    <dgm:pt modelId="{9847A3C1-04FE-4BEE-A6CA-60326A0609E0}" type="parTrans" cxnId="{9DE9D56B-0543-4A9B-8073-AD26F3FA7E5C}">
      <dgm:prSet/>
      <dgm:spPr/>
      <dgm:t>
        <a:bodyPr/>
        <a:lstStyle/>
        <a:p>
          <a:endParaRPr lang="zh-CN" altLang="en-US" sz="1400">
            <a:latin typeface="微软雅黑" pitchFamily="34" charset="-122"/>
            <a:ea typeface="微软雅黑" pitchFamily="34" charset="-122"/>
          </a:endParaRPr>
        </a:p>
      </dgm:t>
    </dgm:pt>
    <dgm:pt modelId="{722F7BAD-0542-4251-9BF9-AE97B96BD91A}" type="sibTrans" cxnId="{9DE9D56B-0543-4A9B-8073-AD26F3FA7E5C}">
      <dgm:prSet/>
      <dgm:spPr/>
      <dgm:t>
        <a:bodyPr/>
        <a:lstStyle/>
        <a:p>
          <a:endParaRPr lang="zh-CN" altLang="en-US" sz="1400">
            <a:latin typeface="微软雅黑" pitchFamily="34" charset="-122"/>
            <a:ea typeface="微软雅黑" pitchFamily="34" charset="-122"/>
          </a:endParaRPr>
        </a:p>
      </dgm:t>
    </dgm:pt>
    <dgm:pt modelId="{63FD15A4-8C75-459F-A5B8-31C3824E4337}">
      <dgm:prSet phldrT="[文本]" custT="1"/>
      <dgm:spPr>
        <a:xfrm>
          <a:off x="2990" y="386123"/>
          <a:ext cx="1019715" cy="831303"/>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ln>
        <a:effectLst/>
      </dgm:spPr>
      <dgm:t>
        <a:bodyPr/>
        <a:lstStyle/>
        <a:p>
          <a:pPr>
            <a:lnSpc>
              <a:spcPct val="50000"/>
            </a:lnSpc>
          </a:pPr>
          <a:r>
            <a:rPr lang="zh-CN" altLang="en-US" sz="1200">
              <a:solidFill>
                <a:sysClr val="windowText" lastClr="000000">
                  <a:lumMod val="75000"/>
                  <a:lumOff val="25000"/>
                </a:sysClr>
              </a:solidFill>
              <a:latin typeface="微软雅黑" pitchFamily="34" charset="-122"/>
              <a:ea typeface="微软雅黑" pitchFamily="34" charset="-122"/>
              <a:cs typeface="+mn-cs"/>
            </a:rPr>
            <a:t>基础</a:t>
          </a:r>
          <a:endParaRPr lang="en-US" altLang="zh-CN" sz="1200">
            <a:solidFill>
              <a:sysClr val="windowText" lastClr="000000">
                <a:lumMod val="75000"/>
                <a:lumOff val="25000"/>
              </a:sysClr>
            </a:solidFill>
            <a:latin typeface="微软雅黑" pitchFamily="34" charset="-122"/>
            <a:ea typeface="微软雅黑" pitchFamily="34" charset="-122"/>
            <a:cs typeface="+mn-cs"/>
          </a:endParaRPr>
        </a:p>
        <a:p>
          <a:pPr>
            <a:lnSpc>
              <a:spcPct val="50000"/>
            </a:lnSpc>
          </a:pPr>
          <a:r>
            <a:rPr lang="zh-CN" altLang="en-US" sz="1200">
              <a:solidFill>
                <a:sysClr val="windowText" lastClr="000000">
                  <a:lumMod val="75000"/>
                  <a:lumOff val="25000"/>
                </a:sysClr>
              </a:solidFill>
              <a:latin typeface="微软雅黑" pitchFamily="34" charset="-122"/>
              <a:ea typeface="微软雅黑" pitchFamily="34" charset="-122"/>
              <a:cs typeface="+mn-cs"/>
            </a:rPr>
            <a:t>网络</a:t>
          </a:r>
        </a:p>
      </dgm:t>
    </dgm:pt>
    <dgm:pt modelId="{62ED0C46-C8CF-4B62-A64B-B8B7CAC92D8E}" type="parTrans" cxnId="{9700B293-3819-463E-8F72-0AA9CDE52FB8}">
      <dgm:prSet/>
      <dgm:spPr/>
      <dgm:t>
        <a:bodyPr/>
        <a:lstStyle/>
        <a:p>
          <a:endParaRPr lang="zh-CN" altLang="en-US" sz="1400">
            <a:latin typeface="微软雅黑" pitchFamily="34" charset="-122"/>
            <a:ea typeface="微软雅黑" pitchFamily="34" charset="-122"/>
          </a:endParaRPr>
        </a:p>
      </dgm:t>
    </dgm:pt>
    <dgm:pt modelId="{DE35A752-78F8-4AD0-BA2C-F45213A98AC6}" type="sibTrans" cxnId="{9700B293-3819-463E-8F72-0AA9CDE52FB8}">
      <dgm:prSet/>
      <dgm:spPr/>
      <dgm:t>
        <a:bodyPr/>
        <a:lstStyle/>
        <a:p>
          <a:endParaRPr lang="zh-CN" altLang="en-US" sz="1400">
            <a:latin typeface="微软雅黑" pitchFamily="34" charset="-122"/>
            <a:ea typeface="微软雅黑" pitchFamily="34" charset="-122"/>
          </a:endParaRPr>
        </a:p>
      </dgm:t>
    </dgm:pt>
    <dgm:pt modelId="{BE5FFDBF-2799-4AF2-9F55-BA9832E0AFAC}" type="pres">
      <dgm:prSet presAssocID="{BD97B052-FAEC-43BC-90B6-6F1D0A95221B}" presName="composite" presStyleCnt="0">
        <dgm:presLayoutVars>
          <dgm:chMax val="1"/>
          <dgm:dir/>
          <dgm:resizeHandles val="exact"/>
        </dgm:presLayoutVars>
      </dgm:prSet>
      <dgm:spPr/>
      <dgm:t>
        <a:bodyPr/>
        <a:lstStyle/>
        <a:p>
          <a:endParaRPr lang="zh-CN" altLang="en-US"/>
        </a:p>
      </dgm:t>
    </dgm:pt>
    <dgm:pt modelId="{7F5FE2AB-1E94-445F-B21C-E506EB49623F}" type="pres">
      <dgm:prSet presAssocID="{F29D953F-45AF-4293-9683-E0558517A246}" presName="roof" presStyleLbl="dkBgShp" presStyleIdx="0" presStyleCnt="2" custScaleY="104578"/>
      <dgm:spPr>
        <a:prstGeom prst="rect">
          <a:avLst/>
        </a:prstGeom>
      </dgm:spPr>
      <dgm:t>
        <a:bodyPr/>
        <a:lstStyle/>
        <a:p>
          <a:endParaRPr lang="zh-CN" altLang="en-US"/>
        </a:p>
      </dgm:t>
    </dgm:pt>
    <dgm:pt modelId="{DDC5D6B6-192A-40A2-8F16-AB870252F803}" type="pres">
      <dgm:prSet presAssocID="{F29D953F-45AF-4293-9683-E0558517A246}" presName="pillars" presStyleCnt="0"/>
      <dgm:spPr/>
    </dgm:pt>
    <dgm:pt modelId="{DB32ECF6-21F6-4B7A-AE84-3E30723E0D96}" type="pres">
      <dgm:prSet presAssocID="{F29D953F-45AF-4293-9683-E0558517A246}" presName="pillar1" presStyleLbl="node1" presStyleIdx="0" presStyleCnt="6" custLinFactNeighborY="-956">
        <dgm:presLayoutVars>
          <dgm:bulletEnabled val="1"/>
        </dgm:presLayoutVars>
      </dgm:prSet>
      <dgm:spPr>
        <a:prstGeom prst="rect">
          <a:avLst/>
        </a:prstGeom>
      </dgm:spPr>
      <dgm:t>
        <a:bodyPr/>
        <a:lstStyle/>
        <a:p>
          <a:endParaRPr lang="zh-CN" altLang="en-US"/>
        </a:p>
      </dgm:t>
    </dgm:pt>
    <dgm:pt modelId="{6DDDD99E-B9EC-470E-BE6E-E2FA167804DC}" type="pres">
      <dgm:prSet presAssocID="{5FBB342C-EA64-4CF8-B4F3-B023C25E27AA}" presName="pillarX" presStyleLbl="node1" presStyleIdx="1" presStyleCnt="6" custLinFactNeighborY="-956">
        <dgm:presLayoutVars>
          <dgm:bulletEnabled val="1"/>
        </dgm:presLayoutVars>
      </dgm:prSet>
      <dgm:spPr>
        <a:prstGeom prst="rect">
          <a:avLst/>
        </a:prstGeom>
      </dgm:spPr>
      <dgm:t>
        <a:bodyPr/>
        <a:lstStyle/>
        <a:p>
          <a:endParaRPr lang="zh-CN" altLang="en-US"/>
        </a:p>
      </dgm:t>
    </dgm:pt>
    <dgm:pt modelId="{039CD0EA-D7F4-46CE-B061-83531563D068}" type="pres">
      <dgm:prSet presAssocID="{F891D96F-8EA7-43B3-B9C0-7EA002F680EB}" presName="pillarX" presStyleLbl="node1" presStyleIdx="2" presStyleCnt="6" custLinFactNeighborY="-956">
        <dgm:presLayoutVars>
          <dgm:bulletEnabled val="1"/>
        </dgm:presLayoutVars>
      </dgm:prSet>
      <dgm:spPr>
        <a:prstGeom prst="rect">
          <a:avLst/>
        </a:prstGeom>
      </dgm:spPr>
      <dgm:t>
        <a:bodyPr/>
        <a:lstStyle/>
        <a:p>
          <a:endParaRPr lang="zh-CN" altLang="en-US"/>
        </a:p>
      </dgm:t>
    </dgm:pt>
    <dgm:pt modelId="{F90E8745-0A77-4495-9D10-8CD937173D1A}" type="pres">
      <dgm:prSet presAssocID="{B26A5940-5EBD-4420-875B-38AC1455B52E}" presName="pillarX" presStyleLbl="node1" presStyleIdx="3" presStyleCnt="6" custLinFactNeighborY="-956">
        <dgm:presLayoutVars>
          <dgm:bulletEnabled val="1"/>
        </dgm:presLayoutVars>
      </dgm:prSet>
      <dgm:spPr>
        <a:prstGeom prst="rect">
          <a:avLst/>
        </a:prstGeom>
      </dgm:spPr>
      <dgm:t>
        <a:bodyPr/>
        <a:lstStyle/>
        <a:p>
          <a:endParaRPr lang="zh-CN" altLang="en-US"/>
        </a:p>
      </dgm:t>
    </dgm:pt>
    <dgm:pt modelId="{DDC8E7C5-B95C-4E1D-A3B9-1219D06846FE}" type="pres">
      <dgm:prSet presAssocID="{52FD21CD-7E8F-47F6-BAB9-FBE0373D6CFA}" presName="pillarX" presStyleLbl="node1" presStyleIdx="4" presStyleCnt="6" custLinFactNeighborY="-956">
        <dgm:presLayoutVars>
          <dgm:bulletEnabled val="1"/>
        </dgm:presLayoutVars>
      </dgm:prSet>
      <dgm:spPr>
        <a:prstGeom prst="rect">
          <a:avLst/>
        </a:prstGeom>
      </dgm:spPr>
      <dgm:t>
        <a:bodyPr/>
        <a:lstStyle/>
        <a:p>
          <a:endParaRPr lang="zh-CN" altLang="en-US"/>
        </a:p>
      </dgm:t>
    </dgm:pt>
    <dgm:pt modelId="{4163C4FB-3673-4D11-9191-844225836CCD}" type="pres">
      <dgm:prSet presAssocID="{55803A84-0135-4F6E-B747-EA13EAE9B4B1}" presName="pillarX" presStyleLbl="node1" presStyleIdx="5" presStyleCnt="6" custLinFactNeighborY="-956">
        <dgm:presLayoutVars>
          <dgm:bulletEnabled val="1"/>
        </dgm:presLayoutVars>
      </dgm:prSet>
      <dgm:spPr>
        <a:prstGeom prst="rect">
          <a:avLst/>
        </a:prstGeom>
      </dgm:spPr>
      <dgm:t>
        <a:bodyPr/>
        <a:lstStyle/>
        <a:p>
          <a:endParaRPr lang="zh-CN" altLang="en-US"/>
        </a:p>
      </dgm:t>
    </dgm:pt>
    <dgm:pt modelId="{72CD4FF3-860F-44DD-8A50-D90360AA3CAC}" type="pres">
      <dgm:prSet presAssocID="{F29D953F-45AF-4293-9683-E0558517A246}" presName="base" presStyleLbl="dkBgShp" presStyleIdx="1" presStyleCnt="2" custScaleY="127363" custLinFactNeighborY="8606"/>
      <dgm:spPr>
        <a:xfrm>
          <a:off x="0" y="1212737"/>
          <a:ext cx="6124271" cy="117641"/>
        </a:xfrm>
        <a:prstGeom prst="rect">
          <a:avLst/>
        </a:prstGeom>
        <a:solidFill>
          <a:srgbClr val="0070C0">
            <a:alpha val="63000"/>
          </a:srgbClr>
        </a:solidFill>
        <a:ln>
          <a:noFill/>
        </a:ln>
        <a:effectLst/>
      </dgm:spPr>
      <dgm:t>
        <a:bodyPr/>
        <a:lstStyle/>
        <a:p>
          <a:endParaRPr lang="zh-CN" altLang="en-US"/>
        </a:p>
      </dgm:t>
    </dgm:pt>
  </dgm:ptLst>
  <dgm:cxnLst>
    <dgm:cxn modelId="{0D5EBEC2-C4D7-49F0-B954-FDE02E916D94}" type="presOf" srcId="{F891D96F-8EA7-43B3-B9C0-7EA002F680EB}" destId="{039CD0EA-D7F4-46CE-B061-83531563D068}" srcOrd="0" destOrd="0" presId="urn:microsoft.com/office/officeart/2005/8/layout/hList3"/>
    <dgm:cxn modelId="{9DE9D56B-0543-4A9B-8073-AD26F3FA7E5C}" srcId="{F29D953F-45AF-4293-9683-E0558517A246}" destId="{55803A84-0135-4F6E-B747-EA13EAE9B4B1}" srcOrd="5" destOrd="0" parTransId="{9847A3C1-04FE-4BEE-A6CA-60326A0609E0}" sibTransId="{722F7BAD-0542-4251-9BF9-AE97B96BD91A}"/>
    <dgm:cxn modelId="{9700B293-3819-463E-8F72-0AA9CDE52FB8}" srcId="{F29D953F-45AF-4293-9683-E0558517A246}" destId="{63FD15A4-8C75-459F-A5B8-31C3824E4337}" srcOrd="0" destOrd="0" parTransId="{62ED0C46-C8CF-4B62-A64B-B8B7CAC92D8E}" sibTransId="{DE35A752-78F8-4AD0-BA2C-F45213A98AC6}"/>
    <dgm:cxn modelId="{CC79B4B3-EBE3-40A5-8D2C-1C3A6B74F2BB}" srcId="{F29D953F-45AF-4293-9683-E0558517A246}" destId="{F891D96F-8EA7-43B3-B9C0-7EA002F680EB}" srcOrd="2" destOrd="0" parTransId="{C06FFBDD-BDB6-4A8D-99F3-C394DA33A8A6}" sibTransId="{1070A485-BBA1-4507-8D1F-1F96D41D397A}"/>
    <dgm:cxn modelId="{EA3DF998-154D-4233-BD8C-6514F669AB4E}" srcId="{F29D953F-45AF-4293-9683-E0558517A246}" destId="{52FD21CD-7E8F-47F6-BAB9-FBE0373D6CFA}" srcOrd="4" destOrd="0" parTransId="{E0167BC1-C034-4E6D-AF82-BB5243424550}" sibTransId="{99A83811-1F8F-423D-9ADC-48AE2EC7F14C}"/>
    <dgm:cxn modelId="{CC3FE0F6-0530-4D1A-8CFB-B1B39C38025C}" type="presOf" srcId="{F29D953F-45AF-4293-9683-E0558517A246}" destId="{7F5FE2AB-1E94-445F-B21C-E506EB49623F}" srcOrd="0" destOrd="0" presId="urn:microsoft.com/office/officeart/2005/8/layout/hList3"/>
    <dgm:cxn modelId="{C1362422-9A4D-44F9-A0DF-BFF40A558EF0}" type="presOf" srcId="{55803A84-0135-4F6E-B747-EA13EAE9B4B1}" destId="{4163C4FB-3673-4D11-9191-844225836CCD}" srcOrd="0" destOrd="0" presId="urn:microsoft.com/office/officeart/2005/8/layout/hList3"/>
    <dgm:cxn modelId="{191A431B-F0CA-4F7C-BB92-A8F5DEE231BA}" type="presOf" srcId="{5FBB342C-EA64-4CF8-B4F3-B023C25E27AA}" destId="{6DDDD99E-B9EC-470E-BE6E-E2FA167804DC}" srcOrd="0" destOrd="0" presId="urn:microsoft.com/office/officeart/2005/8/layout/hList3"/>
    <dgm:cxn modelId="{76D6F6A6-3DE8-411C-A741-A99942E273E7}" srcId="{F29D953F-45AF-4293-9683-E0558517A246}" destId="{5FBB342C-EA64-4CF8-B4F3-B023C25E27AA}" srcOrd="1" destOrd="0" parTransId="{ADCF9204-F7F3-40B5-AFA2-7B5AAADEE0FA}" sibTransId="{FE769B99-FE3F-4A57-A7B3-07E2512DE57B}"/>
    <dgm:cxn modelId="{F7782A88-4A6C-4158-A547-564FFF5B815F}" srcId="{BD97B052-FAEC-43BC-90B6-6F1D0A95221B}" destId="{F29D953F-45AF-4293-9683-E0558517A246}" srcOrd="0" destOrd="0" parTransId="{0B3D672C-4A00-4A67-8412-075F1BC688FC}" sibTransId="{EC0F6CBA-FD98-4B82-8887-6D2DDEC5CAB3}"/>
    <dgm:cxn modelId="{45D5A205-9CAD-46C5-B811-05CB466E6213}" type="presOf" srcId="{63FD15A4-8C75-459F-A5B8-31C3824E4337}" destId="{DB32ECF6-21F6-4B7A-AE84-3E30723E0D96}" srcOrd="0" destOrd="0" presId="urn:microsoft.com/office/officeart/2005/8/layout/hList3"/>
    <dgm:cxn modelId="{47DF79CC-DE05-4258-9273-349F9A40E558}" type="presOf" srcId="{52FD21CD-7E8F-47F6-BAB9-FBE0373D6CFA}" destId="{DDC8E7C5-B95C-4E1D-A3B9-1219D06846FE}" srcOrd="0" destOrd="0" presId="urn:microsoft.com/office/officeart/2005/8/layout/hList3"/>
    <dgm:cxn modelId="{73D72C86-BFDC-449B-B812-2B2F809C3B51}" srcId="{F29D953F-45AF-4293-9683-E0558517A246}" destId="{B26A5940-5EBD-4420-875B-38AC1455B52E}" srcOrd="3" destOrd="0" parTransId="{3C67B662-A0C2-4FC0-A331-39CFB7856A3D}" sibTransId="{E4870EF6-BE20-4921-BA70-EE3D33EC5E22}"/>
    <dgm:cxn modelId="{1F4A54C4-F4D5-4ACC-8811-F4C587B873D9}" type="presOf" srcId="{B26A5940-5EBD-4420-875B-38AC1455B52E}" destId="{F90E8745-0A77-4495-9D10-8CD937173D1A}" srcOrd="0" destOrd="0" presId="urn:microsoft.com/office/officeart/2005/8/layout/hList3"/>
    <dgm:cxn modelId="{198D3EE5-605D-4038-A084-57382F5E9CD3}" type="presOf" srcId="{BD97B052-FAEC-43BC-90B6-6F1D0A95221B}" destId="{BE5FFDBF-2799-4AF2-9F55-BA9832E0AFAC}" srcOrd="0" destOrd="0" presId="urn:microsoft.com/office/officeart/2005/8/layout/hList3"/>
    <dgm:cxn modelId="{F4B8F8C4-E059-4C45-B502-4214ECEE08BB}" type="presParOf" srcId="{BE5FFDBF-2799-4AF2-9F55-BA9832E0AFAC}" destId="{7F5FE2AB-1E94-445F-B21C-E506EB49623F}" srcOrd="0" destOrd="0" presId="urn:microsoft.com/office/officeart/2005/8/layout/hList3"/>
    <dgm:cxn modelId="{EFCD47DF-7D53-4C3F-8307-7D7BEEC22617}" type="presParOf" srcId="{BE5FFDBF-2799-4AF2-9F55-BA9832E0AFAC}" destId="{DDC5D6B6-192A-40A2-8F16-AB870252F803}" srcOrd="1" destOrd="0" presId="urn:microsoft.com/office/officeart/2005/8/layout/hList3"/>
    <dgm:cxn modelId="{1859722A-34A4-40B6-B452-4F4D4C8F8D4E}" type="presParOf" srcId="{DDC5D6B6-192A-40A2-8F16-AB870252F803}" destId="{DB32ECF6-21F6-4B7A-AE84-3E30723E0D96}" srcOrd="0" destOrd="0" presId="urn:microsoft.com/office/officeart/2005/8/layout/hList3"/>
    <dgm:cxn modelId="{1EFCE9AE-D2EE-40DC-BB2B-76A6B0D31336}" type="presParOf" srcId="{DDC5D6B6-192A-40A2-8F16-AB870252F803}" destId="{6DDDD99E-B9EC-470E-BE6E-E2FA167804DC}" srcOrd="1" destOrd="0" presId="urn:microsoft.com/office/officeart/2005/8/layout/hList3"/>
    <dgm:cxn modelId="{64983C0E-AC8F-4733-98A2-7175183C5F38}" type="presParOf" srcId="{DDC5D6B6-192A-40A2-8F16-AB870252F803}" destId="{039CD0EA-D7F4-46CE-B061-83531563D068}" srcOrd="2" destOrd="0" presId="urn:microsoft.com/office/officeart/2005/8/layout/hList3"/>
    <dgm:cxn modelId="{9C50B795-DF9D-455F-B88B-24DEE3E17245}" type="presParOf" srcId="{DDC5D6B6-192A-40A2-8F16-AB870252F803}" destId="{F90E8745-0A77-4495-9D10-8CD937173D1A}" srcOrd="3" destOrd="0" presId="urn:microsoft.com/office/officeart/2005/8/layout/hList3"/>
    <dgm:cxn modelId="{357BBA4F-C816-4229-826C-FABF012FA11D}" type="presParOf" srcId="{DDC5D6B6-192A-40A2-8F16-AB870252F803}" destId="{DDC8E7C5-B95C-4E1D-A3B9-1219D06846FE}" srcOrd="4" destOrd="0" presId="urn:microsoft.com/office/officeart/2005/8/layout/hList3"/>
    <dgm:cxn modelId="{93220E97-D6B9-4213-92A9-BF816DAF0132}" type="presParOf" srcId="{DDC5D6B6-192A-40A2-8F16-AB870252F803}" destId="{4163C4FB-3673-4D11-9191-844225836CCD}" srcOrd="5" destOrd="0" presId="urn:microsoft.com/office/officeart/2005/8/layout/hList3"/>
    <dgm:cxn modelId="{284BB0F9-C487-4754-A701-716CCCF68A81}" type="presParOf" srcId="{BE5FFDBF-2799-4AF2-9F55-BA9832E0AFAC}" destId="{72CD4FF3-860F-44DD-8A50-D90360AA3CAC}"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ABB69-5675-4BC4-BE93-3513412C5B31}">
      <dsp:nvSpPr>
        <dsp:cNvPr id="0" name=""/>
        <dsp:cNvSpPr/>
      </dsp:nvSpPr>
      <dsp:spPr>
        <a:xfrm>
          <a:off x="942422" y="2016224"/>
          <a:ext cx="316763" cy="1530537"/>
        </a:xfrm>
        <a:custGeom>
          <a:avLst/>
          <a:gdLst/>
          <a:ahLst/>
          <a:cxnLst/>
          <a:rect l="0" t="0" r="0" b="0"/>
          <a:pathLst>
            <a:path>
              <a:moveTo>
                <a:pt x="0" y="0"/>
              </a:moveTo>
              <a:lnTo>
                <a:pt x="158381" y="0"/>
              </a:lnTo>
              <a:lnTo>
                <a:pt x="158381" y="1530537"/>
              </a:lnTo>
              <a:lnTo>
                <a:pt x="316763" y="1530537"/>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061729" y="2742418"/>
        <a:ext cx="0" cy="0"/>
      </dsp:txXfrm>
    </dsp:sp>
    <dsp:sp modelId="{24969887-B822-4C3B-A73D-9999CF82E5C8}">
      <dsp:nvSpPr>
        <dsp:cNvPr id="0" name=""/>
        <dsp:cNvSpPr/>
      </dsp:nvSpPr>
      <dsp:spPr>
        <a:xfrm>
          <a:off x="942422" y="2016224"/>
          <a:ext cx="316763" cy="832828"/>
        </a:xfrm>
        <a:custGeom>
          <a:avLst/>
          <a:gdLst/>
          <a:ahLst/>
          <a:cxnLst/>
          <a:rect l="0" t="0" r="0" b="0"/>
          <a:pathLst>
            <a:path>
              <a:moveTo>
                <a:pt x="0" y="0"/>
              </a:moveTo>
              <a:lnTo>
                <a:pt x="158381" y="0"/>
              </a:lnTo>
              <a:lnTo>
                <a:pt x="158381" y="832828"/>
              </a:lnTo>
              <a:lnTo>
                <a:pt x="316763" y="832828"/>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078528" y="2410362"/>
        <a:ext cx="0" cy="0"/>
      </dsp:txXfrm>
    </dsp:sp>
    <dsp:sp modelId="{CC63DDD5-A8CE-449E-8690-A52534B5AAFE}">
      <dsp:nvSpPr>
        <dsp:cNvPr id="0" name=""/>
        <dsp:cNvSpPr/>
      </dsp:nvSpPr>
      <dsp:spPr>
        <a:xfrm>
          <a:off x="942422" y="2016224"/>
          <a:ext cx="316763" cy="135046"/>
        </a:xfrm>
        <a:custGeom>
          <a:avLst/>
          <a:gdLst/>
          <a:ahLst/>
          <a:cxnLst/>
          <a:rect l="0" t="0" r="0" b="0"/>
          <a:pathLst>
            <a:path>
              <a:moveTo>
                <a:pt x="0" y="0"/>
              </a:moveTo>
              <a:lnTo>
                <a:pt x="158381" y="0"/>
              </a:lnTo>
              <a:lnTo>
                <a:pt x="158381" y="135046"/>
              </a:lnTo>
              <a:lnTo>
                <a:pt x="316763" y="135046"/>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092195" y="2075138"/>
        <a:ext cx="0" cy="0"/>
      </dsp:txXfrm>
    </dsp:sp>
    <dsp:sp modelId="{C9407557-2A66-4C26-8E56-416C6D5D5DC6}">
      <dsp:nvSpPr>
        <dsp:cNvPr id="0" name=""/>
        <dsp:cNvSpPr/>
      </dsp:nvSpPr>
      <dsp:spPr>
        <a:xfrm>
          <a:off x="942422" y="1453542"/>
          <a:ext cx="316763" cy="562681"/>
        </a:xfrm>
        <a:custGeom>
          <a:avLst/>
          <a:gdLst/>
          <a:ahLst/>
          <a:cxnLst/>
          <a:rect l="0" t="0" r="0" b="0"/>
          <a:pathLst>
            <a:path>
              <a:moveTo>
                <a:pt x="0" y="562681"/>
              </a:moveTo>
              <a:lnTo>
                <a:pt x="158381" y="562681"/>
              </a:lnTo>
              <a:lnTo>
                <a:pt x="158381" y="0"/>
              </a:lnTo>
              <a:lnTo>
                <a:pt x="316763" y="0"/>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084661" y="1718740"/>
        <a:ext cx="0" cy="0"/>
      </dsp:txXfrm>
    </dsp:sp>
    <dsp:sp modelId="{B6EB7058-8DD8-4D8A-8258-DBC192652E09}">
      <dsp:nvSpPr>
        <dsp:cNvPr id="0" name=""/>
        <dsp:cNvSpPr/>
      </dsp:nvSpPr>
      <dsp:spPr>
        <a:xfrm>
          <a:off x="942422" y="620738"/>
          <a:ext cx="316763" cy="1395485"/>
        </a:xfrm>
        <a:custGeom>
          <a:avLst/>
          <a:gdLst/>
          <a:ahLst/>
          <a:cxnLst/>
          <a:rect l="0" t="0" r="0" b="0"/>
          <a:pathLst>
            <a:path>
              <a:moveTo>
                <a:pt x="0" y="1395485"/>
              </a:moveTo>
              <a:lnTo>
                <a:pt x="158381" y="1395485"/>
              </a:lnTo>
              <a:lnTo>
                <a:pt x="158381" y="0"/>
              </a:lnTo>
              <a:lnTo>
                <a:pt x="316763" y="0"/>
              </a:lnTo>
            </a:path>
          </a:pathLst>
        </a:custGeom>
        <a:noFill/>
        <a:ln w="25400" cap="flat" cmpd="sng" algn="ctr">
          <a:solidFill>
            <a:srgbClr val="4BAC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1065029" y="1282706"/>
        <a:ext cx="0" cy="0"/>
      </dsp:txXfrm>
    </dsp:sp>
    <dsp:sp modelId="{E8AA0304-2C48-44B9-AF9A-2F3CB151DD42}">
      <dsp:nvSpPr>
        <dsp:cNvPr id="0" name=""/>
        <dsp:cNvSpPr/>
      </dsp:nvSpPr>
      <dsp:spPr>
        <a:xfrm rot="16200000">
          <a:off x="-1313322" y="1772866"/>
          <a:ext cx="4024775" cy="486714"/>
        </a:xfrm>
        <a:prstGeom prst="rect">
          <a:avLst/>
        </a:prstGeom>
        <a:solidFill>
          <a:srgbClr val="4BACC6"/>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ysClr val="window" lastClr="FFFFFF"/>
              </a:solidFill>
              <a:latin typeface="微软雅黑" panose="020B0503020204020204" pitchFamily="34" charset="-122"/>
              <a:ea typeface="微软雅黑" panose="020B0503020204020204" pitchFamily="34" charset="-122"/>
              <a:cs typeface="+mn-cs"/>
            </a:rPr>
            <a:t>高职公共</a:t>
          </a:r>
          <a:r>
            <a:rPr lang="zh-CN" altLang="en-US" sz="2400" b="1" kern="1200" dirty="0">
              <a:solidFill>
                <a:sysClr val="window" lastClr="FFFFFF"/>
              </a:solidFill>
              <a:latin typeface="微软雅黑" panose="020B0503020204020204" pitchFamily="34" charset="-122"/>
              <a:ea typeface="微软雅黑" panose="020B0503020204020204" pitchFamily="34" charset="-122"/>
              <a:cs typeface="+mn-cs"/>
            </a:rPr>
            <a:t>实训基地</a:t>
          </a:r>
        </a:p>
      </dsp:txBody>
      <dsp:txXfrm>
        <a:off x="-1313322" y="1772866"/>
        <a:ext cx="4024775" cy="486714"/>
      </dsp:txXfrm>
    </dsp:sp>
    <dsp:sp modelId="{508B054D-C5FD-4787-AA4A-520BDFD77194}">
      <dsp:nvSpPr>
        <dsp:cNvPr id="0" name=""/>
        <dsp:cNvSpPr/>
      </dsp:nvSpPr>
      <dsp:spPr>
        <a:xfrm>
          <a:off x="1259185" y="253131"/>
          <a:ext cx="5365553" cy="735213"/>
        </a:xfrm>
        <a:prstGeom prst="rect">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a:solidFill>
                <a:sysClr val="window" lastClr="FFFFFF"/>
              </a:solidFill>
              <a:latin typeface="微软雅黑" panose="020B0503020204020204" pitchFamily="34" charset="-122"/>
              <a:ea typeface="微软雅黑" panose="020B0503020204020204" pitchFamily="34" charset="-122"/>
              <a:cs typeface="+mn-cs"/>
            </a:rPr>
            <a:t>公共实训中心</a:t>
          </a:r>
          <a:endParaRPr lang="en-US" altLang="zh-CN" sz="18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800100">
            <a:lnSpc>
              <a:spcPct val="90000"/>
            </a:lnSpc>
            <a:spcBef>
              <a:spcPct val="0"/>
            </a:spcBef>
            <a:spcAft>
              <a:spcPts val="0"/>
            </a:spcAft>
          </a:pPr>
          <a:r>
            <a:rPr lang="zh-CN" altLang="en-US" sz="1100" b="0" kern="1200" dirty="0">
              <a:solidFill>
                <a:sysClr val="window" lastClr="FFFFFF"/>
              </a:solidFill>
              <a:latin typeface="微软雅黑" panose="020B0503020204020204" pitchFamily="34" charset="-122"/>
              <a:ea typeface="微软雅黑" panose="020B0503020204020204" pitchFamily="34" charset="-122"/>
              <a:cs typeface="+mn-cs"/>
            </a:rPr>
            <a:t>先进制造业实训区、战略新兴产业实训区、现代服务业实训区、地方特色产业实训区</a:t>
          </a:r>
        </a:p>
      </dsp:txBody>
      <dsp:txXfrm>
        <a:off x="1259185" y="253131"/>
        <a:ext cx="5365553" cy="735213"/>
      </dsp:txXfrm>
    </dsp:sp>
    <dsp:sp modelId="{ACC2F5C8-ED01-4D30-8C11-E836F6366EE8}">
      <dsp:nvSpPr>
        <dsp:cNvPr id="0" name=""/>
        <dsp:cNvSpPr/>
      </dsp:nvSpPr>
      <dsp:spPr>
        <a:xfrm>
          <a:off x="1259185" y="1220982"/>
          <a:ext cx="5365553" cy="465120"/>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solidFill>
                <a:sysClr val="window" lastClr="FFFFFF"/>
              </a:solidFill>
              <a:latin typeface="微软雅黑" panose="020B0503020204020204" pitchFamily="34" charset="-122"/>
              <a:ea typeface="微软雅黑" panose="020B0503020204020204" pitchFamily="34" charset="-122"/>
              <a:cs typeface="+mn-cs"/>
            </a:rPr>
            <a:t>O2O</a:t>
          </a:r>
          <a:r>
            <a:rPr lang="zh-CN" altLang="en-US" sz="1600" kern="1200" dirty="0">
              <a:solidFill>
                <a:sysClr val="window" lastClr="FFFFFF"/>
              </a:solidFill>
              <a:latin typeface="微软雅黑" panose="020B0503020204020204" pitchFamily="34" charset="-122"/>
              <a:ea typeface="微软雅黑" panose="020B0503020204020204" pitchFamily="34" charset="-122"/>
              <a:cs typeface="+mn-cs"/>
            </a:rPr>
            <a:t>社会培训与职业技能鉴定中心</a:t>
          </a:r>
        </a:p>
      </dsp:txBody>
      <dsp:txXfrm>
        <a:off x="1259185" y="1220982"/>
        <a:ext cx="5365553" cy="465120"/>
      </dsp:txXfrm>
    </dsp:sp>
    <dsp:sp modelId="{E0443F5F-9293-4FCD-AAA0-9DCF07880263}">
      <dsp:nvSpPr>
        <dsp:cNvPr id="0" name=""/>
        <dsp:cNvSpPr/>
      </dsp:nvSpPr>
      <dsp:spPr>
        <a:xfrm>
          <a:off x="1259185" y="1918710"/>
          <a:ext cx="5365553" cy="465120"/>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a:solidFill>
                <a:sysClr val="window" lastClr="FFFFFF"/>
              </a:solidFill>
              <a:latin typeface="微软雅黑" panose="020B0503020204020204" pitchFamily="34" charset="-122"/>
              <a:ea typeface="微软雅黑" panose="020B0503020204020204" pitchFamily="34" charset="-122"/>
              <a:cs typeface="+mn-cs"/>
            </a:rPr>
            <a:t>创新创业中心</a:t>
          </a:r>
        </a:p>
      </dsp:txBody>
      <dsp:txXfrm>
        <a:off x="1259185" y="1918710"/>
        <a:ext cx="5365553" cy="465120"/>
      </dsp:txXfrm>
    </dsp:sp>
    <dsp:sp modelId="{E198D9FC-C3BE-47B0-B1EE-D860CF5E84D6}">
      <dsp:nvSpPr>
        <dsp:cNvPr id="0" name=""/>
        <dsp:cNvSpPr/>
      </dsp:nvSpPr>
      <dsp:spPr>
        <a:xfrm>
          <a:off x="1259185" y="2616492"/>
          <a:ext cx="5365553" cy="465120"/>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ysClr val="window" lastClr="FFFFFF"/>
              </a:solidFill>
              <a:latin typeface="微软雅黑" panose="020B0503020204020204" pitchFamily="34" charset="-122"/>
              <a:ea typeface="微软雅黑" panose="020B0503020204020204" pitchFamily="34" charset="-122"/>
              <a:cs typeface="+mn-cs"/>
            </a:rPr>
            <a:t>人才服务中心</a:t>
          </a:r>
        </a:p>
      </dsp:txBody>
      <dsp:txXfrm>
        <a:off x="1259185" y="2616492"/>
        <a:ext cx="5365553" cy="465120"/>
      </dsp:txXfrm>
    </dsp:sp>
    <dsp:sp modelId="{937DAC79-8E16-4A2B-BC1B-F69CBFBFFAA4}">
      <dsp:nvSpPr>
        <dsp:cNvPr id="0" name=""/>
        <dsp:cNvSpPr/>
      </dsp:nvSpPr>
      <dsp:spPr>
        <a:xfrm>
          <a:off x="1259185" y="3314201"/>
          <a:ext cx="5365553" cy="465120"/>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a:solidFill>
                <a:sysClr val="window" lastClr="FFFFFF"/>
              </a:solidFill>
              <a:latin typeface="微软雅黑" panose="020B0503020204020204" pitchFamily="34" charset="-122"/>
              <a:ea typeface="微软雅黑" panose="020B0503020204020204" pitchFamily="34" charset="-122"/>
              <a:cs typeface="+mn-cs"/>
            </a:rPr>
            <a:t>协同创新中心</a:t>
          </a:r>
        </a:p>
      </dsp:txBody>
      <dsp:txXfrm>
        <a:off x="1259185" y="3314201"/>
        <a:ext cx="5365553" cy="465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B9871-DF82-4122-A7EB-CD618E54AC4A}">
      <dsp:nvSpPr>
        <dsp:cNvPr id="0" name=""/>
        <dsp:cNvSpPr/>
      </dsp:nvSpPr>
      <dsp:spPr>
        <a:xfrm>
          <a:off x="1670967" y="470817"/>
          <a:ext cx="1172914" cy="1172914"/>
        </a:xfrm>
        <a:prstGeom prst="ellipse">
          <a:avLst/>
        </a:prstGeom>
        <a:solidFill>
          <a:srgbClr val="F79646"/>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100000"/>
            </a:lnSpc>
            <a:spcBef>
              <a:spcPct val="0"/>
            </a:spcBef>
            <a:spcAft>
              <a:spcPts val="0"/>
            </a:spcAft>
          </a:pPr>
          <a:r>
            <a:rPr lang="zh-CN" altLang="en-US" sz="1200" b="1" kern="1200" dirty="0">
              <a:solidFill>
                <a:sysClr val="window" lastClr="FFFFFF"/>
              </a:solidFill>
              <a:latin typeface="微软雅黑" pitchFamily="34" charset="-122"/>
              <a:ea typeface="微软雅黑" pitchFamily="34" charset="-122"/>
              <a:cs typeface="+mn-cs"/>
            </a:rPr>
            <a:t>国家重点</a:t>
          </a:r>
          <a:endParaRPr lang="en-US" altLang="zh-CN" sz="1200" b="1" kern="1200" dirty="0">
            <a:solidFill>
              <a:sysClr val="window" lastClr="FFFFFF"/>
            </a:solidFill>
            <a:latin typeface="微软雅黑" pitchFamily="34" charset="-122"/>
            <a:ea typeface="微软雅黑" pitchFamily="34" charset="-122"/>
            <a:cs typeface="+mn-cs"/>
          </a:endParaRPr>
        </a:p>
        <a:p>
          <a:pPr lvl="0" algn="ctr" defTabSz="533400">
            <a:lnSpc>
              <a:spcPct val="100000"/>
            </a:lnSpc>
            <a:spcBef>
              <a:spcPct val="0"/>
            </a:spcBef>
            <a:spcAft>
              <a:spcPts val="0"/>
            </a:spcAft>
          </a:pPr>
          <a:r>
            <a:rPr lang="zh-CN" altLang="en-US" sz="1200" b="1" kern="1200" dirty="0">
              <a:solidFill>
                <a:sysClr val="window" lastClr="FFFFFF"/>
              </a:solidFill>
              <a:latin typeface="微软雅黑" pitchFamily="34" charset="-122"/>
              <a:ea typeface="微软雅黑" pitchFamily="34" charset="-122"/>
              <a:cs typeface="+mn-cs"/>
            </a:rPr>
            <a:t>通用课程</a:t>
          </a:r>
        </a:p>
      </dsp:txBody>
      <dsp:txXfrm>
        <a:off x="1842736" y="642586"/>
        <a:ext cx="829376" cy="829376"/>
      </dsp:txXfrm>
    </dsp:sp>
    <dsp:sp modelId="{4206DA0D-E50A-4563-837B-AA6A383126EA}">
      <dsp:nvSpPr>
        <dsp:cNvPr id="0" name=""/>
        <dsp:cNvSpPr/>
      </dsp:nvSpPr>
      <dsp:spPr>
        <a:xfrm>
          <a:off x="1951426" y="-12560"/>
          <a:ext cx="611997" cy="611997"/>
        </a:xfrm>
        <a:prstGeom prst="ellipse">
          <a:avLst/>
        </a:prstGeom>
        <a:solidFill>
          <a:srgbClr val="5CB565"/>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zh-CN" altLang="en-US" sz="1050" b="1" kern="1200">
              <a:solidFill>
                <a:sysClr val="window" lastClr="FFFFFF"/>
              </a:solidFill>
              <a:latin typeface="微软雅黑" pitchFamily="34" charset="-122"/>
              <a:ea typeface="微软雅黑" pitchFamily="34" charset="-122"/>
              <a:cs typeface="+mn-cs"/>
            </a:rPr>
            <a:t>教师指导手册</a:t>
          </a:r>
        </a:p>
      </dsp:txBody>
      <dsp:txXfrm>
        <a:off x="2041051" y="77065"/>
        <a:ext cx="432747" cy="432747"/>
      </dsp:txXfrm>
    </dsp:sp>
    <dsp:sp modelId="{0FBAEB4B-ECB4-4314-862F-C3C5095FAC66}">
      <dsp:nvSpPr>
        <dsp:cNvPr id="0" name=""/>
        <dsp:cNvSpPr/>
      </dsp:nvSpPr>
      <dsp:spPr>
        <a:xfrm>
          <a:off x="2715263" y="751276"/>
          <a:ext cx="611997" cy="611997"/>
        </a:xfrm>
        <a:prstGeom prst="ellipse">
          <a:avLst/>
        </a:prstGeom>
        <a:solidFill>
          <a:srgbClr val="5EAFA6"/>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zh-CN" altLang="en-US" sz="1050" b="1" kern="1200" dirty="0">
              <a:solidFill>
                <a:sysClr val="window" lastClr="FFFFFF"/>
              </a:solidFill>
              <a:latin typeface="微软雅黑" pitchFamily="34" charset="-122"/>
              <a:ea typeface="微软雅黑" pitchFamily="34" charset="-122"/>
              <a:cs typeface="+mn-cs"/>
            </a:rPr>
            <a:t>学生指导手册</a:t>
          </a:r>
        </a:p>
      </dsp:txBody>
      <dsp:txXfrm>
        <a:off x="2804888" y="840901"/>
        <a:ext cx="432747" cy="432747"/>
      </dsp:txXfrm>
    </dsp:sp>
    <dsp:sp modelId="{D9EE24B5-5796-493A-9850-71FC1B5E7265}">
      <dsp:nvSpPr>
        <dsp:cNvPr id="0" name=""/>
        <dsp:cNvSpPr/>
      </dsp:nvSpPr>
      <dsp:spPr>
        <a:xfrm>
          <a:off x="1951426" y="1515113"/>
          <a:ext cx="611997" cy="611997"/>
        </a:xfrm>
        <a:prstGeom prst="ellipse">
          <a:avLst/>
        </a:prstGeom>
        <a:solidFill>
          <a:srgbClr val="6179A8"/>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66725">
            <a:lnSpc>
              <a:spcPct val="100000"/>
            </a:lnSpc>
            <a:spcBef>
              <a:spcPct val="0"/>
            </a:spcBef>
            <a:spcAft>
              <a:spcPts val="0"/>
            </a:spcAft>
          </a:pPr>
          <a:r>
            <a:rPr lang="zh-CN" altLang="en-US" sz="1050" b="1" kern="1200">
              <a:solidFill>
                <a:sysClr val="window" lastClr="FFFFFF"/>
              </a:solidFill>
              <a:latin typeface="微软雅黑" pitchFamily="34" charset="-122"/>
              <a:ea typeface="微软雅黑" pitchFamily="34" charset="-122"/>
              <a:cs typeface="+mn-cs"/>
            </a:rPr>
            <a:t>实训</a:t>
          </a:r>
          <a:endParaRPr lang="en-US" altLang="zh-CN" sz="1050" b="1" kern="1200">
            <a:solidFill>
              <a:sysClr val="window" lastClr="FFFFFF"/>
            </a:solidFill>
            <a:latin typeface="微软雅黑" pitchFamily="34" charset="-122"/>
            <a:ea typeface="微软雅黑" pitchFamily="34" charset="-122"/>
            <a:cs typeface="+mn-cs"/>
          </a:endParaRPr>
        </a:p>
        <a:p>
          <a:pPr lvl="0" algn="ctr" defTabSz="466725">
            <a:lnSpc>
              <a:spcPct val="100000"/>
            </a:lnSpc>
            <a:spcBef>
              <a:spcPct val="0"/>
            </a:spcBef>
            <a:spcAft>
              <a:spcPts val="0"/>
            </a:spcAft>
          </a:pPr>
          <a:r>
            <a:rPr lang="zh-CN" altLang="en-US" sz="1050" b="1" kern="1200">
              <a:solidFill>
                <a:sysClr val="window" lastClr="FFFFFF"/>
              </a:solidFill>
              <a:latin typeface="微软雅黑" pitchFamily="34" charset="-122"/>
              <a:ea typeface="微软雅黑" pitchFamily="34" charset="-122"/>
              <a:cs typeface="+mn-cs"/>
            </a:rPr>
            <a:t>平台</a:t>
          </a:r>
        </a:p>
      </dsp:txBody>
      <dsp:txXfrm>
        <a:off x="2041051" y="1604738"/>
        <a:ext cx="432747" cy="432747"/>
      </dsp:txXfrm>
    </dsp:sp>
    <dsp:sp modelId="{06FF1719-7480-4715-972D-A6B0092E36FC}">
      <dsp:nvSpPr>
        <dsp:cNvPr id="0" name=""/>
        <dsp:cNvSpPr/>
      </dsp:nvSpPr>
      <dsp:spPr>
        <a:xfrm>
          <a:off x="1187589" y="751276"/>
          <a:ext cx="611997" cy="611997"/>
        </a:xfrm>
        <a:prstGeom prst="ellipse">
          <a:avLst/>
        </a:prstGeom>
        <a:solidFill>
          <a:srgbClr val="8064A2"/>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zh-CN" altLang="en-US" sz="1050" b="1" kern="1200">
              <a:solidFill>
                <a:sysClr val="window" lastClr="FFFFFF"/>
              </a:solidFill>
              <a:latin typeface="微软雅黑" pitchFamily="34" charset="-122"/>
              <a:ea typeface="微软雅黑" pitchFamily="34" charset="-122"/>
              <a:cs typeface="+mn-cs"/>
            </a:rPr>
            <a:t>教辅工具资源</a:t>
          </a:r>
        </a:p>
      </dsp:txBody>
      <dsp:txXfrm>
        <a:off x="1277214" y="840901"/>
        <a:ext cx="432747" cy="4327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109F4-538A-4512-A547-A1DB6A3A0FF4}">
      <dsp:nvSpPr>
        <dsp:cNvPr id="0" name=""/>
        <dsp:cNvSpPr/>
      </dsp:nvSpPr>
      <dsp:spPr>
        <a:xfrm>
          <a:off x="1687443" y="403240"/>
          <a:ext cx="2726096" cy="2726096"/>
        </a:xfrm>
        <a:prstGeom prst="blockArc">
          <a:avLst>
            <a:gd name="adj1" fmla="val 11880000"/>
            <a:gd name="adj2" fmla="val 16200000"/>
            <a:gd name="adj3" fmla="val 4639"/>
          </a:avLst>
        </a:prstGeom>
        <a:solidFill>
          <a:srgbClr val="8064A2">
            <a:hueOff val="-4464770"/>
            <a:satOff val="26899"/>
            <a:lumOff val="2156"/>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1C8653F-8195-4376-B7EB-E744BD662750}">
      <dsp:nvSpPr>
        <dsp:cNvPr id="0" name=""/>
        <dsp:cNvSpPr/>
      </dsp:nvSpPr>
      <dsp:spPr>
        <a:xfrm>
          <a:off x="1687443" y="403240"/>
          <a:ext cx="2726096" cy="2726096"/>
        </a:xfrm>
        <a:prstGeom prst="blockArc">
          <a:avLst>
            <a:gd name="adj1" fmla="val 7560000"/>
            <a:gd name="adj2" fmla="val 11880000"/>
            <a:gd name="adj3" fmla="val 4639"/>
          </a:avLst>
        </a:prstGeom>
        <a:solidFill>
          <a:srgbClr val="8064A2">
            <a:hueOff val="-3348577"/>
            <a:satOff val="20174"/>
            <a:lumOff val="1617"/>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A7C899E-E9E3-435C-B763-04E429B4202D}">
      <dsp:nvSpPr>
        <dsp:cNvPr id="0" name=""/>
        <dsp:cNvSpPr/>
      </dsp:nvSpPr>
      <dsp:spPr>
        <a:xfrm>
          <a:off x="1687443" y="403240"/>
          <a:ext cx="2726096" cy="2726096"/>
        </a:xfrm>
        <a:prstGeom prst="blockArc">
          <a:avLst>
            <a:gd name="adj1" fmla="val 3240000"/>
            <a:gd name="adj2" fmla="val 7560000"/>
            <a:gd name="adj3" fmla="val 4639"/>
          </a:avLst>
        </a:prstGeom>
        <a:solidFill>
          <a:srgbClr val="8064A2">
            <a:hueOff val="-2232385"/>
            <a:satOff val="13449"/>
            <a:lumOff val="1078"/>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49BB810-B5D4-4E26-80D6-B9037C90AA60}">
      <dsp:nvSpPr>
        <dsp:cNvPr id="0" name=""/>
        <dsp:cNvSpPr/>
      </dsp:nvSpPr>
      <dsp:spPr>
        <a:xfrm>
          <a:off x="1687443" y="403240"/>
          <a:ext cx="2726096" cy="2726096"/>
        </a:xfrm>
        <a:prstGeom prst="blockArc">
          <a:avLst>
            <a:gd name="adj1" fmla="val 20520000"/>
            <a:gd name="adj2" fmla="val 3240000"/>
            <a:gd name="adj3" fmla="val 4639"/>
          </a:avLst>
        </a:prstGeom>
        <a:solidFill>
          <a:srgbClr val="8064A2">
            <a:hueOff val="-1116192"/>
            <a:satOff val="6725"/>
            <a:lumOff val="539"/>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9B08F65-B795-415F-90FE-6BB51A26B5E7}">
      <dsp:nvSpPr>
        <dsp:cNvPr id="0" name=""/>
        <dsp:cNvSpPr/>
      </dsp:nvSpPr>
      <dsp:spPr>
        <a:xfrm>
          <a:off x="1687443" y="403240"/>
          <a:ext cx="2726096" cy="2726096"/>
        </a:xfrm>
        <a:prstGeom prst="blockArc">
          <a:avLst>
            <a:gd name="adj1" fmla="val 16200000"/>
            <a:gd name="adj2" fmla="val 20520000"/>
            <a:gd name="adj3" fmla="val 4639"/>
          </a:avLst>
        </a:prstGeom>
        <a:solidFill>
          <a:srgbClr val="8064A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85EC88-BD2A-48CB-80CA-D417D676B990}">
      <dsp:nvSpPr>
        <dsp:cNvPr id="0" name=""/>
        <dsp:cNvSpPr/>
      </dsp:nvSpPr>
      <dsp:spPr>
        <a:xfrm>
          <a:off x="2423181" y="1138978"/>
          <a:ext cx="1254621" cy="1254621"/>
        </a:xfrm>
        <a:prstGeom prst="ellipse">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a:solidFill>
                <a:sysClr val="window" lastClr="FFFFFF"/>
              </a:solidFill>
              <a:latin typeface="微软雅黑" panose="020B0503020204020204" pitchFamily="34" charset="-122"/>
              <a:ea typeface="微软雅黑" panose="020B0503020204020204" pitchFamily="34" charset="-122"/>
              <a:cs typeface="+mn-cs"/>
            </a:rPr>
            <a:t>O2O</a:t>
          </a:r>
          <a:r>
            <a:rPr lang="zh-CN" altLang="en-US" sz="1400" b="1" kern="1200" dirty="0">
              <a:solidFill>
                <a:sysClr val="window" lastClr="FFFFFF"/>
              </a:solidFill>
              <a:latin typeface="微软雅黑" panose="020B0503020204020204" pitchFamily="34" charset="-122"/>
              <a:ea typeface="微软雅黑" panose="020B0503020204020204" pitchFamily="34" charset="-122"/>
              <a:cs typeface="+mn-cs"/>
            </a:rPr>
            <a:t>社会培训中心</a:t>
          </a:r>
        </a:p>
      </dsp:txBody>
      <dsp:txXfrm>
        <a:off x="2606916" y="1322713"/>
        <a:ext cx="887151" cy="887151"/>
      </dsp:txXfrm>
    </dsp:sp>
    <dsp:sp modelId="{011D1017-D99D-4F63-83EA-C250D3A1CCAE}">
      <dsp:nvSpPr>
        <dsp:cNvPr id="0" name=""/>
        <dsp:cNvSpPr/>
      </dsp:nvSpPr>
      <dsp:spPr>
        <a:xfrm>
          <a:off x="2536663" y="-54916"/>
          <a:ext cx="1027657" cy="979547"/>
        </a:xfrm>
        <a:prstGeom prst="ellipse">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ysClr val="window" lastClr="FFFFFF"/>
              </a:solidFill>
              <a:latin typeface="微软雅黑" panose="020B0503020204020204" pitchFamily="34" charset="-122"/>
              <a:ea typeface="微软雅黑" panose="020B0503020204020204" pitchFamily="34" charset="-122"/>
              <a:cs typeface="+mn-cs"/>
            </a:rPr>
            <a:t>先进制造业人才培训</a:t>
          </a:r>
        </a:p>
      </dsp:txBody>
      <dsp:txXfrm>
        <a:off x="2687160" y="88535"/>
        <a:ext cx="726663" cy="692645"/>
      </dsp:txXfrm>
    </dsp:sp>
    <dsp:sp modelId="{5665DA87-679A-47AA-8F66-DF6953D309B1}">
      <dsp:nvSpPr>
        <dsp:cNvPr id="0" name=""/>
        <dsp:cNvSpPr/>
      </dsp:nvSpPr>
      <dsp:spPr>
        <a:xfrm>
          <a:off x="3826190" y="859485"/>
          <a:ext cx="981137" cy="990736"/>
        </a:xfrm>
        <a:prstGeom prst="ellipse">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ysClr val="window" lastClr="FFFFFF"/>
              </a:solidFill>
              <a:latin typeface="微软雅黑" panose="020B0503020204020204" pitchFamily="34" charset="-122"/>
              <a:ea typeface="微软雅黑" panose="020B0503020204020204" pitchFamily="34" charset="-122"/>
              <a:cs typeface="+mn-cs"/>
            </a:rPr>
            <a:t>现代服务业人才培训</a:t>
          </a:r>
        </a:p>
      </dsp:txBody>
      <dsp:txXfrm>
        <a:off x="3969874" y="1004575"/>
        <a:ext cx="693769" cy="700556"/>
      </dsp:txXfrm>
    </dsp:sp>
    <dsp:sp modelId="{29717474-1CC5-40D1-8706-BD9E4F9F625C}">
      <dsp:nvSpPr>
        <dsp:cNvPr id="0" name=""/>
        <dsp:cNvSpPr/>
      </dsp:nvSpPr>
      <dsp:spPr>
        <a:xfrm>
          <a:off x="3301755" y="2378388"/>
          <a:ext cx="1062664" cy="930103"/>
        </a:xfrm>
        <a:prstGeom prst="ellipse">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ysClr val="window" lastClr="FFFFFF"/>
              </a:solidFill>
              <a:latin typeface="微软雅黑" panose="020B0503020204020204" pitchFamily="34" charset="-122"/>
              <a:ea typeface="微软雅黑" panose="020B0503020204020204" pitchFamily="34" charset="-122"/>
              <a:cs typeface="+mn-cs"/>
            </a:rPr>
            <a:t>战略新兴产业人才培训</a:t>
          </a:r>
        </a:p>
      </dsp:txBody>
      <dsp:txXfrm>
        <a:off x="3457379" y="2514598"/>
        <a:ext cx="751416" cy="657683"/>
      </dsp:txXfrm>
    </dsp:sp>
    <dsp:sp modelId="{E966B7D3-A750-4EDB-BA6F-CA33ED3E7873}">
      <dsp:nvSpPr>
        <dsp:cNvPr id="0" name=""/>
        <dsp:cNvSpPr/>
      </dsp:nvSpPr>
      <dsp:spPr>
        <a:xfrm>
          <a:off x="1715152" y="2319594"/>
          <a:ext cx="1105486" cy="1047690"/>
        </a:xfrm>
        <a:prstGeom prst="ellipse">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ysClr val="window" lastClr="FFFFFF"/>
              </a:solidFill>
              <a:latin typeface="微软雅黑" panose="020B0503020204020204" pitchFamily="34" charset="-122"/>
              <a:ea typeface="微软雅黑" panose="020B0503020204020204" pitchFamily="34" charset="-122"/>
              <a:cs typeface="+mn-cs"/>
            </a:rPr>
            <a:t>地方特色产业人才培训</a:t>
          </a:r>
        </a:p>
      </dsp:txBody>
      <dsp:txXfrm>
        <a:off x="1877047" y="2473025"/>
        <a:ext cx="781696" cy="740828"/>
      </dsp:txXfrm>
    </dsp:sp>
    <dsp:sp modelId="{CFE37DB2-63BA-4870-9CA1-C19A729A7FD1}">
      <dsp:nvSpPr>
        <dsp:cNvPr id="0" name=""/>
        <dsp:cNvSpPr/>
      </dsp:nvSpPr>
      <dsp:spPr>
        <a:xfrm>
          <a:off x="1288672" y="802334"/>
          <a:ext cx="991105" cy="1105038"/>
        </a:xfrm>
        <a:prstGeom prst="ellipse">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ysClr val="window" lastClr="FFFFFF"/>
              </a:solidFill>
              <a:latin typeface="微软雅黑" panose="020B0503020204020204" pitchFamily="34" charset="-122"/>
              <a:ea typeface="微软雅黑" panose="020B0503020204020204" pitchFamily="34" charset="-122"/>
              <a:cs typeface="+mn-cs"/>
            </a:rPr>
            <a:t>创新创业培训</a:t>
          </a:r>
        </a:p>
      </dsp:txBody>
      <dsp:txXfrm>
        <a:off x="1433816" y="964163"/>
        <a:ext cx="700817" cy="781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FE2AB-1E94-445F-B21C-E506EB49623F}">
      <dsp:nvSpPr>
        <dsp:cNvPr id="0" name=""/>
        <dsp:cNvSpPr/>
      </dsp:nvSpPr>
      <dsp:spPr>
        <a:xfrm>
          <a:off x="0" y="-12688"/>
          <a:ext cx="6574018" cy="484149"/>
        </a:xfrm>
        <a:prstGeom prst="rect">
          <a:avLst/>
        </a:prstGeom>
        <a:solidFill>
          <a:srgbClr val="0070C0">
            <a:alpha val="63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ysClr val="window" lastClr="FFFFFF">
                  <a:hueOff val="0"/>
                  <a:satOff val="0"/>
                  <a:lumOff val="0"/>
                  <a:alphaOff val="0"/>
                </a:sysClr>
              </a:solidFill>
              <a:latin typeface="微软雅黑" pitchFamily="34" charset="-122"/>
              <a:ea typeface="微软雅黑" pitchFamily="34" charset="-122"/>
              <a:cs typeface="+mn-cs"/>
            </a:rPr>
            <a:t>基础硬件设施</a:t>
          </a:r>
        </a:p>
      </dsp:txBody>
      <dsp:txXfrm>
        <a:off x="0" y="-12688"/>
        <a:ext cx="6574018" cy="484149"/>
      </dsp:txXfrm>
    </dsp:sp>
    <dsp:sp modelId="{DB32ECF6-21F6-4B7A-AE84-3E30723E0D96}">
      <dsp:nvSpPr>
        <dsp:cNvPr id="0" name=""/>
        <dsp:cNvSpPr/>
      </dsp:nvSpPr>
      <dsp:spPr>
        <a:xfrm>
          <a:off x="3209" y="451570"/>
          <a:ext cx="1094599" cy="972206"/>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50000"/>
            </a:lnSpc>
            <a:spcBef>
              <a:spcPct val="0"/>
            </a:spcBef>
            <a:spcAft>
              <a:spcPct val="35000"/>
            </a:spcAft>
          </a:pPr>
          <a:r>
            <a:rPr lang="zh-CN" altLang="en-US" sz="1200" kern="1200">
              <a:solidFill>
                <a:sysClr val="windowText" lastClr="000000">
                  <a:lumMod val="75000"/>
                  <a:lumOff val="25000"/>
                </a:sysClr>
              </a:solidFill>
              <a:latin typeface="微软雅黑" pitchFamily="34" charset="-122"/>
              <a:ea typeface="微软雅黑" pitchFamily="34" charset="-122"/>
              <a:cs typeface="+mn-cs"/>
            </a:rPr>
            <a:t>基础</a:t>
          </a:r>
          <a:endParaRPr lang="en-US" altLang="zh-CN" sz="1200" kern="1200">
            <a:solidFill>
              <a:sysClr val="windowText" lastClr="000000">
                <a:lumMod val="75000"/>
                <a:lumOff val="25000"/>
              </a:sysClr>
            </a:solidFill>
            <a:latin typeface="微软雅黑" pitchFamily="34" charset="-122"/>
            <a:ea typeface="微软雅黑" pitchFamily="34" charset="-122"/>
            <a:cs typeface="+mn-cs"/>
          </a:endParaRPr>
        </a:p>
        <a:p>
          <a:pPr lvl="0" algn="ctr" defTabSz="533400">
            <a:lnSpc>
              <a:spcPct val="50000"/>
            </a:lnSpc>
            <a:spcBef>
              <a:spcPct val="0"/>
            </a:spcBef>
            <a:spcAft>
              <a:spcPct val="35000"/>
            </a:spcAft>
          </a:pPr>
          <a:r>
            <a:rPr lang="zh-CN" altLang="en-US" sz="1200" kern="1200">
              <a:solidFill>
                <a:sysClr val="windowText" lastClr="000000">
                  <a:lumMod val="75000"/>
                  <a:lumOff val="25000"/>
                </a:sysClr>
              </a:solidFill>
              <a:latin typeface="微软雅黑" pitchFamily="34" charset="-122"/>
              <a:ea typeface="微软雅黑" pitchFamily="34" charset="-122"/>
              <a:cs typeface="+mn-cs"/>
            </a:rPr>
            <a:t>网络</a:t>
          </a:r>
        </a:p>
      </dsp:txBody>
      <dsp:txXfrm>
        <a:off x="3209" y="451570"/>
        <a:ext cx="1094599" cy="972206"/>
      </dsp:txXfrm>
    </dsp:sp>
    <dsp:sp modelId="{6DDDD99E-B9EC-470E-BE6E-E2FA167804DC}">
      <dsp:nvSpPr>
        <dsp:cNvPr id="0" name=""/>
        <dsp:cNvSpPr/>
      </dsp:nvSpPr>
      <dsp:spPr>
        <a:xfrm>
          <a:off x="1097809" y="451570"/>
          <a:ext cx="1094599" cy="972206"/>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50000"/>
            </a:lnSpc>
            <a:spcBef>
              <a:spcPct val="0"/>
            </a:spcBef>
            <a:spcAft>
              <a:spcPct val="35000"/>
            </a:spcAft>
          </a:pPr>
          <a:r>
            <a:rPr lang="zh-CN" altLang="en-US" sz="1200" b="1" kern="1200" dirty="0">
              <a:solidFill>
                <a:srgbClr val="0070C0"/>
              </a:solidFill>
              <a:latin typeface="微软雅黑" pitchFamily="34" charset="-122"/>
              <a:ea typeface="微软雅黑" pitchFamily="34" charset="-122"/>
              <a:cs typeface="+mn-cs"/>
            </a:rPr>
            <a:t>无线</a:t>
          </a:r>
          <a:endParaRPr lang="en-US" altLang="zh-CN" sz="1200" b="1" kern="1200" dirty="0">
            <a:solidFill>
              <a:srgbClr val="0070C0"/>
            </a:solidFill>
            <a:latin typeface="微软雅黑" pitchFamily="34" charset="-122"/>
            <a:ea typeface="微软雅黑" pitchFamily="34" charset="-122"/>
            <a:cs typeface="+mn-cs"/>
          </a:endParaRPr>
        </a:p>
        <a:p>
          <a:pPr lvl="0" algn="ctr" defTabSz="533400">
            <a:lnSpc>
              <a:spcPct val="50000"/>
            </a:lnSpc>
            <a:spcBef>
              <a:spcPct val="0"/>
            </a:spcBef>
            <a:spcAft>
              <a:spcPct val="35000"/>
            </a:spcAft>
          </a:pPr>
          <a:r>
            <a:rPr lang="zh-CN" altLang="en-US" sz="1200" b="1" kern="1200" dirty="0">
              <a:solidFill>
                <a:srgbClr val="0070C0"/>
              </a:solidFill>
              <a:latin typeface="微软雅黑" pitchFamily="34" charset="-122"/>
              <a:ea typeface="微软雅黑" pitchFamily="34" charset="-122"/>
              <a:cs typeface="+mn-cs"/>
            </a:rPr>
            <a:t>网络</a:t>
          </a:r>
        </a:p>
      </dsp:txBody>
      <dsp:txXfrm>
        <a:off x="1097809" y="451570"/>
        <a:ext cx="1094599" cy="972206"/>
      </dsp:txXfrm>
    </dsp:sp>
    <dsp:sp modelId="{039CD0EA-D7F4-46CE-B061-83531563D068}">
      <dsp:nvSpPr>
        <dsp:cNvPr id="0" name=""/>
        <dsp:cNvSpPr/>
      </dsp:nvSpPr>
      <dsp:spPr>
        <a:xfrm>
          <a:off x="2192409" y="451570"/>
          <a:ext cx="1094599" cy="972206"/>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a:solidFill>
                <a:srgbClr val="0070C0"/>
              </a:solidFill>
              <a:latin typeface="微软雅黑" pitchFamily="34" charset="-122"/>
              <a:ea typeface="微软雅黑" pitchFamily="34" charset="-122"/>
              <a:cs typeface="+mn-cs"/>
            </a:rPr>
            <a:t>云数据           中心</a:t>
          </a:r>
        </a:p>
      </dsp:txBody>
      <dsp:txXfrm>
        <a:off x="2192409" y="451570"/>
        <a:ext cx="1094599" cy="972206"/>
      </dsp:txXfrm>
    </dsp:sp>
    <dsp:sp modelId="{F90E8745-0A77-4495-9D10-8CD937173D1A}">
      <dsp:nvSpPr>
        <dsp:cNvPr id="0" name=""/>
        <dsp:cNvSpPr/>
      </dsp:nvSpPr>
      <dsp:spPr>
        <a:xfrm>
          <a:off x="3287009" y="451570"/>
          <a:ext cx="1094599" cy="972206"/>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50000"/>
            </a:lnSpc>
            <a:spcBef>
              <a:spcPct val="0"/>
            </a:spcBef>
            <a:spcAft>
              <a:spcPct val="35000"/>
            </a:spcAft>
          </a:pPr>
          <a:r>
            <a:rPr lang="zh-CN" altLang="en-US" sz="1200" kern="1200">
              <a:solidFill>
                <a:sysClr val="windowText" lastClr="000000">
                  <a:lumMod val="75000"/>
                  <a:lumOff val="25000"/>
                </a:sysClr>
              </a:solidFill>
              <a:latin typeface="微软雅黑" pitchFamily="34" charset="-122"/>
              <a:ea typeface="微软雅黑" pitchFamily="34" charset="-122"/>
              <a:cs typeface="+mn-cs"/>
            </a:rPr>
            <a:t>安全</a:t>
          </a:r>
          <a:endParaRPr lang="en-US" altLang="zh-CN" sz="1200" kern="1200">
            <a:solidFill>
              <a:sysClr val="windowText" lastClr="000000">
                <a:lumMod val="75000"/>
                <a:lumOff val="25000"/>
              </a:sysClr>
            </a:solidFill>
            <a:latin typeface="微软雅黑" pitchFamily="34" charset="-122"/>
            <a:ea typeface="微软雅黑" pitchFamily="34" charset="-122"/>
            <a:cs typeface="+mn-cs"/>
          </a:endParaRPr>
        </a:p>
        <a:p>
          <a:pPr lvl="0" algn="ctr" defTabSz="533400">
            <a:lnSpc>
              <a:spcPct val="50000"/>
            </a:lnSpc>
            <a:spcBef>
              <a:spcPct val="0"/>
            </a:spcBef>
            <a:spcAft>
              <a:spcPct val="35000"/>
            </a:spcAft>
          </a:pPr>
          <a:r>
            <a:rPr lang="zh-CN" altLang="en-US" sz="1200" kern="1200">
              <a:solidFill>
                <a:sysClr val="windowText" lastClr="000000">
                  <a:lumMod val="75000"/>
                  <a:lumOff val="25000"/>
                </a:sysClr>
              </a:solidFill>
              <a:latin typeface="微软雅黑" pitchFamily="34" charset="-122"/>
              <a:ea typeface="微软雅黑" pitchFamily="34" charset="-122"/>
              <a:cs typeface="+mn-cs"/>
            </a:rPr>
            <a:t>平台</a:t>
          </a:r>
        </a:p>
      </dsp:txBody>
      <dsp:txXfrm>
        <a:off x="3287009" y="451570"/>
        <a:ext cx="1094599" cy="972206"/>
      </dsp:txXfrm>
    </dsp:sp>
    <dsp:sp modelId="{DDC8E7C5-B95C-4E1D-A3B9-1219D06846FE}">
      <dsp:nvSpPr>
        <dsp:cNvPr id="0" name=""/>
        <dsp:cNvSpPr/>
      </dsp:nvSpPr>
      <dsp:spPr>
        <a:xfrm>
          <a:off x="4381609" y="451570"/>
          <a:ext cx="1094599" cy="972206"/>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50000"/>
            </a:lnSpc>
            <a:spcBef>
              <a:spcPct val="0"/>
            </a:spcBef>
            <a:spcAft>
              <a:spcPct val="35000"/>
            </a:spcAft>
          </a:pPr>
          <a:r>
            <a:rPr lang="zh-CN" altLang="en-US" sz="1200" kern="1200">
              <a:solidFill>
                <a:sysClr val="windowText" lastClr="000000">
                  <a:lumMod val="75000"/>
                  <a:lumOff val="25000"/>
                </a:sysClr>
              </a:solidFill>
              <a:latin typeface="微软雅黑" pitchFamily="34" charset="-122"/>
              <a:ea typeface="微软雅黑" pitchFamily="34" charset="-122"/>
              <a:cs typeface="+mn-cs"/>
            </a:rPr>
            <a:t>视频</a:t>
          </a:r>
          <a:endParaRPr lang="en-US" altLang="zh-CN" sz="1200" kern="1200">
            <a:solidFill>
              <a:sysClr val="windowText" lastClr="000000">
                <a:lumMod val="75000"/>
                <a:lumOff val="25000"/>
              </a:sysClr>
            </a:solidFill>
            <a:latin typeface="微软雅黑" pitchFamily="34" charset="-122"/>
            <a:ea typeface="微软雅黑" pitchFamily="34" charset="-122"/>
            <a:cs typeface="+mn-cs"/>
          </a:endParaRPr>
        </a:p>
        <a:p>
          <a:pPr lvl="0" algn="ctr" defTabSz="533400">
            <a:lnSpc>
              <a:spcPct val="50000"/>
            </a:lnSpc>
            <a:spcBef>
              <a:spcPct val="0"/>
            </a:spcBef>
            <a:spcAft>
              <a:spcPct val="35000"/>
            </a:spcAft>
          </a:pPr>
          <a:r>
            <a:rPr lang="zh-CN" altLang="en-US" sz="1200" kern="1200">
              <a:solidFill>
                <a:sysClr val="windowText" lastClr="000000">
                  <a:lumMod val="75000"/>
                  <a:lumOff val="25000"/>
                </a:sysClr>
              </a:solidFill>
              <a:latin typeface="微软雅黑" pitchFamily="34" charset="-122"/>
              <a:ea typeface="微软雅黑" pitchFamily="34" charset="-122"/>
              <a:cs typeface="+mn-cs"/>
            </a:rPr>
            <a:t>监控</a:t>
          </a:r>
        </a:p>
      </dsp:txBody>
      <dsp:txXfrm>
        <a:off x="4381609" y="451570"/>
        <a:ext cx="1094599" cy="972206"/>
      </dsp:txXfrm>
    </dsp:sp>
    <dsp:sp modelId="{4163C4FB-3673-4D11-9191-844225836CCD}">
      <dsp:nvSpPr>
        <dsp:cNvPr id="0" name=""/>
        <dsp:cNvSpPr/>
      </dsp:nvSpPr>
      <dsp:spPr>
        <a:xfrm>
          <a:off x="5476209" y="451570"/>
          <a:ext cx="1094599" cy="972206"/>
        </a:xfrm>
        <a:prstGeom prst="rect">
          <a:avLst/>
        </a:prstGeom>
        <a:solidFill>
          <a:srgbClr val="00B0F0">
            <a:alpha val="27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a:solidFill>
                <a:srgbClr val="0070C0"/>
              </a:solidFill>
              <a:latin typeface="微软雅黑" pitchFamily="34" charset="-122"/>
              <a:ea typeface="微软雅黑" pitchFamily="34" charset="-122"/>
              <a:cs typeface="+mn-cs"/>
            </a:rPr>
            <a:t>信息           发布系统</a:t>
          </a:r>
        </a:p>
      </dsp:txBody>
      <dsp:txXfrm>
        <a:off x="5476209" y="451570"/>
        <a:ext cx="1094599" cy="972206"/>
      </dsp:txXfrm>
    </dsp:sp>
    <dsp:sp modelId="{72CD4FF3-860F-44DD-8A50-D90360AA3CAC}">
      <dsp:nvSpPr>
        <dsp:cNvPr id="0" name=""/>
        <dsp:cNvSpPr/>
      </dsp:nvSpPr>
      <dsp:spPr>
        <a:xfrm>
          <a:off x="0" y="1418291"/>
          <a:ext cx="6574018" cy="137581"/>
        </a:xfrm>
        <a:prstGeom prst="rect">
          <a:avLst/>
        </a:prstGeom>
        <a:solidFill>
          <a:srgbClr val="0070C0">
            <a:alpha val="63000"/>
          </a:srgb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2018/9/4</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20752316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31899557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 id="2147483685" r:id="rId6"/>
    <p:sldLayoutId id="2147483686"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2" Type="http://schemas.openxmlformats.org/officeDocument/2006/relationships/tags" Target="../tags/tag18.xml"/><Relationship Id="rId16"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11.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slideLayout" Target="../slideLayouts/slideLayout7.xml"/><Relationship Id="rId10" Type="http://schemas.openxmlformats.org/officeDocument/2006/relationships/tags" Target="../tags/tag41.xml"/><Relationship Id="rId19" Type="http://schemas.openxmlformats.org/officeDocument/2006/relationships/tags" Target="../tags/tag50.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6.xml"/><Relationship Id="rId7" Type="http://schemas.openxmlformats.org/officeDocument/2006/relationships/image" Target="../media/image10.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 Type="http://schemas.openxmlformats.org/officeDocument/2006/relationships/tags" Target="../tags/tag59.xml"/><Relationship Id="rId16" Type="http://schemas.openxmlformats.org/officeDocument/2006/relationships/tags" Target="../tags/tag73.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19" Type="http://schemas.openxmlformats.org/officeDocument/2006/relationships/slideLayout" Target="../slideLayouts/slideLayout2.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diagramQuickStyle" Target="../diagrams/quickStyle2.xml"/><Relationship Id="rId3" Type="http://schemas.openxmlformats.org/officeDocument/2006/relationships/tags" Target="../tags/tag79.xml"/><Relationship Id="rId7" Type="http://schemas.openxmlformats.org/officeDocument/2006/relationships/image" Target="../media/image13.png"/><Relationship Id="rId12" Type="http://schemas.openxmlformats.org/officeDocument/2006/relationships/diagramLayout" Target="../diagrams/layout2.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2.png"/><Relationship Id="rId11" Type="http://schemas.openxmlformats.org/officeDocument/2006/relationships/diagramData" Target="../diagrams/data2.xml"/><Relationship Id="rId5" Type="http://schemas.openxmlformats.org/officeDocument/2006/relationships/slideLayout" Target="../slideLayouts/slideLayout2.xml"/><Relationship Id="rId15" Type="http://schemas.microsoft.com/office/2007/relationships/diagramDrawing" Target="../diagrams/drawing2.xml"/><Relationship Id="rId10" Type="http://schemas.openxmlformats.org/officeDocument/2006/relationships/image" Target="../media/image16.jpeg"/><Relationship Id="rId4" Type="http://schemas.openxmlformats.org/officeDocument/2006/relationships/tags" Target="../tags/tag80.xml"/><Relationship Id="rId9" Type="http://schemas.openxmlformats.org/officeDocument/2006/relationships/image" Target="../media/image15.png"/><Relationship Id="rId14" Type="http://schemas.openxmlformats.org/officeDocument/2006/relationships/diagramColors" Target="../diagrams/colors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50.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86.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jpe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slideLayout" Target="../slideLayouts/slideLayout2.xml"/><Relationship Id="rId1" Type="http://schemas.openxmlformats.org/officeDocument/2006/relationships/tags" Target="../tags/tag87.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 Id="rId9" Type="http://schemas.openxmlformats.org/officeDocument/2006/relationships/image" Target="../media/image7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jp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81.jpg"/><Relationship Id="rId4" Type="http://schemas.openxmlformats.org/officeDocument/2006/relationships/image" Target="../media/image80.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vmlDrawing" Target="../drawings/vmlDrawing1.vml"/><Relationship Id="rId6" Type="http://schemas.openxmlformats.org/officeDocument/2006/relationships/image" Target="../media/image82.png"/><Relationship Id="rId5" Type="http://schemas.openxmlformats.org/officeDocument/2006/relationships/oleObject" Target="../embeddings/oleObject1.bin"/><Relationship Id="rId4" Type="http://schemas.openxmlformats.org/officeDocument/2006/relationships/image" Target="../media/image83.jpe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4.xml"/><Relationship Id="rId7" Type="http://schemas.openxmlformats.org/officeDocument/2006/relationships/image" Target="../media/image8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hdphoto" Target="../media/hdphoto3.wdp"/><Relationship Id="rId5" Type="http://schemas.openxmlformats.org/officeDocument/2006/relationships/diagramColors" Target="../diagrams/colors4.xml"/><Relationship Id="rId10" Type="http://schemas.openxmlformats.org/officeDocument/2006/relationships/image" Target="../media/image87.png"/><Relationship Id="rId4" Type="http://schemas.openxmlformats.org/officeDocument/2006/relationships/diagramQuickStyle" Target="../diagrams/quickStyle4.xml"/><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tiff"/><Relationship Id="rId10" Type="http://schemas.openxmlformats.org/officeDocument/2006/relationships/image" Target="../media/image95.png"/><Relationship Id="rId4" Type="http://schemas.microsoft.com/office/2007/relationships/hdphoto" Target="../media/hdphoto4.wdp"/><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4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10" Type="http://schemas.openxmlformats.org/officeDocument/2006/relationships/image" Target="../media/image104.png"/><Relationship Id="rId4" Type="http://schemas.openxmlformats.org/officeDocument/2006/relationships/tags" Target="../tags/tag96.xml"/><Relationship Id="rId9"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48.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2.xml"/><Relationship Id="rId5" Type="http://schemas.openxmlformats.org/officeDocument/2006/relationships/tags" Target="../tags/tag106.xml"/><Relationship Id="rId4" Type="http://schemas.openxmlformats.org/officeDocument/2006/relationships/tags" Target="../tags/tag105.xml"/></Relationships>
</file>

<file path=ppt/slides/_rels/slide4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标题 3"/>
          <p:cNvSpPr txBox="1">
            <a:spLocks/>
          </p:cNvSpPr>
          <p:nvPr/>
        </p:nvSpPr>
        <p:spPr>
          <a:xfrm>
            <a:off x="685408" y="2890193"/>
            <a:ext cx="1060703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800" dirty="0" smtClean="0">
                <a:solidFill>
                  <a:srgbClr val="1074BB"/>
                </a:solidFill>
                <a:latin typeface="微软雅黑" pitchFamily="34" charset="-122"/>
              </a:rPr>
              <a:t>高职院校</a:t>
            </a:r>
            <a:r>
              <a:rPr lang="zh-CN" altLang="en-US" sz="3800" dirty="0">
                <a:solidFill>
                  <a:srgbClr val="1074BB"/>
                </a:solidFill>
                <a:latin typeface="微软雅黑" pitchFamily="34" charset="-122"/>
              </a:rPr>
              <a:t>公共</a:t>
            </a:r>
            <a:r>
              <a:rPr lang="zh-CN" altLang="en-US" sz="3800" dirty="0" smtClean="0">
                <a:solidFill>
                  <a:srgbClr val="1074BB"/>
                </a:solidFill>
                <a:latin typeface="微软雅黑" pitchFamily="34" charset="-122"/>
              </a:rPr>
              <a:t>实训基地建设综合解决方案</a:t>
            </a:r>
            <a:endParaRPr lang="en-US" altLang="zh-CN" sz="3800" dirty="0" smtClean="0">
              <a:solidFill>
                <a:srgbClr val="1074BB"/>
              </a:solidFill>
              <a:latin typeface="微软雅黑" pitchFamily="34" charset="-122"/>
            </a:endParaRPr>
          </a:p>
        </p:txBody>
      </p:sp>
      <p:sp>
        <p:nvSpPr>
          <p:cNvPr id="14" name="TextBox 13"/>
          <p:cNvSpPr txBox="1">
            <a:spLocks noChangeArrowheads="1"/>
          </p:cNvSpPr>
          <p:nvPr/>
        </p:nvSpPr>
        <p:spPr bwMode="auto">
          <a:xfrm>
            <a:off x="4088161" y="3981387"/>
            <a:ext cx="3288579" cy="842108"/>
          </a:xfrm>
          <a:prstGeom prst="rect">
            <a:avLst/>
          </a:prstGeom>
          <a:noFill/>
          <a:ln w="9525">
            <a:noFill/>
            <a:miter lim="800000"/>
            <a:headEnd/>
            <a:tailEnd/>
          </a:ln>
        </p:spPr>
        <p:txBody>
          <a:bodyPr wrap="square" lIns="132924" tIns="66462" rIns="132924" bIns="66462">
            <a:spAutoFit/>
          </a:bodyPr>
          <a:lstStyle/>
          <a:p>
            <a:pPr algn="ctr">
              <a:spcBef>
                <a:spcPts val="600"/>
              </a:spcBef>
              <a:spcAft>
                <a:spcPts val="600"/>
              </a:spcAft>
            </a:pPr>
            <a:r>
              <a:rPr lang="zh-CN" altLang="en-US" sz="2000" b="1" dirty="0" smtClean="0">
                <a:latin typeface="微软雅黑" pitchFamily="34" charset="-122"/>
                <a:ea typeface="微软雅黑" pitchFamily="34" charset="-122"/>
              </a:rPr>
              <a:t>国泰安战略项目事业部</a:t>
            </a:r>
            <a:endParaRPr lang="en-US" altLang="zh-CN" sz="2000" b="1" dirty="0" smtClean="0">
              <a:latin typeface="微软雅黑" pitchFamily="34" charset="-122"/>
              <a:ea typeface="微软雅黑" pitchFamily="34" charset="-122"/>
            </a:endParaRPr>
          </a:p>
          <a:p>
            <a:pPr algn="ctr">
              <a:spcBef>
                <a:spcPts val="600"/>
              </a:spcBef>
              <a:spcAft>
                <a:spcPts val="600"/>
              </a:spcAft>
            </a:pP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r>
              <a:rPr lang="en-US" altLang="zh-CN" sz="1600" b="1" dirty="0" smtClean="0">
                <a:latin typeface="微软雅黑" pitchFamily="34" charset="-122"/>
                <a:ea typeface="微软雅黑" pitchFamily="34" charset="-122"/>
              </a:rPr>
              <a:t>9</a:t>
            </a:r>
            <a:r>
              <a:rPr lang="zh-CN" altLang="en-US" sz="1600" b="1" dirty="0" smtClean="0">
                <a:latin typeface="微软雅黑" pitchFamily="34" charset="-122"/>
                <a:ea typeface="微软雅黑" pitchFamily="34" charset="-122"/>
              </a:rPr>
              <a:t>月</a:t>
            </a:r>
            <a:endParaRPr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12955"/>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08</a:t>
            </a:r>
            <a:endParaRPr lang="zh-CN" altLang="en-US" sz="1600" b="1" dirty="0">
              <a:solidFill>
                <a:prstClr val="white"/>
              </a:solidFill>
            </a:endParaRPr>
          </a:p>
        </p:txBody>
      </p:sp>
      <p:cxnSp>
        <p:nvCxnSpPr>
          <p:cNvPr id="32" name="直接连接符 31"/>
          <p:cNvCxnSpPr/>
          <p:nvPr/>
        </p:nvCxnSpPr>
        <p:spPr>
          <a:xfrm>
            <a:off x="1768416" y="404813"/>
            <a:ext cx="72956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占位符 20"/>
          <p:cNvSpPr txBox="1">
            <a:spLocks/>
          </p:cNvSpPr>
          <p:nvPr/>
        </p:nvSpPr>
        <p:spPr>
          <a:xfrm>
            <a:off x="9034865" y="186624"/>
            <a:ext cx="277294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二、建设目标思路</a:t>
            </a:r>
            <a:endParaRPr lang="zh-CN" altLang="en-US" b="1" dirty="0">
              <a:solidFill>
                <a:prstClr val="black"/>
              </a:solidFill>
            </a:endParaRPr>
          </a:p>
        </p:txBody>
      </p:sp>
      <p:sp>
        <p:nvSpPr>
          <p:cNvPr id="85" name="右箭头 84"/>
          <p:cNvSpPr/>
          <p:nvPr/>
        </p:nvSpPr>
        <p:spPr>
          <a:xfrm>
            <a:off x="6143514" y="3854308"/>
            <a:ext cx="344693" cy="576561"/>
          </a:xfrm>
          <a:prstGeom prst="rightArrow">
            <a:avLst/>
          </a:prstGeom>
          <a:solidFill>
            <a:srgbClr val="1F497D">
              <a:lumMod val="60000"/>
              <a:lumOff val="40000"/>
            </a:srgbClr>
          </a:solidFill>
          <a:ln w="25400" cap="flat" cmpd="sng" algn="ctr">
            <a:noFill/>
            <a:prstDash val="solid"/>
          </a:ln>
          <a:effectLst/>
        </p:spPr>
        <p:txBody>
          <a:bodyPr lIns="71323" tIns="35662" rIns="71323" bIns="3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86" name="MH_Other_8"/>
          <p:cNvCxnSpPr>
            <a:cxnSpLocks noChangeShapeType="1"/>
          </p:cNvCxnSpPr>
          <p:nvPr>
            <p:custDataLst>
              <p:tags r:id="rId1"/>
            </p:custDataLst>
          </p:nvPr>
        </p:nvCxnSpPr>
        <p:spPr bwMode="auto">
          <a:xfrm>
            <a:off x="2854326" y="1220060"/>
            <a:ext cx="92468" cy="0"/>
          </a:xfrm>
          <a:prstGeom prst="line">
            <a:avLst/>
          </a:prstGeom>
          <a:noFill/>
          <a:ln w="12700" algn="ctr">
            <a:solidFill>
              <a:srgbClr val="D5D5D5"/>
            </a:solidFill>
            <a:round/>
            <a:headEnd/>
            <a:tailEnd/>
          </a:ln>
          <a:extLst>
            <a:ext uri="{909E8E84-426E-40DD-AFC4-6F175D3DCCD1}">
              <a14:hiddenFill xmlns:a14="http://schemas.microsoft.com/office/drawing/2010/main">
                <a:noFill/>
              </a14:hiddenFill>
            </a:ext>
          </a:extLst>
        </p:spPr>
      </p:cxnSp>
      <p:cxnSp>
        <p:nvCxnSpPr>
          <p:cNvPr id="87" name="MH_Other_11"/>
          <p:cNvCxnSpPr>
            <a:cxnSpLocks noChangeShapeType="1"/>
          </p:cNvCxnSpPr>
          <p:nvPr>
            <p:custDataLst>
              <p:tags r:id="rId2"/>
            </p:custDataLst>
          </p:nvPr>
        </p:nvCxnSpPr>
        <p:spPr bwMode="auto">
          <a:xfrm>
            <a:off x="7288249" y="1400574"/>
            <a:ext cx="92468" cy="0"/>
          </a:xfrm>
          <a:prstGeom prst="line">
            <a:avLst/>
          </a:prstGeom>
          <a:noFill/>
          <a:ln w="12700" algn="ctr">
            <a:solidFill>
              <a:srgbClr val="D5D5D5"/>
            </a:solidFill>
            <a:round/>
            <a:headEnd/>
            <a:tailEnd/>
          </a:ln>
          <a:extLst>
            <a:ext uri="{909E8E84-426E-40DD-AFC4-6F175D3DCCD1}">
              <a14:hiddenFill xmlns:a14="http://schemas.microsoft.com/office/drawing/2010/main">
                <a:noFill/>
              </a14:hiddenFill>
            </a:ext>
          </a:extLst>
        </p:spPr>
      </p:cxnSp>
      <p:grpSp>
        <p:nvGrpSpPr>
          <p:cNvPr id="102" name="组合 101"/>
          <p:cNvGrpSpPr/>
          <p:nvPr/>
        </p:nvGrpSpPr>
        <p:grpSpPr>
          <a:xfrm>
            <a:off x="2900560" y="1209820"/>
            <a:ext cx="7744216" cy="1252875"/>
            <a:chOff x="935459" y="833379"/>
            <a:chExt cx="7744216" cy="1252875"/>
          </a:xfrm>
        </p:grpSpPr>
        <p:sp>
          <p:nvSpPr>
            <p:cNvPr id="103" name="矩形 60"/>
            <p:cNvSpPr/>
            <p:nvPr/>
          </p:nvSpPr>
          <p:spPr>
            <a:xfrm>
              <a:off x="935459" y="833379"/>
              <a:ext cx="7744216" cy="1208562"/>
            </a:xfrm>
            <a:prstGeom prst="roundRect">
              <a:avLst/>
            </a:prstGeom>
            <a:solidFill>
              <a:sysClr val="window" lastClr="FFFFFF">
                <a:lumMod val="95000"/>
              </a:sysClr>
            </a:solidFill>
            <a:ln w="19050" cap="flat" cmpd="sng" algn="ctr">
              <a:solidFill>
                <a:sysClr val="window" lastClr="FFFFFF"/>
              </a:solidFill>
              <a:prstDash val="solid"/>
            </a:ln>
            <a:effectLst>
              <a:innerShdw blurRad="63500" dist="50800" dir="13500000">
                <a:prstClr val="black">
                  <a:alpha val="19000"/>
                </a:prstClr>
              </a:innerShdw>
            </a:effectLst>
          </p:spPr>
          <p:txBody>
            <a:bodyPr lIns="244944" tIns="51846" rIns="103693" bIns="51846"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04" name="矩形 30"/>
            <p:cNvSpPr/>
            <p:nvPr/>
          </p:nvSpPr>
          <p:spPr>
            <a:xfrm>
              <a:off x="971463" y="849036"/>
              <a:ext cx="7708212" cy="1237218"/>
            </a:xfrm>
            <a:prstGeom prst="roundRect">
              <a:avLst/>
            </a:prstGeom>
          </p:spPr>
          <p:txBody>
            <a:bodyPr wrap="square">
              <a:spAutoFit/>
            </a:bodyPr>
            <a:lstStyle/>
            <a:p>
              <a:pPr marL="0" marR="0" lvl="0" indent="288000" algn="just" defTabSz="914400" eaLnBrk="1" fontAlgn="auto" latinLnBrk="0" hangingPunct="1">
                <a:lnSpc>
                  <a:spcPts val="2000"/>
                </a:lnSpc>
                <a:spcBef>
                  <a:spcPts val="0"/>
                </a:spcBef>
                <a:spcAft>
                  <a:spcPts val="0"/>
                </a:spcAft>
                <a:buClrTx/>
                <a:buSzTx/>
                <a:buFontTx/>
                <a:buNone/>
                <a:tabLst/>
                <a:defRPr/>
              </a:pP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针对</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公共实训基地</a:t>
              </a: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在</a:t>
              </a:r>
              <a:r>
                <a:rPr kumimoji="0" lang="zh-CN" altLang="en-US"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前期规划、中期建设、后期运营</a:t>
              </a: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中存在的</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五</a:t>
              </a:r>
              <a:r>
                <a:rPr kumimoji="0" lang="zh-CN" altLang="en-US"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大核心</a:t>
              </a: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问题，全方位提供</a:t>
              </a:r>
              <a:r>
                <a:rPr kumimoji="0" lang="zh-CN" altLang="zh-CN"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“顶层设计”</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“基地规划建设</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实训设备配置</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资源内容支持</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线上线下培训</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创业就业服务</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持续运营管理”</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的“一站式”综合服务体系，真正助推基地“建设好、管理好、运营好，最终实现社会效益好”</a:t>
              </a:r>
              <a:r>
                <a:rPr kumimoji="0" lang="zh-CN" altLang="zh-CN" sz="1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274250" y="1413950"/>
            <a:ext cx="357187" cy="4582355"/>
            <a:chOff x="1546254" y="1360682"/>
            <a:chExt cx="357187" cy="4582355"/>
          </a:xfrm>
        </p:grpSpPr>
        <p:grpSp>
          <p:nvGrpSpPr>
            <p:cNvPr id="105" name="Group 3">
              <a:extLst>
                <a:ext uri="{FF2B5EF4-FFF2-40B4-BE49-F238E27FC236}">
                  <a16:creationId xmlns:a16="http://schemas.microsoft.com/office/drawing/2014/main" xmlns="" id="{86964E8A-0617-4BAF-B87E-341504A03339}"/>
                </a:ext>
              </a:extLst>
            </p:cNvPr>
            <p:cNvGrpSpPr>
              <a:grpSpLocks/>
            </p:cNvGrpSpPr>
            <p:nvPr/>
          </p:nvGrpSpPr>
          <p:grpSpPr bwMode="auto">
            <a:xfrm rot="5400000">
              <a:off x="1547048" y="1989939"/>
              <a:ext cx="355600" cy="231775"/>
              <a:chOff x="0" y="0"/>
              <a:chExt cx="415348" cy="231273"/>
            </a:xfrm>
            <a:solidFill>
              <a:srgbClr val="4F81BD">
                <a:lumMod val="60000"/>
                <a:lumOff val="40000"/>
              </a:srgbClr>
            </a:solidFill>
          </p:grpSpPr>
          <p:sp>
            <p:nvSpPr>
              <p:cNvPr id="106" name="等腰三角形 30">
                <a:extLst>
                  <a:ext uri="{FF2B5EF4-FFF2-40B4-BE49-F238E27FC236}">
                    <a16:creationId xmlns:a16="http://schemas.microsoft.com/office/drawing/2014/main" xmlns="" id="{92ED56A5-0D26-49F9-851C-0B3A685E96D5}"/>
                  </a:ext>
                </a:extLst>
              </p:cNvPr>
              <p:cNvSpPr>
                <a:spLocks noChangeArrowheads="1"/>
              </p:cNvSpPr>
              <p:nvPr/>
            </p:nvSpPr>
            <p:spPr bwMode="auto">
              <a:xfrm rot="5400000">
                <a:off x="-15950" y="15950"/>
                <a:ext cx="231273" cy="199373"/>
              </a:xfrm>
              <a:prstGeom prst="triangle">
                <a:avLst>
                  <a:gd name="adj" fmla="val 50000"/>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sp>
            <p:nvSpPr>
              <p:cNvPr id="107" name="等腰三角形 31">
                <a:extLst>
                  <a:ext uri="{FF2B5EF4-FFF2-40B4-BE49-F238E27FC236}">
                    <a16:creationId xmlns:a16="http://schemas.microsoft.com/office/drawing/2014/main" xmlns="" id="{6DE2650F-FDA0-4CCE-9514-DDF13AB44A8B}"/>
                  </a:ext>
                </a:extLst>
              </p:cNvPr>
              <p:cNvSpPr>
                <a:spLocks noChangeArrowheads="1"/>
              </p:cNvSpPr>
              <p:nvPr/>
            </p:nvSpPr>
            <p:spPr bwMode="auto">
              <a:xfrm rot="5400000">
                <a:off x="200016" y="15950"/>
                <a:ext cx="231273" cy="199373"/>
              </a:xfrm>
              <a:prstGeom prst="triangle">
                <a:avLst>
                  <a:gd name="adj" fmla="val 50000"/>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grpSp>
        <p:grpSp>
          <p:nvGrpSpPr>
            <p:cNvPr id="108" name="Group 6">
              <a:extLst>
                <a:ext uri="{FF2B5EF4-FFF2-40B4-BE49-F238E27FC236}">
                  <a16:creationId xmlns:a16="http://schemas.microsoft.com/office/drawing/2014/main" xmlns="" id="{689AEAA8-2AEC-41B4-ABE8-DA8185893C40}"/>
                </a:ext>
              </a:extLst>
            </p:cNvPr>
            <p:cNvGrpSpPr>
              <a:grpSpLocks/>
            </p:cNvGrpSpPr>
            <p:nvPr/>
          </p:nvGrpSpPr>
          <p:grpSpPr bwMode="auto">
            <a:xfrm rot="10800000" flipV="1">
              <a:off x="1546254" y="1360682"/>
              <a:ext cx="357187" cy="546100"/>
              <a:chOff x="0" y="0"/>
              <a:chExt cx="1350" cy="2052"/>
            </a:xfrm>
            <a:solidFill>
              <a:srgbClr val="4F81BD">
                <a:lumMod val="60000"/>
                <a:lumOff val="40000"/>
              </a:srgbClr>
            </a:solidFill>
          </p:grpSpPr>
          <p:sp>
            <p:nvSpPr>
              <p:cNvPr id="109" name="任意多边形 23">
                <a:extLst>
                  <a:ext uri="{FF2B5EF4-FFF2-40B4-BE49-F238E27FC236}">
                    <a16:creationId xmlns:a16="http://schemas.microsoft.com/office/drawing/2014/main" xmlns="" id="{4982052A-0BFF-4313-8068-374D71E47731}"/>
                  </a:ext>
                </a:extLst>
              </p:cNvPr>
              <p:cNvSpPr>
                <a:spLocks/>
              </p:cNvSpPr>
              <p:nvPr/>
            </p:nvSpPr>
            <p:spPr bwMode="auto">
              <a:xfrm rot="-10740000">
                <a:off x="14" y="880"/>
                <a:ext cx="1293" cy="1172"/>
              </a:xfrm>
              <a:custGeom>
                <a:avLst/>
                <a:gdLst>
                  <a:gd name="T0" fmla="*/ 0 w 1411103"/>
                  <a:gd name="T1" fmla="*/ 0 h 1280061"/>
                  <a:gd name="T2" fmla="*/ 0 w 1411103"/>
                  <a:gd name="T3" fmla="*/ 0 h 1280061"/>
                  <a:gd name="T4" fmla="*/ 0 w 1411103"/>
                  <a:gd name="T5" fmla="*/ 0 h 1280061"/>
                  <a:gd name="T6" fmla="*/ 0 w 1411103"/>
                  <a:gd name="T7" fmla="*/ 0 h 1280061"/>
                  <a:gd name="T8" fmla="*/ 0 w 1411103"/>
                  <a:gd name="T9" fmla="*/ 0 h 1280061"/>
                  <a:gd name="T10" fmla="*/ 0 w 1411103"/>
                  <a:gd name="T11" fmla="*/ 0 h 1280061"/>
                  <a:gd name="T12" fmla="*/ 0 w 1411103"/>
                  <a:gd name="T13" fmla="*/ 0 h 1280061"/>
                  <a:gd name="T14" fmla="*/ 0 w 1411103"/>
                  <a:gd name="T15" fmla="*/ 0 h 1280061"/>
                  <a:gd name="T16" fmla="*/ 0 w 1411103"/>
                  <a:gd name="T17" fmla="*/ 0 h 12800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11103"/>
                  <a:gd name="T28" fmla="*/ 0 h 1280061"/>
                  <a:gd name="T29" fmla="*/ 1411103 w 1411103"/>
                  <a:gd name="T30" fmla="*/ 1280061 h 12800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11103" h="1280061">
                    <a:moveTo>
                      <a:pt x="1411103" y="1280061"/>
                    </a:moveTo>
                    <a:lnTo>
                      <a:pt x="1293333" y="1280061"/>
                    </a:lnTo>
                    <a:lnTo>
                      <a:pt x="1240269" y="1201530"/>
                    </a:lnTo>
                    <a:cubicBezTo>
                      <a:pt x="1182724" y="1132002"/>
                      <a:pt x="1110597" y="1072609"/>
                      <a:pt x="1025475" y="1028373"/>
                    </a:cubicBezTo>
                    <a:cubicBezTo>
                      <a:pt x="727550" y="873545"/>
                      <a:pt x="369161" y="955695"/>
                      <a:pt x="165678" y="1206750"/>
                    </a:cubicBezTo>
                    <a:lnTo>
                      <a:pt x="117674" y="1280061"/>
                    </a:lnTo>
                    <a:lnTo>
                      <a:pt x="0" y="1280061"/>
                    </a:lnTo>
                    <a:lnTo>
                      <a:pt x="705552" y="0"/>
                    </a:lnTo>
                    <a:lnTo>
                      <a:pt x="1411103" y="1280061"/>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0" name="AutoShape 19">
                <a:extLst>
                  <a:ext uri="{FF2B5EF4-FFF2-40B4-BE49-F238E27FC236}">
                    <a16:creationId xmlns:a16="http://schemas.microsoft.com/office/drawing/2014/main" xmlns="" id="{1D08C849-D51E-4ABB-A6A9-2386738F6A7C}"/>
                  </a:ext>
                </a:extLst>
              </p:cNvPr>
              <p:cNvSpPr>
                <a:spLocks/>
              </p:cNvSpPr>
              <p:nvPr/>
            </p:nvSpPr>
            <p:spPr bwMode="auto">
              <a:xfrm>
                <a:off x="0" y="0"/>
                <a:ext cx="1350" cy="13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8 w 21600"/>
                  <a:gd name="T31" fmla="*/ 3168 h 21600"/>
                  <a:gd name="T32" fmla="*/ 18432 w 21600"/>
                  <a:gd name="T33" fmla="*/ 18432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96" y="10800"/>
                    </a:moveTo>
                    <a:cubicBezTo>
                      <a:pt x="3896" y="14613"/>
                      <a:pt x="6987" y="17704"/>
                      <a:pt x="10800" y="17704"/>
                    </a:cubicBezTo>
                    <a:cubicBezTo>
                      <a:pt x="14613" y="17704"/>
                      <a:pt x="17704" y="14613"/>
                      <a:pt x="17704" y="10800"/>
                    </a:cubicBezTo>
                    <a:cubicBezTo>
                      <a:pt x="17704" y="6987"/>
                      <a:pt x="14613" y="3896"/>
                      <a:pt x="10800" y="3896"/>
                    </a:cubicBezTo>
                    <a:cubicBezTo>
                      <a:pt x="6987" y="3896"/>
                      <a:pt x="3896" y="6987"/>
                      <a:pt x="3896" y="1080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11" name="Group 9">
              <a:extLst>
                <a:ext uri="{FF2B5EF4-FFF2-40B4-BE49-F238E27FC236}">
                  <a16:creationId xmlns:a16="http://schemas.microsoft.com/office/drawing/2014/main" xmlns="" id="{A3FCAFDD-E406-47CF-A911-D88DEF165B73}"/>
                </a:ext>
              </a:extLst>
            </p:cNvPr>
            <p:cNvGrpSpPr>
              <a:grpSpLocks/>
            </p:cNvGrpSpPr>
            <p:nvPr/>
          </p:nvGrpSpPr>
          <p:grpSpPr bwMode="auto">
            <a:xfrm>
              <a:off x="1581375" y="2325125"/>
              <a:ext cx="289087" cy="3617912"/>
              <a:chOff x="38224" y="-328013"/>
              <a:chExt cx="289087" cy="3617912"/>
            </a:xfrm>
            <a:solidFill>
              <a:srgbClr val="4F81BD">
                <a:lumMod val="60000"/>
                <a:lumOff val="40000"/>
              </a:srgbClr>
            </a:solidFill>
          </p:grpSpPr>
          <p:sp>
            <p:nvSpPr>
              <p:cNvPr id="112" name="圆角矩形 24">
                <a:extLst>
                  <a:ext uri="{FF2B5EF4-FFF2-40B4-BE49-F238E27FC236}">
                    <a16:creationId xmlns:a16="http://schemas.microsoft.com/office/drawing/2014/main" xmlns="" id="{ACC479A2-70E4-43CD-8E9B-3D6FA7F47709}"/>
                  </a:ext>
                </a:extLst>
              </p:cNvPr>
              <p:cNvSpPr>
                <a:spLocks noChangeArrowheads="1"/>
              </p:cNvSpPr>
              <p:nvPr/>
            </p:nvSpPr>
            <p:spPr bwMode="auto">
              <a:xfrm>
                <a:off x="38224" y="-328013"/>
                <a:ext cx="289087" cy="3617912"/>
              </a:xfrm>
              <a:prstGeom prst="roundRect">
                <a:avLst>
                  <a:gd name="adj" fmla="val 50000"/>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sp>
            <p:nvSpPr>
              <p:cNvPr id="113" name="椭圆 32">
                <a:extLst>
                  <a:ext uri="{FF2B5EF4-FFF2-40B4-BE49-F238E27FC236}">
                    <a16:creationId xmlns:a16="http://schemas.microsoft.com/office/drawing/2014/main" xmlns="" id="{A100DB03-D004-4BE6-A7EC-8076B6D1D76F}"/>
                  </a:ext>
                </a:extLst>
              </p:cNvPr>
              <p:cNvSpPr>
                <a:spLocks noChangeArrowheads="1"/>
              </p:cNvSpPr>
              <p:nvPr/>
            </p:nvSpPr>
            <p:spPr bwMode="auto">
              <a:xfrm>
                <a:off x="56286" y="-153234"/>
                <a:ext cx="250825" cy="254000"/>
              </a:xfrm>
              <a:prstGeom prst="ellipse">
                <a:avLst/>
              </a:prstGeom>
              <a:solidFill>
                <a:srgbClr val="1F497D">
                  <a:lumMod val="60000"/>
                  <a:lumOff val="40000"/>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sp>
            <p:nvSpPr>
              <p:cNvPr id="114" name="椭圆 33">
                <a:extLst>
                  <a:ext uri="{FF2B5EF4-FFF2-40B4-BE49-F238E27FC236}">
                    <a16:creationId xmlns:a16="http://schemas.microsoft.com/office/drawing/2014/main" xmlns="" id="{9540BB65-C8C3-4D50-A509-009301AF1FE2}"/>
                  </a:ext>
                </a:extLst>
              </p:cNvPr>
              <p:cNvSpPr>
                <a:spLocks noChangeArrowheads="1"/>
              </p:cNvSpPr>
              <p:nvPr/>
            </p:nvSpPr>
            <p:spPr bwMode="auto">
              <a:xfrm>
                <a:off x="56286" y="278275"/>
                <a:ext cx="250825" cy="254000"/>
              </a:xfrm>
              <a:prstGeom prst="ellipse">
                <a:avLst/>
              </a:prstGeom>
              <a:solidFill>
                <a:srgbClr val="1F497D">
                  <a:lumMod val="60000"/>
                  <a:lumOff val="40000"/>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sp>
            <p:nvSpPr>
              <p:cNvPr id="115" name="椭圆 33">
                <a:extLst>
                  <a:ext uri="{FF2B5EF4-FFF2-40B4-BE49-F238E27FC236}">
                    <a16:creationId xmlns:a16="http://schemas.microsoft.com/office/drawing/2014/main" xmlns="" id="{1B7FD960-975B-4EF0-BDDC-C78BB152A57C}"/>
                  </a:ext>
                </a:extLst>
              </p:cNvPr>
              <p:cNvSpPr>
                <a:spLocks noChangeArrowheads="1"/>
              </p:cNvSpPr>
              <p:nvPr/>
            </p:nvSpPr>
            <p:spPr bwMode="auto">
              <a:xfrm>
                <a:off x="56286" y="709924"/>
                <a:ext cx="250825" cy="252412"/>
              </a:xfrm>
              <a:prstGeom prst="ellipse">
                <a:avLst/>
              </a:prstGeom>
              <a:solidFill>
                <a:srgbClr val="1F497D">
                  <a:lumMod val="60000"/>
                  <a:lumOff val="40000"/>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sp>
            <p:nvSpPr>
              <p:cNvPr id="116" name="椭圆 33">
                <a:extLst>
                  <a:ext uri="{FF2B5EF4-FFF2-40B4-BE49-F238E27FC236}">
                    <a16:creationId xmlns:a16="http://schemas.microsoft.com/office/drawing/2014/main" xmlns="" id="{7B15A41A-3C2F-417D-92D2-C5D590664A91}"/>
                  </a:ext>
                </a:extLst>
              </p:cNvPr>
              <p:cNvSpPr>
                <a:spLocks noChangeArrowheads="1"/>
              </p:cNvSpPr>
              <p:nvPr/>
            </p:nvSpPr>
            <p:spPr bwMode="auto">
              <a:xfrm>
                <a:off x="56286" y="1138704"/>
                <a:ext cx="250825" cy="252413"/>
              </a:xfrm>
              <a:prstGeom prst="ellipse">
                <a:avLst/>
              </a:prstGeom>
              <a:solidFill>
                <a:srgbClr val="1F497D">
                  <a:lumMod val="60000"/>
                  <a:lumOff val="40000"/>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grpSp>
        <p:sp>
          <p:nvSpPr>
            <p:cNvPr id="117" name="椭圆 32">
              <a:extLst>
                <a:ext uri="{FF2B5EF4-FFF2-40B4-BE49-F238E27FC236}">
                  <a16:creationId xmlns:a16="http://schemas.microsoft.com/office/drawing/2014/main" xmlns="" id="{4779E2E2-DC9F-40A6-8305-192BCB4B3597}"/>
                </a:ext>
              </a:extLst>
            </p:cNvPr>
            <p:cNvSpPr>
              <a:spLocks noChangeArrowheads="1"/>
            </p:cNvSpPr>
            <p:nvPr/>
          </p:nvSpPr>
          <p:spPr bwMode="auto">
            <a:xfrm>
              <a:off x="1599437" y="4221903"/>
              <a:ext cx="250825" cy="254000"/>
            </a:xfrm>
            <a:prstGeom prst="ellipse">
              <a:avLst/>
            </a:prstGeom>
            <a:solidFill>
              <a:srgbClr val="1F497D">
                <a:lumMod val="60000"/>
                <a:lumOff val="40000"/>
              </a:srgbClr>
            </a:solidFill>
            <a:ln>
              <a:noFill/>
            </a:ln>
            <a:effec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sp>
          <p:nvSpPr>
            <p:cNvPr id="118" name="椭圆 33">
              <a:extLst>
                <a:ext uri="{FF2B5EF4-FFF2-40B4-BE49-F238E27FC236}">
                  <a16:creationId xmlns:a16="http://schemas.microsoft.com/office/drawing/2014/main" xmlns="" id="{0D2456E8-C484-4737-A209-89689400E48E}"/>
                </a:ext>
              </a:extLst>
            </p:cNvPr>
            <p:cNvSpPr>
              <a:spLocks noChangeArrowheads="1"/>
            </p:cNvSpPr>
            <p:nvPr/>
          </p:nvSpPr>
          <p:spPr bwMode="auto">
            <a:xfrm>
              <a:off x="1599437" y="4653412"/>
              <a:ext cx="250825" cy="254000"/>
            </a:xfrm>
            <a:prstGeom prst="ellipse">
              <a:avLst/>
            </a:prstGeom>
            <a:solidFill>
              <a:srgbClr val="1F497D">
                <a:lumMod val="60000"/>
                <a:lumOff val="40000"/>
              </a:srgbClr>
            </a:solidFill>
            <a:ln>
              <a:noFill/>
            </a:ln>
            <a:effec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sp>
          <p:nvSpPr>
            <p:cNvPr id="119" name="椭圆 33">
              <a:extLst>
                <a:ext uri="{FF2B5EF4-FFF2-40B4-BE49-F238E27FC236}">
                  <a16:creationId xmlns:a16="http://schemas.microsoft.com/office/drawing/2014/main" xmlns="" id="{F71EEB58-D0F2-4714-ADA8-DFB5A126B19E}"/>
                </a:ext>
              </a:extLst>
            </p:cNvPr>
            <p:cNvSpPr>
              <a:spLocks noChangeArrowheads="1"/>
            </p:cNvSpPr>
            <p:nvPr/>
          </p:nvSpPr>
          <p:spPr bwMode="auto">
            <a:xfrm>
              <a:off x="1599437" y="5085061"/>
              <a:ext cx="250825" cy="252412"/>
            </a:xfrm>
            <a:prstGeom prst="ellipse">
              <a:avLst/>
            </a:prstGeom>
            <a:solidFill>
              <a:srgbClr val="1F497D">
                <a:lumMod val="60000"/>
                <a:lumOff val="40000"/>
              </a:srgbClr>
            </a:solidFill>
            <a:ln>
              <a:noFill/>
            </a:ln>
            <a:effec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sp>
          <p:nvSpPr>
            <p:cNvPr id="120" name="椭圆 33">
              <a:extLst>
                <a:ext uri="{FF2B5EF4-FFF2-40B4-BE49-F238E27FC236}">
                  <a16:creationId xmlns:a16="http://schemas.microsoft.com/office/drawing/2014/main" xmlns="" id="{A7AD7E5B-5076-4F2D-A426-82E98F204261}"/>
                </a:ext>
              </a:extLst>
            </p:cNvPr>
            <p:cNvSpPr>
              <a:spLocks noChangeArrowheads="1"/>
            </p:cNvSpPr>
            <p:nvPr/>
          </p:nvSpPr>
          <p:spPr bwMode="auto">
            <a:xfrm>
              <a:off x="1599437" y="5513841"/>
              <a:ext cx="250825" cy="252413"/>
            </a:xfrm>
            <a:prstGeom prst="ellipse">
              <a:avLst/>
            </a:prstGeom>
            <a:solidFill>
              <a:srgbClr val="1F497D">
                <a:lumMod val="60000"/>
                <a:lumOff val="40000"/>
              </a:srgbClr>
            </a:solidFill>
            <a:ln>
              <a:noFill/>
            </a:ln>
            <a:effectLst/>
          </p:spPr>
          <p:txBody>
            <a:bodyPr anchor="ctr"/>
            <a:lstStyle>
              <a:lvl1pPr eaLnBrk="0" hangingPunct="0">
                <a:defRPr sz="1500">
                  <a:solidFill>
                    <a:schemeClr val="tx1"/>
                  </a:solidFill>
                  <a:latin typeface="Arial" panose="020B0604020202020204" pitchFamily="34" charset="0"/>
                  <a:ea typeface="宋体" panose="02010600030101010101" pitchFamily="2" charset="-122"/>
                </a:defRPr>
              </a:lvl1pPr>
              <a:lvl2pPr marL="742950" indent="-285750" eaLnBrk="0" hangingPunct="0">
                <a:defRPr sz="1500">
                  <a:solidFill>
                    <a:schemeClr val="tx1"/>
                  </a:solidFill>
                  <a:latin typeface="Arial" panose="020B0604020202020204" pitchFamily="34" charset="0"/>
                  <a:ea typeface="宋体" panose="02010600030101010101" pitchFamily="2" charset="-122"/>
                </a:defRPr>
              </a:lvl2pPr>
              <a:lvl3pPr marL="1143000" indent="-228600" eaLnBrk="0" hangingPunct="0">
                <a:defRPr sz="1500">
                  <a:solidFill>
                    <a:schemeClr val="tx1"/>
                  </a:solidFill>
                  <a:latin typeface="Arial" panose="020B0604020202020204" pitchFamily="34" charset="0"/>
                  <a:ea typeface="宋体" panose="02010600030101010101" pitchFamily="2" charset="-122"/>
                </a:defRPr>
              </a:lvl3pPr>
              <a:lvl4pPr marL="1600200" indent="-228600" eaLnBrk="0" hangingPunct="0">
                <a:defRPr sz="1500">
                  <a:solidFill>
                    <a:schemeClr val="tx1"/>
                  </a:solidFill>
                  <a:latin typeface="Arial" panose="020B0604020202020204" pitchFamily="34" charset="0"/>
                  <a:ea typeface="宋体" panose="02010600030101010101" pitchFamily="2" charset="-122"/>
                </a:defRPr>
              </a:lvl4pPr>
              <a:lvl5pPr marL="2057400" indent="-228600" eaLnBrk="0" hangingPunct="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grpSp>
      <p:grpSp>
        <p:nvGrpSpPr>
          <p:cNvPr id="4" name="组合 3"/>
          <p:cNvGrpSpPr/>
          <p:nvPr/>
        </p:nvGrpSpPr>
        <p:grpSpPr>
          <a:xfrm>
            <a:off x="2773698" y="2473647"/>
            <a:ext cx="7924099" cy="3539430"/>
            <a:chOff x="1814874" y="2331599"/>
            <a:chExt cx="7924099" cy="3539430"/>
          </a:xfrm>
        </p:grpSpPr>
        <p:sp>
          <p:nvSpPr>
            <p:cNvPr id="88" name="矩形 87"/>
            <p:cNvSpPr/>
            <p:nvPr/>
          </p:nvSpPr>
          <p:spPr>
            <a:xfrm>
              <a:off x="1814874" y="2331599"/>
              <a:ext cx="4168065" cy="3539430"/>
            </a:xfrm>
            <a:prstGeom prst="rect">
              <a:avLst/>
            </a:prstGeom>
            <a:ln w="19050">
              <a:noFill/>
            </a:ln>
          </p:spPr>
          <p:txBody>
            <a:bodyPr wrap="square">
              <a:spAutoFit/>
            </a:bodyPr>
            <a:lstStyle/>
            <a:p>
              <a:pPr hangingPunct="0">
                <a:lnSpc>
                  <a:spcPct val="200000"/>
                </a:lnSpc>
              </a:pPr>
              <a:r>
                <a:rPr lang="zh-CN" altLang="zh-CN" sz="1400" b="1" dirty="0" smtClean="0">
                  <a:solidFill>
                    <a:srgbClr val="0070C0"/>
                  </a:solidFill>
                  <a:latin typeface="微软雅黑" panose="020B0503020204020204" pitchFamily="34" charset="-122"/>
                  <a:ea typeface="微软雅黑" panose="020B0503020204020204" pitchFamily="34" charset="-122"/>
                </a:rPr>
                <a:t>核心理念创新：</a:t>
              </a:r>
              <a:r>
                <a:rPr lang="zh-CN" altLang="zh-CN" sz="1400" b="1" dirty="0" smtClean="0">
                  <a:latin typeface="微软雅黑" panose="020B0503020204020204" pitchFamily="34" charset="-122"/>
                  <a:ea typeface="微软雅黑" panose="020B0503020204020204" pitchFamily="34" charset="-122"/>
                </a:rPr>
                <a:t>打造“</a:t>
              </a:r>
              <a:r>
                <a:rPr lang="en-US" altLang="zh-CN" sz="1400" b="1" dirty="0" smtClean="0">
                  <a:latin typeface="微软雅黑" panose="020B0503020204020204" pitchFamily="34" charset="-122"/>
                  <a:ea typeface="微软雅黑" panose="020B0503020204020204" pitchFamily="34" charset="-122"/>
                </a:rPr>
                <a:t>1+5</a:t>
              </a:r>
              <a:r>
                <a:rPr lang="zh-CN" altLang="zh-CN" sz="1400" b="1" dirty="0" smtClean="0">
                  <a:latin typeface="微软雅黑" panose="020B0503020204020204" pitchFamily="34" charset="-122"/>
                  <a:ea typeface="微软雅黑" panose="020B0503020204020204" pitchFamily="34" charset="-122"/>
                </a:rPr>
                <a:t>”创新模式</a:t>
              </a:r>
              <a:endParaRPr lang="zh-CN" altLang="zh-CN" sz="1400" dirty="0" smtClean="0">
                <a:latin typeface="微软雅黑" panose="020B0503020204020204" pitchFamily="34" charset="-122"/>
                <a:ea typeface="微软雅黑" panose="020B0503020204020204" pitchFamily="34" charset="-122"/>
              </a:endParaRPr>
            </a:p>
            <a:p>
              <a:pPr hangingPunct="0">
                <a:lnSpc>
                  <a:spcPct val="200000"/>
                </a:lnSpc>
              </a:pPr>
              <a:r>
                <a:rPr lang="zh-CN" altLang="zh-CN" sz="1400" b="1" dirty="0" smtClean="0">
                  <a:solidFill>
                    <a:srgbClr val="0070C0"/>
                  </a:solidFill>
                  <a:latin typeface="微软雅黑" panose="020B0503020204020204" pitchFamily="34" charset="-122"/>
                  <a:ea typeface="微软雅黑" panose="020B0503020204020204" pitchFamily="34" charset="-122"/>
                </a:rPr>
                <a:t>综合</a:t>
              </a:r>
              <a:r>
                <a:rPr lang="zh-CN" altLang="zh-CN" sz="1400" b="1" dirty="0">
                  <a:solidFill>
                    <a:srgbClr val="0070C0"/>
                  </a:solidFill>
                  <a:latin typeface="微软雅黑" panose="020B0503020204020204" pitchFamily="34" charset="-122"/>
                  <a:ea typeface="微软雅黑" panose="020B0503020204020204" pitchFamily="34" charset="-122"/>
                </a:rPr>
                <a:t>服务体系：</a:t>
              </a:r>
              <a:r>
                <a:rPr lang="zh-CN" altLang="en-US" sz="1400" b="1" dirty="0">
                  <a:latin typeface="微软雅黑" panose="020B0503020204020204" pitchFamily="34" charset="-122"/>
                  <a:ea typeface="微软雅黑" panose="020B0503020204020204" pitchFamily="34" charset="-122"/>
                </a:rPr>
                <a:t>“</a:t>
              </a:r>
              <a:r>
                <a:rPr lang="zh-CN" altLang="zh-CN" sz="1400" b="1" dirty="0">
                  <a:latin typeface="微软雅黑" panose="020B0503020204020204" pitchFamily="34" charset="-122"/>
                  <a:ea typeface="微软雅黑" panose="020B0503020204020204" pitchFamily="34" charset="-122"/>
                </a:rPr>
                <a:t>一站式”建设运营服务</a:t>
              </a:r>
              <a:endParaRPr lang="zh-CN" altLang="zh-CN" sz="1400" dirty="0">
                <a:latin typeface="微软雅黑" panose="020B0503020204020204" pitchFamily="34" charset="-122"/>
                <a:ea typeface="微软雅黑" panose="020B0503020204020204" pitchFamily="34" charset="-122"/>
              </a:endParaRPr>
            </a:p>
            <a:p>
              <a:pPr hangingPunct="0">
                <a:lnSpc>
                  <a:spcPct val="200000"/>
                </a:lnSpc>
              </a:pPr>
              <a:r>
                <a:rPr lang="zh-CN" altLang="zh-CN" sz="1400" b="1" dirty="0" smtClean="0">
                  <a:solidFill>
                    <a:srgbClr val="0070C0"/>
                  </a:solidFill>
                  <a:latin typeface="微软雅黑" panose="020B0503020204020204" pitchFamily="34" charset="-122"/>
                  <a:ea typeface="微软雅黑" panose="020B0503020204020204" pitchFamily="34" charset="-122"/>
                </a:rPr>
                <a:t>前</a:t>
              </a:r>
              <a:r>
                <a:rPr lang="zh-CN" altLang="zh-CN" sz="1400" b="1" dirty="0">
                  <a:solidFill>
                    <a:srgbClr val="0070C0"/>
                  </a:solidFill>
                  <a:latin typeface="微软雅黑" panose="020B0503020204020204" pitchFamily="34" charset="-122"/>
                  <a:ea typeface="微软雅黑" panose="020B0503020204020204" pitchFamily="34" charset="-122"/>
                </a:rPr>
                <a:t>瞻顶层设计：</a:t>
              </a:r>
              <a:r>
                <a:rPr lang="zh-CN" altLang="zh-CN" sz="1400" b="1" dirty="0">
                  <a:latin typeface="微软雅黑" panose="020B0503020204020204" pitchFamily="34" charset="-122"/>
                  <a:ea typeface="微软雅黑" panose="020B0503020204020204" pitchFamily="34" charset="-122"/>
                </a:rPr>
                <a:t>多层次、全覆盖公共实训体系</a:t>
              </a:r>
              <a:endParaRPr lang="zh-CN" altLang="zh-CN" sz="1400" dirty="0">
                <a:latin typeface="微软雅黑" panose="020B0503020204020204" pitchFamily="34" charset="-122"/>
                <a:ea typeface="微软雅黑" panose="020B0503020204020204" pitchFamily="34" charset="-122"/>
              </a:endParaRPr>
            </a:p>
            <a:p>
              <a:pPr hangingPunct="0">
                <a:lnSpc>
                  <a:spcPct val="200000"/>
                </a:lnSpc>
              </a:pPr>
              <a:r>
                <a:rPr lang="zh-CN" altLang="zh-CN" sz="1400" b="1" dirty="0" smtClean="0">
                  <a:solidFill>
                    <a:srgbClr val="0070C0"/>
                  </a:solidFill>
                  <a:latin typeface="微软雅黑" panose="020B0503020204020204" pitchFamily="34" charset="-122"/>
                  <a:ea typeface="微软雅黑" panose="020B0503020204020204" pitchFamily="34" charset="-122"/>
                </a:rPr>
                <a:t>专业</a:t>
              </a:r>
              <a:r>
                <a:rPr lang="zh-CN" altLang="zh-CN" sz="1400" b="1" dirty="0">
                  <a:solidFill>
                    <a:srgbClr val="0070C0"/>
                  </a:solidFill>
                  <a:latin typeface="微软雅黑" panose="020B0503020204020204" pitchFamily="34" charset="-122"/>
                  <a:ea typeface="微软雅黑" panose="020B0503020204020204" pitchFamily="34" charset="-122"/>
                </a:rPr>
                <a:t>设置创新：</a:t>
              </a:r>
              <a:r>
                <a:rPr lang="zh-CN" altLang="zh-CN" sz="1400" b="1" dirty="0">
                  <a:latin typeface="微软雅黑" panose="020B0503020204020204" pitchFamily="34" charset="-122"/>
                  <a:ea typeface="微软雅黑" panose="020B0503020204020204" pitchFamily="34" charset="-122"/>
                </a:rPr>
                <a:t>切合区域产业发展趋势</a:t>
              </a:r>
              <a:endParaRPr lang="zh-CN" altLang="zh-CN" sz="1400" dirty="0">
                <a:latin typeface="微软雅黑" panose="020B0503020204020204" pitchFamily="34" charset="-122"/>
                <a:ea typeface="微软雅黑" panose="020B0503020204020204" pitchFamily="34" charset="-122"/>
              </a:endParaRPr>
            </a:p>
            <a:p>
              <a:pPr hangingPunct="0">
                <a:lnSpc>
                  <a:spcPct val="200000"/>
                </a:lnSpc>
              </a:pPr>
              <a:r>
                <a:rPr lang="zh-CN" altLang="zh-CN" sz="1400" b="1" dirty="0" smtClean="0">
                  <a:solidFill>
                    <a:srgbClr val="0070C0"/>
                  </a:solidFill>
                  <a:latin typeface="微软雅黑" panose="020B0503020204020204" pitchFamily="34" charset="-122"/>
                  <a:ea typeface="微软雅黑" panose="020B0503020204020204" pitchFamily="34" charset="-122"/>
                </a:rPr>
                <a:t>培训</a:t>
              </a:r>
              <a:r>
                <a:rPr lang="zh-CN" altLang="zh-CN" sz="1400" b="1" dirty="0">
                  <a:solidFill>
                    <a:srgbClr val="0070C0"/>
                  </a:solidFill>
                  <a:latin typeface="微软雅黑" panose="020B0503020204020204" pitchFamily="34" charset="-122"/>
                  <a:ea typeface="微软雅黑" panose="020B0503020204020204" pitchFamily="34" charset="-122"/>
                </a:rPr>
                <a:t>课程创新：</a:t>
              </a:r>
              <a:r>
                <a:rPr lang="zh-CN" altLang="zh-CN" sz="1400" b="1" dirty="0">
                  <a:latin typeface="微软雅黑" panose="020B0503020204020204" pitchFamily="34" charset="-122"/>
                  <a:ea typeface="微软雅黑" panose="020B0503020204020204" pitchFamily="34" charset="-122"/>
                </a:rPr>
                <a:t>集教学实训和仿真模拟于一体</a:t>
              </a:r>
              <a:endParaRPr lang="zh-CN" altLang="zh-CN" sz="1400" dirty="0">
                <a:latin typeface="微软雅黑" panose="020B0503020204020204" pitchFamily="34" charset="-122"/>
                <a:ea typeface="微软雅黑" panose="020B0503020204020204" pitchFamily="34" charset="-122"/>
              </a:endParaRPr>
            </a:p>
            <a:p>
              <a:pPr hangingPunct="0">
                <a:lnSpc>
                  <a:spcPct val="200000"/>
                </a:lnSpc>
              </a:pPr>
              <a:r>
                <a:rPr lang="zh-CN" altLang="zh-CN" sz="1400" b="1" dirty="0" smtClean="0">
                  <a:solidFill>
                    <a:srgbClr val="0070C0"/>
                  </a:solidFill>
                  <a:latin typeface="微软雅黑" panose="020B0503020204020204" pitchFamily="34" charset="-122"/>
                  <a:ea typeface="微软雅黑" panose="020B0503020204020204" pitchFamily="34" charset="-122"/>
                </a:rPr>
                <a:t>资源</a:t>
              </a:r>
              <a:r>
                <a:rPr lang="zh-CN" altLang="zh-CN" sz="1400" b="1" dirty="0">
                  <a:solidFill>
                    <a:srgbClr val="0070C0"/>
                  </a:solidFill>
                  <a:latin typeface="微软雅黑" panose="020B0503020204020204" pitchFamily="34" charset="-122"/>
                  <a:ea typeface="微软雅黑" panose="020B0503020204020204" pitchFamily="34" charset="-122"/>
                </a:rPr>
                <a:t>内容建设：</a:t>
              </a:r>
              <a:r>
                <a:rPr lang="zh-CN" altLang="zh-CN" sz="1400" b="1" dirty="0">
                  <a:latin typeface="微软雅黑" panose="020B0503020204020204" pitchFamily="34" charset="-122"/>
                  <a:ea typeface="微软雅黑" panose="020B0503020204020204" pitchFamily="34" charset="-122"/>
                </a:rPr>
                <a:t>实训设备与内容建设的匹配体系化</a:t>
              </a:r>
              <a:endParaRPr lang="zh-CN" altLang="zh-CN" sz="1400" dirty="0">
                <a:latin typeface="微软雅黑" panose="020B0503020204020204" pitchFamily="34" charset="-122"/>
                <a:ea typeface="微软雅黑" panose="020B0503020204020204" pitchFamily="34" charset="-122"/>
              </a:endParaRPr>
            </a:p>
            <a:p>
              <a:pPr>
                <a:lnSpc>
                  <a:spcPct val="200000"/>
                </a:lnSpc>
              </a:pPr>
              <a:r>
                <a:rPr lang="zh-CN" altLang="zh-CN" sz="1400" b="1" dirty="0" smtClean="0">
                  <a:solidFill>
                    <a:srgbClr val="0070C0"/>
                  </a:solidFill>
                  <a:latin typeface="微软雅黑" panose="020B0503020204020204" pitchFamily="34" charset="-122"/>
                  <a:ea typeface="微软雅黑" panose="020B0503020204020204" pitchFamily="34" charset="-122"/>
                </a:rPr>
                <a:t>线上平台搭建：</a:t>
              </a:r>
              <a:r>
                <a:rPr lang="zh-CN" altLang="zh-CN" sz="1400" b="1" dirty="0" smtClean="0">
                  <a:latin typeface="微软雅黑" panose="020B0503020204020204" pitchFamily="34" charset="-122"/>
                  <a:ea typeface="微软雅黑" panose="020B0503020204020204" pitchFamily="34" charset="-122"/>
                </a:rPr>
                <a:t>基于“互联网</a:t>
              </a:r>
              <a:r>
                <a:rPr lang="en-US" altLang="zh-CN" sz="1400" b="1" dirty="0" smtClean="0">
                  <a:latin typeface="微软雅黑" panose="020B0503020204020204" pitchFamily="34" charset="-122"/>
                  <a:ea typeface="微软雅黑" panose="020B0503020204020204" pitchFamily="34" charset="-122"/>
                </a:rPr>
                <a:t>+</a:t>
              </a:r>
              <a:r>
                <a:rPr lang="zh-CN" altLang="zh-CN" sz="1400" b="1" dirty="0" smtClean="0">
                  <a:latin typeface="微软雅黑" panose="020B0503020204020204" pitchFamily="34" charset="-122"/>
                  <a:ea typeface="微软雅黑" panose="020B0503020204020204" pitchFamily="34" charset="-122"/>
                </a:rPr>
                <a:t>”的</a:t>
              </a:r>
              <a:r>
                <a:rPr lang="en-US" altLang="zh-CN" sz="1400" b="1" dirty="0" smtClean="0">
                  <a:latin typeface="微软雅黑" panose="020B0503020204020204" pitchFamily="34" charset="-122"/>
                  <a:ea typeface="微软雅黑" panose="020B0503020204020204" pitchFamily="34" charset="-122"/>
                </a:rPr>
                <a:t>O2O</a:t>
              </a:r>
              <a:r>
                <a:rPr lang="zh-CN" altLang="zh-CN" sz="1400" b="1" dirty="0" smtClean="0">
                  <a:latin typeface="微软雅黑" panose="020B0503020204020204" pitchFamily="34" charset="-122"/>
                  <a:ea typeface="微软雅黑" panose="020B0503020204020204" pitchFamily="34" charset="-122"/>
                </a:rPr>
                <a:t>培训体系</a:t>
              </a:r>
              <a:endParaRPr lang="zh-CN" altLang="zh-CN" sz="1400" dirty="0" smtClean="0">
                <a:latin typeface="微软雅黑" panose="020B0503020204020204" pitchFamily="34" charset="-122"/>
                <a:ea typeface="微软雅黑" panose="020B0503020204020204" pitchFamily="34" charset="-122"/>
              </a:endParaRPr>
            </a:p>
            <a:p>
              <a:pPr hangingPunct="0">
                <a:lnSpc>
                  <a:spcPct val="200000"/>
                </a:lnSpc>
              </a:pPr>
              <a:r>
                <a:rPr lang="zh-CN" altLang="zh-CN" sz="1400" b="1" dirty="0" smtClean="0">
                  <a:solidFill>
                    <a:srgbClr val="0070C0"/>
                  </a:solidFill>
                  <a:latin typeface="微软雅黑" panose="020B0503020204020204" pitchFamily="34" charset="-122"/>
                  <a:ea typeface="微软雅黑" panose="020B0503020204020204" pitchFamily="34" charset="-122"/>
                </a:rPr>
                <a:t>运营</a:t>
              </a:r>
              <a:r>
                <a:rPr lang="zh-CN" altLang="zh-CN" sz="1400" b="1" dirty="0">
                  <a:solidFill>
                    <a:srgbClr val="0070C0"/>
                  </a:solidFill>
                  <a:latin typeface="微软雅黑" panose="020B0503020204020204" pitchFamily="34" charset="-122"/>
                  <a:ea typeface="微软雅黑" panose="020B0503020204020204" pitchFamily="34" charset="-122"/>
                </a:rPr>
                <a:t>机制创新：</a:t>
              </a:r>
              <a:r>
                <a:rPr lang="zh-CN" altLang="zh-CN" sz="1400" b="1" dirty="0">
                  <a:latin typeface="微软雅黑" panose="020B0503020204020204" pitchFamily="34" charset="-122"/>
                  <a:ea typeface="微软雅黑" panose="020B0503020204020204" pitchFamily="34" charset="-122"/>
                </a:rPr>
                <a:t>专业化管理运营服务体系</a:t>
              </a:r>
              <a:endParaRPr lang="zh-CN" altLang="zh-CN" sz="1400" dirty="0">
                <a:latin typeface="微软雅黑" panose="020B0503020204020204" pitchFamily="34" charset="-122"/>
                <a:ea typeface="微软雅黑" panose="020B0503020204020204" pitchFamily="34" charset="-122"/>
              </a:endParaRPr>
            </a:p>
          </p:txBody>
        </p:sp>
        <p:grpSp>
          <p:nvGrpSpPr>
            <p:cNvPr id="89" name="组合 88"/>
            <p:cNvGrpSpPr/>
            <p:nvPr/>
          </p:nvGrpSpPr>
          <p:grpSpPr>
            <a:xfrm>
              <a:off x="6647570" y="2774685"/>
              <a:ext cx="3091403" cy="2808200"/>
              <a:chOff x="5724128" y="1921452"/>
              <a:chExt cx="3091403" cy="2808200"/>
            </a:xfrm>
          </p:grpSpPr>
          <p:sp>
            <p:nvSpPr>
              <p:cNvPr id="90" name="MH_Other_4"/>
              <p:cNvSpPr txBox="1"/>
              <p:nvPr>
                <p:custDataLst>
                  <p:tags r:id="rId4"/>
                </p:custDataLst>
              </p:nvPr>
            </p:nvSpPr>
            <p:spPr>
              <a:xfrm>
                <a:off x="5724128" y="1921452"/>
                <a:ext cx="504000" cy="504000"/>
              </a:xfrm>
              <a:prstGeom prst="rect">
                <a:avLst/>
              </a:prstGeom>
              <a:solidFill>
                <a:srgbClr val="0070C0"/>
              </a:solidFill>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rPr>
                  <a:t>S </a:t>
                </a:r>
                <a:endParaRPr kumimoji="0" 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91" name="MH_Other_5"/>
              <p:cNvSpPr txBox="1"/>
              <p:nvPr>
                <p:custDataLst>
                  <p:tags r:id="rId5"/>
                </p:custDataLst>
              </p:nvPr>
            </p:nvSpPr>
            <p:spPr>
              <a:xfrm>
                <a:off x="5724128" y="2497516"/>
                <a:ext cx="504000" cy="504000"/>
              </a:xfrm>
              <a:prstGeom prst="rect">
                <a:avLst/>
              </a:prstGeom>
              <a:solidFill>
                <a:srgbClr val="0070C0"/>
              </a:solidFill>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rPr>
                  <a:t>O</a:t>
                </a:r>
                <a:endParaRPr kumimoji="0" 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92" name="MH_Other_6"/>
              <p:cNvSpPr txBox="1"/>
              <p:nvPr>
                <p:custDataLst>
                  <p:tags r:id="rId6"/>
                </p:custDataLst>
              </p:nvPr>
            </p:nvSpPr>
            <p:spPr>
              <a:xfrm>
                <a:off x="5724128" y="3068033"/>
                <a:ext cx="504000" cy="504000"/>
              </a:xfrm>
              <a:prstGeom prst="rect">
                <a:avLst/>
              </a:prstGeom>
              <a:solidFill>
                <a:srgbClr val="0070C0"/>
              </a:solidFill>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rPr>
                  <a:t>L</a:t>
                </a:r>
                <a:endParaRPr kumimoji="0" 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93" name="MH_Other_7"/>
              <p:cNvSpPr txBox="1"/>
              <p:nvPr>
                <p:custDataLst>
                  <p:tags r:id="rId7"/>
                </p:custDataLst>
              </p:nvPr>
            </p:nvSpPr>
            <p:spPr>
              <a:xfrm>
                <a:off x="5724128" y="3649588"/>
                <a:ext cx="504000" cy="504000"/>
              </a:xfrm>
              <a:prstGeom prst="rect">
                <a:avLst/>
              </a:prstGeom>
              <a:solidFill>
                <a:srgbClr val="0070C0"/>
              </a:solidFill>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rPr>
                  <a:t>V</a:t>
                </a:r>
                <a:endParaRPr kumimoji="0" 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94" name="MH_Other_10"/>
              <p:cNvSpPr txBox="1"/>
              <p:nvPr>
                <p:custDataLst>
                  <p:tags r:id="rId8"/>
                </p:custDataLst>
              </p:nvPr>
            </p:nvSpPr>
            <p:spPr>
              <a:xfrm>
                <a:off x="5724128" y="4225652"/>
                <a:ext cx="504000" cy="504000"/>
              </a:xfrm>
              <a:prstGeom prst="rect">
                <a:avLst/>
              </a:prstGeom>
              <a:solidFill>
                <a:srgbClr val="0070C0"/>
              </a:solidFill>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rPr>
                  <a:t>E</a:t>
                </a:r>
                <a:endParaRPr kumimoji="0" 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sp>
            <p:nvSpPr>
              <p:cNvPr id="95" name="MH_SubTitle_1"/>
              <p:cNvSpPr/>
              <p:nvPr>
                <p:custDataLst>
                  <p:tags r:id="rId9"/>
                </p:custDataLst>
              </p:nvPr>
            </p:nvSpPr>
            <p:spPr>
              <a:xfrm>
                <a:off x="6231102" y="1921452"/>
                <a:ext cx="2580840" cy="504000"/>
              </a:xfrm>
              <a:prstGeom prst="rect">
                <a:avLst/>
              </a:prstGeom>
              <a:solidFill>
                <a:srgbClr val="1F497D">
                  <a:lumMod val="20000"/>
                  <a:lumOff val="80000"/>
                </a:srgbClr>
              </a:solidFill>
              <a:ln w="25400" cap="flat" cmpd="sng" algn="ctr">
                <a:noFill/>
                <a:prstDash val="solid"/>
              </a:ln>
              <a:effectLst/>
            </p:spPr>
            <p:txBody>
              <a:bodyPr lIns="90000" tIns="46800" rIns="900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缺乏顶层设计和系统性规划</a:t>
                </a:r>
                <a:endParaRPr kumimoji="0" 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6" name="MH_SubTitle_2"/>
              <p:cNvSpPr/>
              <p:nvPr>
                <p:custDataLst>
                  <p:tags r:id="rId10"/>
                </p:custDataLst>
              </p:nvPr>
            </p:nvSpPr>
            <p:spPr>
              <a:xfrm>
                <a:off x="6231102" y="2497516"/>
                <a:ext cx="2580840" cy="504000"/>
              </a:xfrm>
              <a:prstGeom prst="rect">
                <a:avLst/>
              </a:prstGeom>
              <a:solidFill>
                <a:srgbClr val="1F497D">
                  <a:lumMod val="20000"/>
                  <a:lumOff val="80000"/>
                </a:srgbClr>
              </a:solidFill>
              <a:ln w="25400" cap="flat" cmpd="sng" algn="ctr">
                <a:noFill/>
                <a:prstDash val="solid"/>
              </a:ln>
              <a:effectLst/>
            </p:spPr>
            <p:txBody>
              <a:bodyPr lIns="90000" tIns="46800" rIns="900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产业前瞻性和人才培养不足</a:t>
                </a:r>
                <a:endParaRPr kumimoji="0" 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7" name="MH_SubTitle_3"/>
              <p:cNvSpPr/>
              <p:nvPr>
                <p:custDataLst>
                  <p:tags r:id="rId11"/>
                </p:custDataLst>
              </p:nvPr>
            </p:nvSpPr>
            <p:spPr>
              <a:xfrm>
                <a:off x="6231101" y="3073523"/>
                <a:ext cx="2584430" cy="498509"/>
              </a:xfrm>
              <a:prstGeom prst="rect">
                <a:avLst/>
              </a:prstGeom>
              <a:solidFill>
                <a:srgbClr val="1F497D">
                  <a:lumMod val="20000"/>
                  <a:lumOff val="80000"/>
                </a:srgbClr>
              </a:solidFill>
              <a:ln w="25400" cap="flat" cmpd="sng" algn="ctr">
                <a:noFill/>
                <a:prstDash val="solid"/>
              </a:ln>
              <a:effectLst/>
            </p:spPr>
            <p:txBody>
              <a:bodyPr lIns="90000" tIns="46800" rIns="900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重设备、缺乏内容资源，课程设置及师资体系支撑不足</a:t>
                </a:r>
                <a:endParaRPr kumimoji="0" 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8" name="MH_SubTitle_4"/>
              <p:cNvSpPr/>
              <p:nvPr>
                <p:custDataLst>
                  <p:tags r:id="rId12"/>
                </p:custDataLst>
              </p:nvPr>
            </p:nvSpPr>
            <p:spPr>
              <a:xfrm>
                <a:off x="6234693" y="3649588"/>
                <a:ext cx="2577620" cy="504000"/>
              </a:xfrm>
              <a:prstGeom prst="rect">
                <a:avLst/>
              </a:prstGeom>
              <a:solidFill>
                <a:srgbClr val="1F497D">
                  <a:lumMod val="20000"/>
                  <a:lumOff val="80000"/>
                </a:srgbClr>
              </a:solidFill>
              <a:ln w="25400" cap="flat" cmpd="sng" algn="ctr">
                <a:noFill/>
                <a:prstDash val="solid"/>
              </a:ln>
              <a:effectLst/>
            </p:spPr>
            <p:txBody>
              <a:bodyPr lIns="90000" tIns="46800" rIns="900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建设与运营分离，设备闲置，运行效果不佳</a:t>
                </a:r>
                <a:endParaRPr kumimoji="0" 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9" name="MH_SubTitle_5"/>
              <p:cNvSpPr/>
              <p:nvPr>
                <p:custDataLst>
                  <p:tags r:id="rId13"/>
                </p:custDataLst>
              </p:nvPr>
            </p:nvSpPr>
            <p:spPr>
              <a:xfrm>
                <a:off x="6234693" y="4225548"/>
                <a:ext cx="2577620" cy="504104"/>
              </a:xfrm>
              <a:prstGeom prst="rect">
                <a:avLst/>
              </a:prstGeom>
              <a:solidFill>
                <a:srgbClr val="1F497D">
                  <a:lumMod val="20000"/>
                  <a:lumOff val="80000"/>
                </a:srgbClr>
              </a:solidFill>
              <a:ln w="25400" cap="flat" cmpd="sng" algn="ctr">
                <a:noFill/>
                <a:prstDash val="solid"/>
              </a:ln>
              <a:effectLst/>
            </p:spPr>
            <p:txBody>
              <a:bodyPr lIns="90000" tIns="46800" rIns="900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管理机制不健全，缺乏专业管理团队，基地缺乏可持续发展</a:t>
                </a:r>
                <a:endParaRPr kumimoji="0" 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0" name="MH_SubTitle_1"/>
              <p:cNvSpPr/>
              <p:nvPr>
                <p:custDataLst>
                  <p:tags r:id="rId14"/>
                </p:custDataLst>
              </p:nvPr>
            </p:nvSpPr>
            <p:spPr>
              <a:xfrm>
                <a:off x="6227510" y="1921452"/>
                <a:ext cx="2584431" cy="504000"/>
              </a:xfrm>
              <a:prstGeom prst="rect">
                <a:avLst/>
              </a:prstGeom>
              <a:solidFill>
                <a:srgbClr val="1F497D">
                  <a:lumMod val="20000"/>
                  <a:lumOff val="80000"/>
                </a:srgbClr>
              </a:solidFill>
              <a:ln w="25400" cap="flat" cmpd="sng" algn="ctr">
                <a:noFill/>
                <a:prstDash val="solid"/>
              </a:ln>
              <a:effectLst/>
            </p:spPr>
            <p:txBody>
              <a:bodyPr lIns="90000" tIns="46800" rIns="900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缺乏顶层设计和系统性规划</a:t>
                </a:r>
                <a:endParaRPr kumimoji="0" 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1" name="MH_SubTitle_2"/>
              <p:cNvSpPr/>
              <p:nvPr>
                <p:custDataLst>
                  <p:tags r:id="rId15"/>
                </p:custDataLst>
              </p:nvPr>
            </p:nvSpPr>
            <p:spPr>
              <a:xfrm>
                <a:off x="6227510" y="2497516"/>
                <a:ext cx="2584431" cy="504000"/>
              </a:xfrm>
              <a:prstGeom prst="rect">
                <a:avLst/>
              </a:prstGeom>
              <a:solidFill>
                <a:srgbClr val="1F497D">
                  <a:lumMod val="20000"/>
                  <a:lumOff val="80000"/>
                </a:srgbClr>
              </a:solidFill>
              <a:ln w="25400" cap="flat" cmpd="sng" algn="ctr">
                <a:noFill/>
                <a:prstDash val="solid"/>
              </a:ln>
              <a:effectLst/>
            </p:spPr>
            <p:txBody>
              <a:bodyPr lIns="90000" tIns="46800" rIns="900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产业前瞻性和人才培养不足</a:t>
                </a:r>
                <a:endParaRPr kumimoji="0" 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21" name="矩形 120">
              <a:extLst>
                <a:ext uri="{FF2B5EF4-FFF2-40B4-BE49-F238E27FC236}">
                  <a16:creationId xmlns:a16="http://schemas.microsoft.com/office/drawing/2014/main" xmlns="" id="{E5CA6ED6-A6E2-40A4-BEF8-995AB2DF6B68}"/>
                </a:ext>
              </a:extLst>
            </p:cNvPr>
            <p:cNvSpPr/>
            <p:nvPr/>
          </p:nvSpPr>
          <p:spPr>
            <a:xfrm>
              <a:off x="6711418" y="2342637"/>
              <a:ext cx="2806948" cy="479469"/>
            </a:xfrm>
            <a:prstGeom prst="rect">
              <a:avLst/>
            </a:prstGeom>
            <a:noFill/>
            <a:ln w="9525" cap="flat" cmpd="sng" algn="ctr">
              <a:no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重点解决</a:t>
              </a:r>
              <a:r>
                <a:rPr kumimoji="0" lang="en-US" altLang="zh-CN"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5</a:t>
              </a:r>
              <a:r>
                <a:rPr kumimoji="0" lang="zh-CN" altLang="en-US"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大核心问题</a:t>
              </a:r>
              <a:endParaRPr kumimoji="0" lang="zh-CN" altLang="en-US"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48" name="MH_Other_5"/>
          <p:cNvSpPr>
            <a:spLocks noChangeArrowheads="1"/>
          </p:cNvSpPr>
          <p:nvPr>
            <p:custDataLst>
              <p:tags r:id="rId3"/>
            </p:custDataLst>
          </p:nvPr>
        </p:nvSpPr>
        <p:spPr bwMode="auto">
          <a:xfrm>
            <a:off x="192520" y="707109"/>
            <a:ext cx="2197701" cy="5195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（一）</a:t>
            </a:r>
            <a:r>
              <a:rPr lang="en-US" altLang="zh-CN" sz="2000" b="1" dirty="0" smtClean="0">
                <a:solidFill>
                  <a:srgbClr val="FFFFFF"/>
                </a:solidFill>
                <a:latin typeface="微软雅黑" pitchFamily="34" charset="-122"/>
                <a:ea typeface="微软雅黑" pitchFamily="34" charset="-122"/>
              </a:rPr>
              <a:t> </a:t>
            </a:r>
            <a:r>
              <a:rPr lang="zh-CN" altLang="en-US" sz="2000" b="1" dirty="0" smtClean="0">
                <a:solidFill>
                  <a:srgbClr val="FFFFFF"/>
                </a:solidFill>
                <a:latin typeface="微软雅黑" pitchFamily="34" charset="-122"/>
                <a:ea typeface="微软雅黑" pitchFamily="34" charset="-122"/>
              </a:rPr>
              <a:t>建设理念</a:t>
            </a:r>
            <a:endParaRPr lang="zh-CN" altLang="en-US" sz="2000" b="1"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1711109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H_Other_5"/>
          <p:cNvSpPr>
            <a:spLocks noChangeArrowheads="1"/>
          </p:cNvSpPr>
          <p:nvPr>
            <p:custDataLst>
              <p:tags r:id="rId1"/>
            </p:custDataLst>
          </p:nvPr>
        </p:nvSpPr>
        <p:spPr bwMode="auto">
          <a:xfrm>
            <a:off x="191872" y="721752"/>
            <a:ext cx="2246290" cy="51268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（二）建设原则</a:t>
            </a:r>
          </a:p>
        </p:txBody>
      </p:sp>
      <p:cxnSp>
        <p:nvCxnSpPr>
          <p:cNvPr id="141" name="MH_Other_8"/>
          <p:cNvCxnSpPr>
            <a:cxnSpLocks noChangeShapeType="1"/>
          </p:cNvCxnSpPr>
          <p:nvPr>
            <p:custDataLst>
              <p:tags r:id="rId2"/>
            </p:custDataLst>
          </p:nvPr>
        </p:nvCxnSpPr>
        <p:spPr bwMode="auto">
          <a:xfrm>
            <a:off x="2376516" y="1552133"/>
            <a:ext cx="123291" cy="0"/>
          </a:xfrm>
          <a:prstGeom prst="line">
            <a:avLst/>
          </a:prstGeom>
          <a:noFill/>
          <a:ln w="12700" algn="ctr">
            <a:solidFill>
              <a:srgbClr val="D5D5D5"/>
            </a:solidFill>
            <a:round/>
            <a:headEnd/>
            <a:tailEnd/>
          </a:ln>
          <a:extLst>
            <a:ext uri="{909E8E84-426E-40DD-AFC4-6F175D3DCCD1}">
              <a14:hiddenFill xmlns:a14="http://schemas.microsoft.com/office/drawing/2010/main">
                <a:noFill/>
              </a14:hiddenFill>
            </a:ext>
          </a:extLst>
        </p:spPr>
      </p:cxnSp>
      <p:sp>
        <p:nvSpPr>
          <p:cNvPr id="33" name="MH_SubTitle_1"/>
          <p:cNvSpPr>
            <a:spLocks noChangeArrowheads="1"/>
          </p:cNvSpPr>
          <p:nvPr>
            <p:custDataLst>
              <p:tags r:id="rId3"/>
            </p:custDataLst>
          </p:nvPr>
        </p:nvSpPr>
        <p:spPr bwMode="auto">
          <a:xfrm>
            <a:off x="1572158" y="2483939"/>
            <a:ext cx="1152081" cy="1051108"/>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ts val="2820"/>
              </a:lnSpc>
            </a:pPr>
            <a:r>
              <a:rPr lang="zh-CN" altLang="en-US" sz="2100" b="1" dirty="0">
                <a:solidFill>
                  <a:srgbClr val="FFFFFF"/>
                </a:solidFill>
                <a:latin typeface="微软雅黑" panose="020B0503020204020204" pitchFamily="34" charset="-122"/>
                <a:ea typeface="微软雅黑" panose="020B0503020204020204" pitchFamily="34" charset="-122"/>
              </a:rPr>
              <a:t>服务性</a:t>
            </a:r>
          </a:p>
        </p:txBody>
      </p:sp>
      <p:cxnSp>
        <p:nvCxnSpPr>
          <p:cNvPr id="34" name="MH_Other_2"/>
          <p:cNvCxnSpPr>
            <a:cxnSpLocks noChangeShapeType="1"/>
          </p:cNvCxnSpPr>
          <p:nvPr>
            <p:custDataLst>
              <p:tags r:id="rId4"/>
            </p:custDataLst>
          </p:nvPr>
        </p:nvCxnSpPr>
        <p:spPr bwMode="auto">
          <a:xfrm flipH="1" flipV="1">
            <a:off x="2144651" y="1821332"/>
            <a:ext cx="2365" cy="653975"/>
          </a:xfrm>
          <a:prstGeom prst="line">
            <a:avLst/>
          </a:prstGeom>
          <a:noFill/>
          <a:ln w="19050" cmpd="sng">
            <a:solidFill>
              <a:schemeClr val="accent1"/>
            </a:solidFill>
            <a:round/>
            <a:headEnd/>
            <a:tailEnd/>
          </a:ln>
          <a:extLst>
            <a:ext uri="{909E8E84-426E-40DD-AFC4-6F175D3DCCD1}">
              <a14:hiddenFill xmlns:a14="http://schemas.microsoft.com/office/drawing/2010/main">
                <a:noFill/>
              </a14:hiddenFill>
            </a:ext>
          </a:extLst>
        </p:spPr>
      </p:cxnSp>
      <p:sp>
        <p:nvSpPr>
          <p:cNvPr id="35" name="MH_SubTitle_2"/>
          <p:cNvSpPr>
            <a:spLocks noChangeArrowheads="1"/>
          </p:cNvSpPr>
          <p:nvPr>
            <p:custDataLst>
              <p:tags r:id="rId5"/>
            </p:custDataLst>
          </p:nvPr>
        </p:nvSpPr>
        <p:spPr bwMode="auto">
          <a:xfrm>
            <a:off x="4127082" y="2483939"/>
            <a:ext cx="1152081" cy="1051108"/>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100" b="1" dirty="0">
                <a:solidFill>
                  <a:srgbClr val="FFFFFF"/>
                </a:solidFill>
                <a:latin typeface="微软雅黑" panose="020B0503020204020204" pitchFamily="34" charset="-122"/>
                <a:ea typeface="微软雅黑" panose="020B0503020204020204" pitchFamily="34" charset="-122"/>
              </a:rPr>
              <a:t>前瞻性</a:t>
            </a:r>
          </a:p>
        </p:txBody>
      </p:sp>
      <p:cxnSp>
        <p:nvCxnSpPr>
          <p:cNvPr id="36" name="MH_Other_5"/>
          <p:cNvCxnSpPr>
            <a:cxnSpLocks noChangeShapeType="1"/>
          </p:cNvCxnSpPr>
          <p:nvPr>
            <p:custDataLst>
              <p:tags r:id="rId6"/>
            </p:custDataLst>
          </p:nvPr>
        </p:nvCxnSpPr>
        <p:spPr bwMode="auto">
          <a:xfrm flipH="1" flipV="1">
            <a:off x="4697209" y="1821332"/>
            <a:ext cx="2367" cy="653975"/>
          </a:xfrm>
          <a:prstGeom prst="line">
            <a:avLst/>
          </a:prstGeom>
          <a:noFill/>
          <a:ln w="19050" cmpd="sng">
            <a:solidFill>
              <a:srgbClr val="00B0F0"/>
            </a:solidFill>
            <a:round/>
            <a:headEnd/>
            <a:tailEnd/>
          </a:ln>
          <a:extLst>
            <a:ext uri="{909E8E84-426E-40DD-AFC4-6F175D3DCCD1}">
              <a14:hiddenFill xmlns:a14="http://schemas.microsoft.com/office/drawing/2010/main">
                <a:noFill/>
              </a14:hiddenFill>
            </a:ext>
          </a:extLst>
        </p:spPr>
      </p:cxnSp>
      <p:sp>
        <p:nvSpPr>
          <p:cNvPr id="37" name="MH_SubTitle_3"/>
          <p:cNvSpPr>
            <a:spLocks noChangeArrowheads="1"/>
          </p:cNvSpPr>
          <p:nvPr>
            <p:custDataLst>
              <p:tags r:id="rId7"/>
            </p:custDataLst>
          </p:nvPr>
        </p:nvSpPr>
        <p:spPr bwMode="auto">
          <a:xfrm>
            <a:off x="6679641" y="2483939"/>
            <a:ext cx="1152083" cy="1051108"/>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100" b="1" dirty="0">
                <a:solidFill>
                  <a:srgbClr val="FFFFFF"/>
                </a:solidFill>
                <a:latin typeface="微软雅黑" panose="020B0503020204020204" pitchFamily="34" charset="-122"/>
                <a:ea typeface="微软雅黑" panose="020B0503020204020204" pitchFamily="34" charset="-122"/>
              </a:rPr>
              <a:t>普适性</a:t>
            </a:r>
          </a:p>
        </p:txBody>
      </p:sp>
      <p:cxnSp>
        <p:nvCxnSpPr>
          <p:cNvPr id="38" name="MH_Other_8"/>
          <p:cNvCxnSpPr>
            <a:cxnSpLocks noChangeShapeType="1"/>
          </p:cNvCxnSpPr>
          <p:nvPr>
            <p:custDataLst>
              <p:tags r:id="rId8"/>
            </p:custDataLst>
          </p:nvPr>
        </p:nvCxnSpPr>
        <p:spPr bwMode="auto">
          <a:xfrm flipH="1" flipV="1">
            <a:off x="7252132" y="1821332"/>
            <a:ext cx="0" cy="653975"/>
          </a:xfrm>
          <a:prstGeom prst="line">
            <a:avLst/>
          </a:prstGeom>
          <a:noFill/>
          <a:ln w="19050" cmpd="sng">
            <a:solidFill>
              <a:schemeClr val="accent1"/>
            </a:solidFill>
            <a:round/>
            <a:headEnd/>
            <a:tailEnd/>
          </a:ln>
          <a:extLst>
            <a:ext uri="{909E8E84-426E-40DD-AFC4-6F175D3DCCD1}">
              <a14:hiddenFill xmlns:a14="http://schemas.microsoft.com/office/drawing/2010/main">
                <a:noFill/>
              </a14:hiddenFill>
            </a:ext>
          </a:extLst>
        </p:spPr>
      </p:cxnSp>
      <p:sp>
        <p:nvSpPr>
          <p:cNvPr id="39" name="MH_SubTitle_4"/>
          <p:cNvSpPr>
            <a:spLocks noChangeArrowheads="1"/>
          </p:cNvSpPr>
          <p:nvPr>
            <p:custDataLst>
              <p:tags r:id="rId9"/>
            </p:custDataLst>
          </p:nvPr>
        </p:nvSpPr>
        <p:spPr bwMode="auto">
          <a:xfrm>
            <a:off x="9232200" y="2483939"/>
            <a:ext cx="1152081" cy="1051108"/>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100" b="1" dirty="0">
                <a:solidFill>
                  <a:srgbClr val="FF0000"/>
                </a:solidFill>
                <a:latin typeface="微软雅黑" panose="020B0503020204020204" pitchFamily="34" charset="-122"/>
                <a:ea typeface="微软雅黑" panose="020B0503020204020204" pitchFamily="34" charset="-122"/>
              </a:rPr>
              <a:t>生态性</a:t>
            </a:r>
          </a:p>
        </p:txBody>
      </p:sp>
      <p:cxnSp>
        <p:nvCxnSpPr>
          <p:cNvPr id="40" name="MH_Other_11"/>
          <p:cNvCxnSpPr>
            <a:cxnSpLocks noChangeShapeType="1"/>
          </p:cNvCxnSpPr>
          <p:nvPr>
            <p:custDataLst>
              <p:tags r:id="rId10"/>
            </p:custDataLst>
          </p:nvPr>
        </p:nvCxnSpPr>
        <p:spPr bwMode="auto">
          <a:xfrm flipH="1" flipV="1">
            <a:off x="9804692" y="1821332"/>
            <a:ext cx="2365" cy="653975"/>
          </a:xfrm>
          <a:prstGeom prst="line">
            <a:avLst/>
          </a:prstGeom>
          <a:noFill/>
          <a:ln w="19050" cmpd="sng">
            <a:solidFill>
              <a:srgbClr val="00B0F0"/>
            </a:solidFill>
            <a:round/>
            <a:headEnd/>
            <a:tailEnd/>
          </a:ln>
          <a:extLst>
            <a:ext uri="{909E8E84-426E-40DD-AFC4-6F175D3DCCD1}">
              <a14:hiddenFill xmlns:a14="http://schemas.microsoft.com/office/drawing/2010/main">
                <a:noFill/>
              </a14:hiddenFill>
            </a:ext>
          </a:extLst>
        </p:spPr>
      </p:cxnSp>
      <p:grpSp>
        <p:nvGrpSpPr>
          <p:cNvPr id="41" name="组合 40"/>
          <p:cNvGrpSpPr/>
          <p:nvPr/>
        </p:nvGrpSpPr>
        <p:grpSpPr>
          <a:xfrm>
            <a:off x="942890" y="1562332"/>
            <a:ext cx="10212599" cy="259000"/>
            <a:chOff x="677208" y="1345332"/>
            <a:chExt cx="7659449" cy="215833"/>
          </a:xfrm>
        </p:grpSpPr>
        <p:sp>
          <p:nvSpPr>
            <p:cNvPr id="42" name="MH_Other_1"/>
            <p:cNvSpPr>
              <a:spLocks/>
            </p:cNvSpPr>
            <p:nvPr>
              <p:custDataLst>
                <p:tags r:id="rId15"/>
              </p:custDataLst>
            </p:nvPr>
          </p:nvSpPr>
          <p:spPr bwMode="auto">
            <a:xfrm>
              <a:off x="677208" y="1345332"/>
              <a:ext cx="1914418" cy="215833"/>
            </a:xfrm>
            <a:custGeom>
              <a:avLst/>
              <a:gdLst>
                <a:gd name="T0" fmla="*/ 0 w 1524075"/>
                <a:gd name="T1" fmla="*/ 0 h 169416"/>
                <a:gd name="T2" fmla="*/ 1427460 w 1524075"/>
                <a:gd name="T3" fmla="*/ 0 h 169416"/>
                <a:gd name="T4" fmla="*/ 1524075 w 1524075"/>
                <a:gd name="T5" fmla="*/ 84708 h 169416"/>
                <a:gd name="T6" fmla="*/ 1427460 w 1524075"/>
                <a:gd name="T7" fmla="*/ 169416 h 169416"/>
                <a:gd name="T8" fmla="*/ 0 w 1524075"/>
                <a:gd name="T9" fmla="*/ 169416 h 169416"/>
                <a:gd name="T10" fmla="*/ 96615 w 1524075"/>
                <a:gd name="T11" fmla="*/ 84708 h 169416"/>
                <a:gd name="T12" fmla="*/ 0 w 1524075"/>
                <a:gd name="T13" fmla="*/ 0 h 169416"/>
              </a:gdLst>
              <a:ahLst/>
              <a:cxnLst>
                <a:cxn ang="0">
                  <a:pos x="T0" y="T1"/>
                </a:cxn>
                <a:cxn ang="0">
                  <a:pos x="T2" y="T3"/>
                </a:cxn>
                <a:cxn ang="0">
                  <a:pos x="T4" y="T5"/>
                </a:cxn>
                <a:cxn ang="0">
                  <a:pos x="T6" y="T7"/>
                </a:cxn>
                <a:cxn ang="0">
                  <a:pos x="T8" y="T9"/>
                </a:cxn>
                <a:cxn ang="0">
                  <a:pos x="T10" y="T11"/>
                </a:cxn>
                <a:cxn ang="0">
                  <a:pos x="T12" y="T13"/>
                </a:cxn>
              </a:cxnLst>
              <a:rect l="0" t="0" r="r" b="b"/>
              <a:pathLst>
                <a:path w="1524075" h="169416">
                  <a:moveTo>
                    <a:pt x="0" y="0"/>
                  </a:moveTo>
                  <a:lnTo>
                    <a:pt x="1427460" y="0"/>
                  </a:lnTo>
                  <a:lnTo>
                    <a:pt x="1524075" y="84708"/>
                  </a:lnTo>
                  <a:lnTo>
                    <a:pt x="1427460" y="169416"/>
                  </a:lnTo>
                  <a:lnTo>
                    <a:pt x="0" y="169416"/>
                  </a:lnTo>
                  <a:lnTo>
                    <a:pt x="96615" y="84708"/>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43" name="MH_Other_3"/>
            <p:cNvSpPr>
              <a:spLocks noChangeArrowheads="1"/>
            </p:cNvSpPr>
            <p:nvPr>
              <p:custDataLst>
                <p:tags r:id="rId16"/>
              </p:custDataLst>
            </p:nvPr>
          </p:nvSpPr>
          <p:spPr bwMode="auto">
            <a:xfrm flipV="1">
              <a:off x="1537721" y="1411881"/>
              <a:ext cx="81616" cy="8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4" name="MH_Other_4"/>
            <p:cNvSpPr>
              <a:spLocks/>
            </p:cNvSpPr>
            <p:nvPr>
              <p:custDataLst>
                <p:tags r:id="rId17"/>
              </p:custDataLst>
            </p:nvPr>
          </p:nvSpPr>
          <p:spPr bwMode="auto">
            <a:xfrm>
              <a:off x="2591627" y="1345332"/>
              <a:ext cx="1914419" cy="215833"/>
            </a:xfrm>
            <a:custGeom>
              <a:avLst/>
              <a:gdLst>
                <a:gd name="T0" fmla="*/ 0 w 1524075"/>
                <a:gd name="T1" fmla="*/ 0 h 169416"/>
                <a:gd name="T2" fmla="*/ 1427460 w 1524075"/>
                <a:gd name="T3" fmla="*/ 0 h 169416"/>
                <a:gd name="T4" fmla="*/ 1524075 w 1524075"/>
                <a:gd name="T5" fmla="*/ 84708 h 169416"/>
                <a:gd name="T6" fmla="*/ 1427460 w 1524075"/>
                <a:gd name="T7" fmla="*/ 169416 h 169416"/>
                <a:gd name="T8" fmla="*/ 0 w 1524075"/>
                <a:gd name="T9" fmla="*/ 169416 h 169416"/>
                <a:gd name="T10" fmla="*/ 96615 w 1524075"/>
                <a:gd name="T11" fmla="*/ 84708 h 169416"/>
                <a:gd name="T12" fmla="*/ 0 w 1524075"/>
                <a:gd name="T13" fmla="*/ 0 h 169416"/>
              </a:gdLst>
              <a:ahLst/>
              <a:cxnLst>
                <a:cxn ang="0">
                  <a:pos x="T0" y="T1"/>
                </a:cxn>
                <a:cxn ang="0">
                  <a:pos x="T2" y="T3"/>
                </a:cxn>
                <a:cxn ang="0">
                  <a:pos x="T4" y="T5"/>
                </a:cxn>
                <a:cxn ang="0">
                  <a:pos x="T6" y="T7"/>
                </a:cxn>
                <a:cxn ang="0">
                  <a:pos x="T8" y="T9"/>
                </a:cxn>
                <a:cxn ang="0">
                  <a:pos x="T10" y="T11"/>
                </a:cxn>
                <a:cxn ang="0">
                  <a:pos x="T12" y="T13"/>
                </a:cxn>
              </a:cxnLst>
              <a:rect l="0" t="0" r="r" b="b"/>
              <a:pathLst>
                <a:path w="1524075" h="169416">
                  <a:moveTo>
                    <a:pt x="0" y="0"/>
                  </a:moveTo>
                  <a:lnTo>
                    <a:pt x="1427460" y="0"/>
                  </a:lnTo>
                  <a:lnTo>
                    <a:pt x="1524075" y="84708"/>
                  </a:lnTo>
                  <a:lnTo>
                    <a:pt x="1427460" y="169416"/>
                  </a:lnTo>
                  <a:lnTo>
                    <a:pt x="0" y="169416"/>
                  </a:lnTo>
                  <a:lnTo>
                    <a:pt x="96615" y="84708"/>
                  </a:lnTo>
                  <a:lnTo>
                    <a:pt x="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45" name="MH_Other_6"/>
            <p:cNvSpPr>
              <a:spLocks noChangeArrowheads="1"/>
            </p:cNvSpPr>
            <p:nvPr>
              <p:custDataLst>
                <p:tags r:id="rId18"/>
              </p:custDataLst>
            </p:nvPr>
          </p:nvSpPr>
          <p:spPr bwMode="auto">
            <a:xfrm flipV="1">
              <a:off x="3453914" y="1411881"/>
              <a:ext cx="81616" cy="8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6" name="MH_Other_7"/>
            <p:cNvSpPr>
              <a:spLocks/>
            </p:cNvSpPr>
            <p:nvPr>
              <p:custDataLst>
                <p:tags r:id="rId19"/>
              </p:custDataLst>
            </p:nvPr>
          </p:nvSpPr>
          <p:spPr bwMode="auto">
            <a:xfrm>
              <a:off x="4506046" y="1345332"/>
              <a:ext cx="1916193" cy="215833"/>
            </a:xfrm>
            <a:custGeom>
              <a:avLst/>
              <a:gdLst>
                <a:gd name="T0" fmla="*/ 0 w 1524075"/>
                <a:gd name="T1" fmla="*/ 0 h 169416"/>
                <a:gd name="T2" fmla="*/ 1427460 w 1524075"/>
                <a:gd name="T3" fmla="*/ 0 h 169416"/>
                <a:gd name="T4" fmla="*/ 1524075 w 1524075"/>
                <a:gd name="T5" fmla="*/ 84708 h 169416"/>
                <a:gd name="T6" fmla="*/ 1427460 w 1524075"/>
                <a:gd name="T7" fmla="*/ 169416 h 169416"/>
                <a:gd name="T8" fmla="*/ 0 w 1524075"/>
                <a:gd name="T9" fmla="*/ 169416 h 169416"/>
                <a:gd name="T10" fmla="*/ 96615 w 1524075"/>
                <a:gd name="T11" fmla="*/ 84708 h 169416"/>
                <a:gd name="T12" fmla="*/ 0 w 1524075"/>
                <a:gd name="T13" fmla="*/ 0 h 169416"/>
              </a:gdLst>
              <a:ahLst/>
              <a:cxnLst>
                <a:cxn ang="0">
                  <a:pos x="T0" y="T1"/>
                </a:cxn>
                <a:cxn ang="0">
                  <a:pos x="T2" y="T3"/>
                </a:cxn>
                <a:cxn ang="0">
                  <a:pos x="T4" y="T5"/>
                </a:cxn>
                <a:cxn ang="0">
                  <a:pos x="T6" y="T7"/>
                </a:cxn>
                <a:cxn ang="0">
                  <a:pos x="T8" y="T9"/>
                </a:cxn>
                <a:cxn ang="0">
                  <a:pos x="T10" y="T11"/>
                </a:cxn>
                <a:cxn ang="0">
                  <a:pos x="T12" y="T13"/>
                </a:cxn>
              </a:cxnLst>
              <a:rect l="0" t="0" r="r" b="b"/>
              <a:pathLst>
                <a:path w="1524075" h="169416">
                  <a:moveTo>
                    <a:pt x="0" y="0"/>
                  </a:moveTo>
                  <a:lnTo>
                    <a:pt x="1427460" y="0"/>
                  </a:lnTo>
                  <a:lnTo>
                    <a:pt x="1524075" y="84708"/>
                  </a:lnTo>
                  <a:lnTo>
                    <a:pt x="1427460" y="169416"/>
                  </a:lnTo>
                  <a:lnTo>
                    <a:pt x="0" y="169416"/>
                  </a:lnTo>
                  <a:lnTo>
                    <a:pt x="96615" y="84708"/>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47" name="MH_Other_9"/>
            <p:cNvSpPr>
              <a:spLocks noChangeArrowheads="1"/>
            </p:cNvSpPr>
            <p:nvPr>
              <p:custDataLst>
                <p:tags r:id="rId20"/>
              </p:custDataLst>
            </p:nvPr>
          </p:nvSpPr>
          <p:spPr bwMode="auto">
            <a:xfrm flipV="1">
              <a:off x="5368334" y="1411881"/>
              <a:ext cx="81616" cy="8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8" name="MH_Other_10"/>
            <p:cNvSpPr>
              <a:spLocks/>
            </p:cNvSpPr>
            <p:nvPr>
              <p:custDataLst>
                <p:tags r:id="rId21"/>
              </p:custDataLst>
            </p:nvPr>
          </p:nvSpPr>
          <p:spPr bwMode="auto">
            <a:xfrm>
              <a:off x="6422239" y="1345332"/>
              <a:ext cx="1914418" cy="215833"/>
            </a:xfrm>
            <a:custGeom>
              <a:avLst/>
              <a:gdLst>
                <a:gd name="T0" fmla="*/ 0 w 1524075"/>
                <a:gd name="T1" fmla="*/ 0 h 169416"/>
                <a:gd name="T2" fmla="*/ 1427460 w 1524075"/>
                <a:gd name="T3" fmla="*/ 0 h 169416"/>
                <a:gd name="T4" fmla="*/ 1524075 w 1524075"/>
                <a:gd name="T5" fmla="*/ 84708 h 169416"/>
                <a:gd name="T6" fmla="*/ 1427460 w 1524075"/>
                <a:gd name="T7" fmla="*/ 169416 h 169416"/>
                <a:gd name="T8" fmla="*/ 0 w 1524075"/>
                <a:gd name="T9" fmla="*/ 169416 h 169416"/>
                <a:gd name="T10" fmla="*/ 96615 w 1524075"/>
                <a:gd name="T11" fmla="*/ 84708 h 169416"/>
                <a:gd name="T12" fmla="*/ 0 w 1524075"/>
                <a:gd name="T13" fmla="*/ 0 h 169416"/>
              </a:gdLst>
              <a:ahLst/>
              <a:cxnLst>
                <a:cxn ang="0">
                  <a:pos x="T0" y="T1"/>
                </a:cxn>
                <a:cxn ang="0">
                  <a:pos x="T2" y="T3"/>
                </a:cxn>
                <a:cxn ang="0">
                  <a:pos x="T4" y="T5"/>
                </a:cxn>
                <a:cxn ang="0">
                  <a:pos x="T6" y="T7"/>
                </a:cxn>
                <a:cxn ang="0">
                  <a:pos x="T8" y="T9"/>
                </a:cxn>
                <a:cxn ang="0">
                  <a:pos x="T10" y="T11"/>
                </a:cxn>
                <a:cxn ang="0">
                  <a:pos x="T12" y="T13"/>
                </a:cxn>
              </a:cxnLst>
              <a:rect l="0" t="0" r="r" b="b"/>
              <a:pathLst>
                <a:path w="1524075" h="169416">
                  <a:moveTo>
                    <a:pt x="0" y="0"/>
                  </a:moveTo>
                  <a:lnTo>
                    <a:pt x="1427460" y="0"/>
                  </a:lnTo>
                  <a:lnTo>
                    <a:pt x="1524075" y="84708"/>
                  </a:lnTo>
                  <a:lnTo>
                    <a:pt x="1427460" y="169416"/>
                  </a:lnTo>
                  <a:lnTo>
                    <a:pt x="0" y="169416"/>
                  </a:lnTo>
                  <a:lnTo>
                    <a:pt x="96615" y="84708"/>
                  </a:lnTo>
                  <a:lnTo>
                    <a:pt x="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49" name="MH_Other_12"/>
            <p:cNvSpPr>
              <a:spLocks noChangeArrowheads="1"/>
            </p:cNvSpPr>
            <p:nvPr>
              <p:custDataLst>
                <p:tags r:id="rId22"/>
              </p:custDataLst>
            </p:nvPr>
          </p:nvSpPr>
          <p:spPr bwMode="auto">
            <a:xfrm flipV="1">
              <a:off x="7282752" y="1411881"/>
              <a:ext cx="81616" cy="8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50" name="MH_Text_1"/>
          <p:cNvSpPr txBox="1">
            <a:spLocks noChangeArrowheads="1"/>
          </p:cNvSpPr>
          <p:nvPr>
            <p:custDataLst>
              <p:tags r:id="rId11"/>
            </p:custDataLst>
          </p:nvPr>
        </p:nvSpPr>
        <p:spPr bwMode="auto">
          <a:xfrm>
            <a:off x="1047380" y="3867433"/>
            <a:ext cx="2256000" cy="25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spcAft>
                <a:spcPts val="769"/>
              </a:spcAft>
            </a:pPr>
            <a:r>
              <a:rPr lang="zh-CN" altLang="en-US" sz="1400" dirty="0">
                <a:solidFill>
                  <a:srgbClr val="002060"/>
                </a:solidFill>
                <a:latin typeface="微软雅黑" panose="020B0503020204020204" pitchFamily="34" charset="-122"/>
                <a:ea typeface="微软雅黑" panose="020B0503020204020204" pitchFamily="34" charset="-122"/>
              </a:rPr>
              <a:t>基地建设与当地产业布局、发展规划和经济结构调整相适应，与企业深度融合</a:t>
            </a:r>
          </a:p>
          <a:p>
            <a:pPr marL="219799" indent="-219799">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展示、体验、实训和实习实践项目开发</a:t>
            </a:r>
          </a:p>
          <a:p>
            <a:pPr marL="219799" indent="-219799">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实训设备配置</a:t>
            </a:r>
          </a:p>
          <a:p>
            <a:pPr marL="219799" indent="-219799">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实训资源开发与制作</a:t>
            </a:r>
          </a:p>
          <a:p>
            <a:pPr marL="219799" indent="-219799">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研发与创新</a:t>
            </a:r>
          </a:p>
        </p:txBody>
      </p:sp>
      <p:sp>
        <p:nvSpPr>
          <p:cNvPr id="51" name="MH_Text_2"/>
          <p:cNvSpPr txBox="1">
            <a:spLocks noChangeArrowheads="1"/>
          </p:cNvSpPr>
          <p:nvPr>
            <p:custDataLst>
              <p:tags r:id="rId12"/>
            </p:custDataLst>
          </p:nvPr>
        </p:nvSpPr>
        <p:spPr bwMode="auto">
          <a:xfrm>
            <a:off x="3623596" y="3867433"/>
            <a:ext cx="2256000" cy="25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19799" indent="-219799">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国家发展战略、地方发展战略</a:t>
            </a:r>
            <a:endParaRPr lang="en-US" altLang="zh-CN" sz="1400" dirty="0">
              <a:latin typeface="微软雅黑" panose="020B0503020204020204" pitchFamily="34" charset="-122"/>
              <a:ea typeface="微软雅黑" panose="020B0503020204020204" pitchFamily="34" charset="-122"/>
            </a:endParaRPr>
          </a:p>
          <a:p>
            <a:pPr marL="219799" indent="-219799">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新一代信息技术（云计算、物联网、大数据、智能智造等）</a:t>
            </a:r>
            <a:endParaRPr lang="en-US" altLang="zh-CN" sz="1400" dirty="0">
              <a:latin typeface="微软雅黑" panose="020B0503020204020204" pitchFamily="34" charset="-122"/>
              <a:ea typeface="微软雅黑" panose="020B0503020204020204" pitchFamily="34" charset="-122"/>
            </a:endParaRPr>
          </a:p>
          <a:p>
            <a:pPr marL="219799" indent="-219799">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从未来</a:t>
            </a:r>
            <a:r>
              <a:rPr lang="en-US" altLang="zh-CN" sz="1400" dirty="0">
                <a:latin typeface="微软雅黑" panose="020B0503020204020204" pitchFamily="34" charset="-122"/>
                <a:ea typeface="微软雅黑" panose="020B0503020204020204" pitchFamily="34" charset="-122"/>
              </a:rPr>
              <a:t>5-10</a:t>
            </a:r>
            <a:r>
              <a:rPr lang="zh-CN" altLang="en-US" sz="1400" dirty="0">
                <a:latin typeface="微软雅黑" panose="020B0503020204020204" pitchFamily="34" charset="-122"/>
                <a:ea typeface="微软雅黑" panose="020B0503020204020204" pitchFamily="34" charset="-122"/>
              </a:rPr>
              <a:t>年产业发展布局</a:t>
            </a:r>
            <a:endParaRPr lang="en-US" altLang="zh-CN" sz="1400" dirty="0">
              <a:latin typeface="微软雅黑" panose="020B0503020204020204" pitchFamily="34" charset="-122"/>
              <a:ea typeface="微软雅黑" panose="020B0503020204020204" pitchFamily="34" charset="-122"/>
            </a:endParaRPr>
          </a:p>
          <a:p>
            <a:pPr marL="219799" indent="-219799">
              <a:lnSpc>
                <a:spcPct val="13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国内外先进职业教育理念和技术</a:t>
            </a:r>
          </a:p>
        </p:txBody>
      </p:sp>
      <p:sp>
        <p:nvSpPr>
          <p:cNvPr id="52" name="MH_Text_3"/>
          <p:cNvSpPr txBox="1">
            <a:spLocks noChangeArrowheads="1"/>
          </p:cNvSpPr>
          <p:nvPr>
            <p:custDataLst>
              <p:tags r:id="rId13"/>
            </p:custDataLst>
          </p:nvPr>
        </p:nvSpPr>
        <p:spPr bwMode="auto">
          <a:xfrm>
            <a:off x="6164327" y="3867433"/>
            <a:ext cx="2256000" cy="25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spcAft>
                <a:spcPts val="769"/>
              </a:spcAft>
            </a:pPr>
            <a:r>
              <a:rPr lang="zh-CN" altLang="en-US" sz="1500" dirty="0">
                <a:latin typeface="微软雅黑" panose="020B0503020204020204" pitchFamily="34" charset="-122"/>
                <a:ea typeface="微软雅黑" panose="020B0503020204020204" pitchFamily="34" charset="-122"/>
              </a:rPr>
              <a:t>基地日常运营以市场需求为导向</a:t>
            </a:r>
          </a:p>
          <a:p>
            <a:pPr marL="219799" indent="-219799">
              <a:lnSpc>
                <a:spcPct val="15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适合人群广</a:t>
            </a:r>
            <a:endParaRPr lang="en-US" altLang="zh-CN" sz="1500" dirty="0">
              <a:latin typeface="微软雅黑" panose="020B0503020204020204" pitchFamily="34" charset="-122"/>
              <a:ea typeface="微软雅黑" panose="020B0503020204020204" pitchFamily="34" charset="-122"/>
            </a:endParaRPr>
          </a:p>
          <a:p>
            <a:pPr marL="219799" indent="-219799">
              <a:lnSpc>
                <a:spcPct val="15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市场需求旺</a:t>
            </a:r>
            <a:endParaRPr lang="en-US" altLang="zh-CN" sz="1500" dirty="0">
              <a:latin typeface="微软雅黑" panose="020B0503020204020204" pitchFamily="34" charset="-122"/>
              <a:ea typeface="微软雅黑" panose="020B0503020204020204" pitchFamily="34" charset="-122"/>
            </a:endParaRPr>
          </a:p>
          <a:p>
            <a:pPr marL="219799" indent="-219799">
              <a:lnSpc>
                <a:spcPct val="15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培训效果好</a:t>
            </a:r>
            <a:endParaRPr lang="en-US" altLang="zh-CN" sz="1500" dirty="0">
              <a:latin typeface="微软雅黑" panose="020B0503020204020204" pitchFamily="34" charset="-122"/>
              <a:ea typeface="微软雅黑" panose="020B0503020204020204" pitchFamily="34" charset="-122"/>
            </a:endParaRPr>
          </a:p>
          <a:p>
            <a:pPr marL="219799" indent="-219799">
              <a:lnSpc>
                <a:spcPct val="150000"/>
              </a:lnSpc>
              <a:buFont typeface="Wingdings" panose="05000000000000000000" pitchFamily="2" charset="2"/>
              <a:buChar char="p"/>
            </a:pPr>
            <a:r>
              <a:rPr lang="zh-CN" altLang="en-US" sz="1500" dirty="0">
                <a:latin typeface="微软雅黑" panose="020B0503020204020204" pitchFamily="34" charset="-122"/>
                <a:ea typeface="微软雅黑" panose="020B0503020204020204" pitchFamily="34" charset="-122"/>
              </a:rPr>
              <a:t>持续造血能力强</a:t>
            </a:r>
          </a:p>
        </p:txBody>
      </p:sp>
      <p:sp>
        <p:nvSpPr>
          <p:cNvPr id="53" name="MH_Text_4"/>
          <p:cNvSpPr txBox="1">
            <a:spLocks noChangeArrowheads="1"/>
          </p:cNvSpPr>
          <p:nvPr>
            <p:custDataLst>
              <p:tags r:id="rId14"/>
            </p:custDataLst>
          </p:nvPr>
        </p:nvSpPr>
        <p:spPr bwMode="auto">
          <a:xfrm>
            <a:off x="8742907" y="3867433"/>
            <a:ext cx="2256000" cy="25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fontScale="70000" lnSpcReduction="2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66332" indent="-366332">
              <a:lnSpc>
                <a:spcPct val="13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统筹规划、注重细节、防微杜渐、安全第一</a:t>
            </a:r>
          </a:p>
          <a:p>
            <a:pPr marL="366332" indent="-366332">
              <a:lnSpc>
                <a:spcPct val="13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重点考虑和优先规划“电、水、油、废、气、吊、承、流、梯、防、公、网 “等细节问题</a:t>
            </a:r>
          </a:p>
          <a:p>
            <a:pPr marL="366332" indent="-366332">
              <a:lnSpc>
                <a:spcPct val="13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建立严格、完善的公共实训基地日常安全管理制度</a:t>
            </a:r>
          </a:p>
        </p:txBody>
      </p:sp>
      <p:grpSp>
        <p:nvGrpSpPr>
          <p:cNvPr id="54" name="组合 53"/>
          <p:cNvGrpSpPr/>
          <p:nvPr/>
        </p:nvGrpSpPr>
        <p:grpSpPr>
          <a:xfrm>
            <a:off x="2" y="404813"/>
            <a:ext cx="1768415" cy="241230"/>
            <a:chOff x="0" y="404813"/>
            <a:chExt cx="1794013" cy="241230"/>
          </a:xfrm>
        </p:grpSpPr>
        <p:cxnSp>
          <p:nvCxnSpPr>
            <p:cNvPr id="55" name="直接连接符 5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flipV="1">
            <a:off x="1768418" y="378472"/>
            <a:ext cx="9843574" cy="263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09</a:t>
            </a:r>
            <a:endParaRPr lang="zh-CN" altLang="en-US" sz="1600" b="1" dirty="0">
              <a:solidFill>
                <a:prstClr val="white"/>
              </a:solidFill>
            </a:endParaRPr>
          </a:p>
        </p:txBody>
      </p:sp>
    </p:spTree>
    <p:extLst>
      <p:ext uri="{BB962C8B-B14F-4D97-AF65-F5344CB8AC3E}">
        <p14:creationId xmlns:p14="http://schemas.microsoft.com/office/powerpoint/2010/main" val="4250263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H_Other_5"/>
          <p:cNvSpPr>
            <a:spLocks noChangeArrowheads="1"/>
          </p:cNvSpPr>
          <p:nvPr>
            <p:custDataLst>
              <p:tags r:id="rId1"/>
            </p:custDataLst>
          </p:nvPr>
        </p:nvSpPr>
        <p:spPr bwMode="auto">
          <a:xfrm>
            <a:off x="205074" y="706540"/>
            <a:ext cx="2241342" cy="48218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（三）功能定位</a:t>
            </a:r>
          </a:p>
        </p:txBody>
      </p:sp>
      <p:sp>
        <p:nvSpPr>
          <p:cNvPr id="50" name="MH_Text_1"/>
          <p:cNvSpPr txBox="1">
            <a:spLocks noChangeArrowheads="1"/>
          </p:cNvSpPr>
          <p:nvPr>
            <p:custDataLst>
              <p:tags r:id="rId2"/>
            </p:custDataLst>
          </p:nvPr>
        </p:nvSpPr>
        <p:spPr bwMode="auto">
          <a:xfrm>
            <a:off x="1047380" y="3867433"/>
            <a:ext cx="2256000" cy="25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spcAft>
                <a:spcPts val="769"/>
              </a:spcAft>
            </a:pPr>
            <a:endParaRPr lang="zh-CN" altLang="en-US" sz="1400" dirty="0">
              <a:latin typeface="微软雅黑" panose="020B0503020204020204" pitchFamily="34" charset="-122"/>
              <a:ea typeface="微软雅黑" panose="020B0503020204020204" pitchFamily="34" charset="-122"/>
            </a:endParaRPr>
          </a:p>
        </p:txBody>
      </p:sp>
      <p:sp>
        <p:nvSpPr>
          <p:cNvPr id="53" name="MH_Text_4"/>
          <p:cNvSpPr txBox="1">
            <a:spLocks noChangeArrowheads="1"/>
          </p:cNvSpPr>
          <p:nvPr>
            <p:custDataLst>
              <p:tags r:id="rId3"/>
            </p:custDataLst>
          </p:nvPr>
        </p:nvSpPr>
        <p:spPr bwMode="auto">
          <a:xfrm>
            <a:off x="8742907" y="3867433"/>
            <a:ext cx="2256000" cy="25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66332" indent="-366332">
              <a:lnSpc>
                <a:spcPct val="130000"/>
              </a:lnSpc>
              <a:buFont typeface="Wingdings" panose="05000000000000000000" pitchFamily="2" charset="2"/>
              <a:buChar char="p"/>
            </a:pPr>
            <a:endParaRPr lang="zh-CN" altLang="en-US" sz="2100" dirty="0">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xmlns="" id="{78C42B02-8363-4A3A-8D72-CE5FF9FA3575}"/>
              </a:ext>
            </a:extLst>
          </p:cNvPr>
          <p:cNvGrpSpPr>
            <a:grpSpLocks noChangeAspect="1"/>
          </p:cNvGrpSpPr>
          <p:nvPr/>
        </p:nvGrpSpPr>
        <p:grpSpPr>
          <a:xfrm>
            <a:off x="3290273" y="1753863"/>
            <a:ext cx="5461868" cy="3997278"/>
            <a:chOff x="3386667" y="719665"/>
            <a:chExt cx="5418668" cy="5441357"/>
          </a:xfrm>
          <a:blipFill>
            <a:blip r:embed="rId5"/>
            <a:tile tx="0" ty="0" sx="100000" sy="100000" flip="none" algn="br"/>
          </a:blipFill>
        </p:grpSpPr>
        <p:sp>
          <p:nvSpPr>
            <p:cNvPr id="55" name="任意多边形 3">
              <a:extLst>
                <a:ext uri="{FF2B5EF4-FFF2-40B4-BE49-F238E27FC236}">
                  <a16:creationId xmlns:a16="http://schemas.microsoft.com/office/drawing/2014/main" xmlns="" id="{2D12E0CA-A505-49E2-BFCE-92755E80E9AC}"/>
                </a:ext>
              </a:extLst>
            </p:cNvPr>
            <p:cNvSpPr/>
            <p:nvPr/>
          </p:nvSpPr>
          <p:spPr>
            <a:xfrm>
              <a:off x="4741336" y="719665"/>
              <a:ext cx="2709334" cy="2709335"/>
            </a:xfrm>
            <a:custGeom>
              <a:avLst/>
              <a:gdLst>
                <a:gd name="connsiteX0" fmla="*/ 0 w 2709333"/>
                <a:gd name="connsiteY0" fmla="*/ 2709333 h 2709333"/>
                <a:gd name="connsiteX1" fmla="*/ 1354667 w 2709333"/>
                <a:gd name="connsiteY1" fmla="*/ 0 h 2709333"/>
                <a:gd name="connsiteX2" fmla="*/ 2709333 w 2709333"/>
                <a:gd name="connsiteY2" fmla="*/ 2709333 h 2709333"/>
                <a:gd name="connsiteX3" fmla="*/ 0 w 2709333"/>
                <a:gd name="connsiteY3" fmla="*/ 2709333 h 2709333"/>
              </a:gdLst>
              <a:ahLst/>
              <a:cxnLst>
                <a:cxn ang="0">
                  <a:pos x="connsiteX0" y="connsiteY0"/>
                </a:cxn>
                <a:cxn ang="0">
                  <a:pos x="connsiteX1" y="connsiteY1"/>
                </a:cxn>
                <a:cxn ang="0">
                  <a:pos x="connsiteX2" y="connsiteY2"/>
                </a:cxn>
                <a:cxn ang="0">
                  <a:pos x="connsiteX3" y="connsiteY3"/>
                </a:cxn>
              </a:cxnLst>
              <a:rect l="l" t="t" r="r" b="b"/>
              <a:pathLst>
                <a:path w="2709333" h="2709333">
                  <a:moveTo>
                    <a:pt x="0" y="2709333"/>
                  </a:moveTo>
                  <a:lnTo>
                    <a:pt x="1354667" y="0"/>
                  </a:lnTo>
                  <a:lnTo>
                    <a:pt x="2709333" y="2709333"/>
                  </a:lnTo>
                  <a:lnTo>
                    <a:pt x="0" y="2709333"/>
                  </a:lnTo>
                  <a:close/>
                </a:path>
              </a:pathLst>
            </a:custGeom>
            <a:solidFill>
              <a:schemeClr val="accent1">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3063" tIns="1480397" rIns="803063" bIns="125730" numCol="1" spcCol="1270" anchor="ctr" anchorCtr="0">
              <a:noAutofit/>
            </a:bodyPr>
            <a:lstStyle/>
            <a:p>
              <a:pPr algn="ctr" defTabSz="1880502">
                <a:lnSpc>
                  <a:spcPct val="90000"/>
                </a:lnSpc>
                <a:spcBef>
                  <a:spcPct val="0"/>
                </a:spcBef>
                <a:spcAft>
                  <a:spcPct val="35000"/>
                </a:spcAft>
              </a:pPr>
              <a:endParaRPr lang="zh-CN" altLang="en-US" sz="4200" dirty="0"/>
            </a:p>
          </p:txBody>
        </p:sp>
        <p:sp>
          <p:nvSpPr>
            <p:cNvPr id="56" name="任意多边形 4">
              <a:extLst>
                <a:ext uri="{FF2B5EF4-FFF2-40B4-BE49-F238E27FC236}">
                  <a16:creationId xmlns:a16="http://schemas.microsoft.com/office/drawing/2014/main" xmlns="" id="{DA68446E-D003-4935-B0F6-DD63A32E1C3E}"/>
                </a:ext>
              </a:extLst>
            </p:cNvPr>
            <p:cNvSpPr/>
            <p:nvPr/>
          </p:nvSpPr>
          <p:spPr>
            <a:xfrm>
              <a:off x="3386667" y="3429000"/>
              <a:ext cx="2709334" cy="2709335"/>
            </a:xfrm>
            <a:custGeom>
              <a:avLst/>
              <a:gdLst>
                <a:gd name="connsiteX0" fmla="*/ 0 w 2709333"/>
                <a:gd name="connsiteY0" fmla="*/ 2709333 h 2709333"/>
                <a:gd name="connsiteX1" fmla="*/ 1354667 w 2709333"/>
                <a:gd name="connsiteY1" fmla="*/ 0 h 2709333"/>
                <a:gd name="connsiteX2" fmla="*/ 2709333 w 2709333"/>
                <a:gd name="connsiteY2" fmla="*/ 2709333 h 2709333"/>
                <a:gd name="connsiteX3" fmla="*/ 0 w 2709333"/>
                <a:gd name="connsiteY3" fmla="*/ 2709333 h 2709333"/>
              </a:gdLst>
              <a:ahLst/>
              <a:cxnLst>
                <a:cxn ang="0">
                  <a:pos x="connsiteX0" y="connsiteY0"/>
                </a:cxn>
                <a:cxn ang="0">
                  <a:pos x="connsiteX1" y="connsiteY1"/>
                </a:cxn>
                <a:cxn ang="0">
                  <a:pos x="connsiteX2" y="connsiteY2"/>
                </a:cxn>
                <a:cxn ang="0">
                  <a:pos x="connsiteX3" y="connsiteY3"/>
                </a:cxn>
              </a:cxnLst>
              <a:rect l="l" t="t" r="r" b="b"/>
              <a:pathLst>
                <a:path w="2709333" h="2709333">
                  <a:moveTo>
                    <a:pt x="0" y="2709333"/>
                  </a:moveTo>
                  <a:lnTo>
                    <a:pt x="1354667" y="0"/>
                  </a:lnTo>
                  <a:lnTo>
                    <a:pt x="2709333" y="2709333"/>
                  </a:lnTo>
                  <a:lnTo>
                    <a:pt x="0" y="2709333"/>
                  </a:lnTo>
                  <a:close/>
                </a:path>
              </a:pathLst>
            </a:cu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3063" tIns="1480397" rIns="803063" bIns="125730" numCol="1" spcCol="1270" anchor="ctr" anchorCtr="0">
              <a:noAutofit/>
            </a:bodyPr>
            <a:lstStyle/>
            <a:p>
              <a:pPr algn="ctr" defTabSz="1880502">
                <a:lnSpc>
                  <a:spcPct val="90000"/>
                </a:lnSpc>
                <a:spcBef>
                  <a:spcPct val="0"/>
                </a:spcBef>
                <a:spcAft>
                  <a:spcPct val="35000"/>
                </a:spcAft>
              </a:pPr>
              <a:endParaRPr lang="zh-CN" altLang="en-US" sz="4200" dirty="0"/>
            </a:p>
          </p:txBody>
        </p:sp>
        <p:sp>
          <p:nvSpPr>
            <p:cNvPr id="57" name="任意多边形 6">
              <a:extLst>
                <a:ext uri="{FF2B5EF4-FFF2-40B4-BE49-F238E27FC236}">
                  <a16:creationId xmlns:a16="http://schemas.microsoft.com/office/drawing/2014/main" xmlns="" id="{BFC5E50F-3320-4D35-84BE-0B1CAF9FEFF4}"/>
                </a:ext>
              </a:extLst>
            </p:cNvPr>
            <p:cNvSpPr/>
            <p:nvPr/>
          </p:nvSpPr>
          <p:spPr>
            <a:xfrm>
              <a:off x="6096001" y="3429000"/>
              <a:ext cx="2709334" cy="2709335"/>
            </a:xfrm>
            <a:custGeom>
              <a:avLst/>
              <a:gdLst>
                <a:gd name="connsiteX0" fmla="*/ 0 w 2709333"/>
                <a:gd name="connsiteY0" fmla="*/ 2709333 h 2709333"/>
                <a:gd name="connsiteX1" fmla="*/ 1354667 w 2709333"/>
                <a:gd name="connsiteY1" fmla="*/ 0 h 2709333"/>
                <a:gd name="connsiteX2" fmla="*/ 2709333 w 2709333"/>
                <a:gd name="connsiteY2" fmla="*/ 2709333 h 2709333"/>
                <a:gd name="connsiteX3" fmla="*/ 0 w 2709333"/>
                <a:gd name="connsiteY3" fmla="*/ 2709333 h 2709333"/>
              </a:gdLst>
              <a:ahLst/>
              <a:cxnLst>
                <a:cxn ang="0">
                  <a:pos x="connsiteX0" y="connsiteY0"/>
                </a:cxn>
                <a:cxn ang="0">
                  <a:pos x="connsiteX1" y="connsiteY1"/>
                </a:cxn>
                <a:cxn ang="0">
                  <a:pos x="connsiteX2" y="connsiteY2"/>
                </a:cxn>
                <a:cxn ang="0">
                  <a:pos x="connsiteX3" y="connsiteY3"/>
                </a:cxn>
              </a:cxnLst>
              <a:rect l="l" t="t" r="r" b="b"/>
              <a:pathLst>
                <a:path w="2709333" h="2709333">
                  <a:moveTo>
                    <a:pt x="0" y="2709333"/>
                  </a:moveTo>
                  <a:lnTo>
                    <a:pt x="1354667" y="0"/>
                  </a:lnTo>
                  <a:lnTo>
                    <a:pt x="2709333" y="2709333"/>
                  </a:lnTo>
                  <a:lnTo>
                    <a:pt x="0" y="2709333"/>
                  </a:lnTo>
                  <a:close/>
                </a:path>
              </a:pathLst>
            </a:custGeom>
            <a:solidFill>
              <a:schemeClr val="tx2">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3063" tIns="1480397" rIns="803063" bIns="125730" numCol="1" spcCol="1270" anchor="ctr" anchorCtr="0">
              <a:noAutofit/>
            </a:bodyPr>
            <a:lstStyle/>
            <a:p>
              <a:pPr algn="ctr" defTabSz="1880502">
                <a:lnSpc>
                  <a:spcPct val="90000"/>
                </a:lnSpc>
                <a:spcBef>
                  <a:spcPct val="0"/>
                </a:spcBef>
                <a:spcAft>
                  <a:spcPct val="35000"/>
                </a:spcAft>
              </a:pPr>
              <a:endParaRPr lang="zh-CN" altLang="en-US" sz="4200" dirty="0"/>
            </a:p>
          </p:txBody>
        </p:sp>
        <p:sp>
          <p:nvSpPr>
            <p:cNvPr id="58" name="任意多边形 5">
              <a:extLst>
                <a:ext uri="{FF2B5EF4-FFF2-40B4-BE49-F238E27FC236}">
                  <a16:creationId xmlns:a16="http://schemas.microsoft.com/office/drawing/2014/main" xmlns="" id="{22793BCB-4A8F-4F6A-99DC-77D4CF7FBB32}"/>
                </a:ext>
              </a:extLst>
            </p:cNvPr>
            <p:cNvSpPr/>
            <p:nvPr/>
          </p:nvSpPr>
          <p:spPr>
            <a:xfrm>
              <a:off x="4715032" y="3370926"/>
              <a:ext cx="2792115" cy="2790096"/>
            </a:xfrm>
            <a:custGeom>
              <a:avLst/>
              <a:gdLst>
                <a:gd name="connsiteX0" fmla="*/ 0 w 2709333"/>
                <a:gd name="connsiteY0" fmla="*/ 2709333 h 2709333"/>
                <a:gd name="connsiteX1" fmla="*/ 1354667 w 2709333"/>
                <a:gd name="connsiteY1" fmla="*/ 0 h 2709333"/>
                <a:gd name="connsiteX2" fmla="*/ 2709333 w 2709333"/>
                <a:gd name="connsiteY2" fmla="*/ 2709333 h 2709333"/>
                <a:gd name="connsiteX3" fmla="*/ 0 w 2709333"/>
                <a:gd name="connsiteY3" fmla="*/ 2709333 h 2709333"/>
              </a:gdLst>
              <a:ahLst/>
              <a:cxnLst>
                <a:cxn ang="0">
                  <a:pos x="connsiteX0" y="connsiteY0"/>
                </a:cxn>
                <a:cxn ang="0">
                  <a:pos x="connsiteX1" y="connsiteY1"/>
                </a:cxn>
                <a:cxn ang="0">
                  <a:pos x="connsiteX2" y="connsiteY2"/>
                </a:cxn>
                <a:cxn ang="0">
                  <a:pos x="connsiteX3" y="connsiteY3"/>
                </a:cxn>
              </a:cxnLst>
              <a:rect l="l" t="t" r="r" b="b"/>
              <a:pathLst>
                <a:path w="2709333" h="2709333">
                  <a:moveTo>
                    <a:pt x="2709333" y="0"/>
                  </a:moveTo>
                  <a:lnTo>
                    <a:pt x="1354666" y="2709333"/>
                  </a:lnTo>
                  <a:lnTo>
                    <a:pt x="0" y="0"/>
                  </a:lnTo>
                  <a:lnTo>
                    <a:pt x="2709333" y="0"/>
                  </a:lnTo>
                  <a:close/>
                </a:path>
              </a:pathLst>
            </a:custGeom>
            <a:noFill/>
            <a:ln w="762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3063" tIns="125731" rIns="803063" bIns="1480397" numCol="1" spcCol="1270" anchor="ctr" anchorCtr="0">
              <a:noAutofit/>
            </a:bodyPr>
            <a:lstStyle/>
            <a:p>
              <a:pPr algn="ctr" defTabSz="1880502">
                <a:lnSpc>
                  <a:spcPct val="90000"/>
                </a:lnSpc>
                <a:spcBef>
                  <a:spcPct val="0"/>
                </a:spcBef>
                <a:spcAft>
                  <a:spcPct val="35000"/>
                </a:spcAft>
              </a:pPr>
              <a:endParaRPr lang="zh-CN" altLang="en-US" sz="4200" dirty="0"/>
            </a:p>
          </p:txBody>
        </p:sp>
      </p:grpSp>
      <p:sp>
        <p:nvSpPr>
          <p:cNvPr id="59" name="文本框 12">
            <a:extLst>
              <a:ext uri="{FF2B5EF4-FFF2-40B4-BE49-F238E27FC236}">
                <a16:creationId xmlns:a16="http://schemas.microsoft.com/office/drawing/2014/main" xmlns="" id="{3AA2F2B1-0D56-44C5-809F-830A81498C3C}"/>
              </a:ext>
            </a:extLst>
          </p:cNvPr>
          <p:cNvSpPr txBox="1"/>
          <p:nvPr/>
        </p:nvSpPr>
        <p:spPr>
          <a:xfrm>
            <a:off x="7443603" y="1325896"/>
            <a:ext cx="2510627" cy="672369"/>
          </a:xfrm>
          <a:prstGeom prst="rect">
            <a:avLst/>
          </a:prstGeom>
          <a:noFill/>
        </p:spPr>
        <p:txBody>
          <a:bodyPr wrap="square" lIns="117226" tIns="58613" rIns="117226" bIns="58613" rtlCol="0">
            <a:spAutoFit/>
          </a:bodyPr>
          <a:lstStyle/>
          <a:p>
            <a:pPr algn="ctr">
              <a:defRPr/>
            </a:pPr>
            <a:r>
              <a:rPr lang="zh-CN" altLang="en-US" b="1" kern="0" dirty="0" smtClean="0">
                <a:solidFill>
                  <a:srgbClr val="0070C0"/>
                </a:solidFill>
                <a:latin typeface="微软雅黑" panose="020B0503020204020204" pitchFamily="34" charset="-122"/>
                <a:ea typeface="微软雅黑" panose="020B0503020204020204" pitchFamily="34" charset="-122"/>
              </a:rPr>
              <a:t>协同育人与创新</a:t>
            </a:r>
            <a:endParaRPr lang="en-US" altLang="zh-CN" b="1" kern="0" dirty="0" smtClean="0">
              <a:solidFill>
                <a:srgbClr val="0070C0"/>
              </a:solidFill>
              <a:latin typeface="微软雅黑" panose="020B0503020204020204" pitchFamily="34" charset="-122"/>
              <a:ea typeface="微软雅黑" panose="020B0503020204020204" pitchFamily="34" charset="-122"/>
            </a:endParaRPr>
          </a:p>
          <a:p>
            <a:pPr algn="ctr">
              <a:defRPr/>
            </a:pPr>
            <a:r>
              <a:rPr lang="zh-CN" altLang="en-US" b="1" kern="0" dirty="0" smtClean="0">
                <a:solidFill>
                  <a:srgbClr val="0070C0"/>
                </a:solidFill>
                <a:latin typeface="微软雅黑" panose="020B0503020204020204" pitchFamily="34" charset="-122"/>
                <a:ea typeface="微软雅黑" panose="020B0503020204020204" pitchFamily="34" charset="-122"/>
              </a:rPr>
              <a:t>创业</a:t>
            </a:r>
            <a:r>
              <a:rPr lang="zh-CN" altLang="en-US" b="1" kern="0" dirty="0">
                <a:solidFill>
                  <a:srgbClr val="0070C0"/>
                </a:solidFill>
                <a:latin typeface="微软雅黑" panose="020B0503020204020204" pitchFamily="34" charset="-122"/>
                <a:ea typeface="微软雅黑" panose="020B0503020204020204" pitchFamily="34" charset="-122"/>
              </a:rPr>
              <a:t>孵化基地</a:t>
            </a:r>
          </a:p>
        </p:txBody>
      </p:sp>
      <p:sp>
        <p:nvSpPr>
          <p:cNvPr id="60" name="矩形 59">
            <a:extLst>
              <a:ext uri="{FF2B5EF4-FFF2-40B4-BE49-F238E27FC236}">
                <a16:creationId xmlns:a16="http://schemas.microsoft.com/office/drawing/2014/main" xmlns="" id="{E5CA6ED6-A6E2-40A4-BEF8-995AB2DF6B68}"/>
              </a:ext>
            </a:extLst>
          </p:cNvPr>
          <p:cNvSpPr/>
          <p:nvPr/>
        </p:nvSpPr>
        <p:spPr>
          <a:xfrm>
            <a:off x="1047380" y="3867433"/>
            <a:ext cx="2798073" cy="5753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defRPr/>
            </a:pPr>
            <a:r>
              <a:rPr lang="zh-CN" altLang="en-US" b="1" kern="0" dirty="0">
                <a:solidFill>
                  <a:srgbClr val="0070C0"/>
                </a:solidFill>
                <a:latin typeface="微软雅黑" panose="020B0503020204020204" pitchFamily="34" charset="-122"/>
                <a:ea typeface="微软雅黑" panose="020B0503020204020204" pitchFamily="34" charset="-122"/>
              </a:rPr>
              <a:t>青少年职业</a:t>
            </a:r>
            <a:r>
              <a:rPr lang="zh-CN" altLang="en-US" b="1" kern="0" dirty="0" smtClean="0">
                <a:solidFill>
                  <a:srgbClr val="0070C0"/>
                </a:solidFill>
                <a:latin typeface="微软雅黑" panose="020B0503020204020204" pitchFamily="34" charset="-122"/>
                <a:ea typeface="微软雅黑" panose="020B0503020204020204" pitchFamily="34" charset="-122"/>
              </a:rPr>
              <a:t>体验</a:t>
            </a:r>
            <a:endParaRPr lang="en-US" altLang="zh-CN" b="1" kern="0" dirty="0" smtClean="0">
              <a:solidFill>
                <a:srgbClr val="0070C0"/>
              </a:solidFill>
              <a:latin typeface="微软雅黑" panose="020B0503020204020204" pitchFamily="34" charset="-122"/>
              <a:ea typeface="微软雅黑" panose="020B0503020204020204" pitchFamily="34" charset="-122"/>
            </a:endParaRPr>
          </a:p>
          <a:p>
            <a:pPr algn="ctr">
              <a:defRPr/>
            </a:pPr>
            <a:r>
              <a:rPr lang="zh-CN" altLang="en-US" b="1" kern="0" dirty="0" smtClean="0">
                <a:solidFill>
                  <a:srgbClr val="0070C0"/>
                </a:solidFill>
                <a:latin typeface="微软雅黑" panose="020B0503020204020204" pitchFamily="34" charset="-122"/>
                <a:ea typeface="微软雅黑" panose="020B0503020204020204" pitchFamily="34" charset="-122"/>
              </a:rPr>
              <a:t>与</a:t>
            </a:r>
            <a:r>
              <a:rPr lang="zh-CN" altLang="en-US" b="1" kern="0" dirty="0">
                <a:solidFill>
                  <a:srgbClr val="0070C0"/>
                </a:solidFill>
                <a:latin typeface="微软雅黑" panose="020B0503020204020204" pitchFamily="34" charset="-122"/>
                <a:ea typeface="微软雅黑" panose="020B0503020204020204" pitchFamily="34" charset="-122"/>
              </a:rPr>
              <a:t>素质拓展基地</a:t>
            </a:r>
          </a:p>
        </p:txBody>
      </p:sp>
      <p:sp>
        <p:nvSpPr>
          <p:cNvPr id="61" name="矩形 60">
            <a:extLst>
              <a:ext uri="{FF2B5EF4-FFF2-40B4-BE49-F238E27FC236}">
                <a16:creationId xmlns:a16="http://schemas.microsoft.com/office/drawing/2014/main" xmlns="" id="{DA7805DF-020B-49C9-A9FC-7B4BF0390D20}"/>
              </a:ext>
            </a:extLst>
          </p:cNvPr>
          <p:cNvSpPr/>
          <p:nvPr/>
        </p:nvSpPr>
        <p:spPr>
          <a:xfrm>
            <a:off x="8009409" y="3579751"/>
            <a:ext cx="2747528" cy="5753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defRPr/>
            </a:pPr>
            <a:r>
              <a:rPr lang="zh-CN" altLang="en-US" b="1" kern="0" dirty="0">
                <a:solidFill>
                  <a:srgbClr val="0070C0"/>
                </a:solidFill>
                <a:latin typeface="微软雅黑" panose="020B0503020204020204" pitchFamily="34" charset="-122"/>
                <a:ea typeface="微软雅黑" panose="020B0503020204020204" pitchFamily="34" charset="-122"/>
              </a:rPr>
              <a:t>社会培训与</a:t>
            </a:r>
            <a:r>
              <a:rPr lang="en-US" altLang="zh-CN" b="1" kern="0" dirty="0" smtClean="0">
                <a:solidFill>
                  <a:srgbClr val="0070C0"/>
                </a:solidFill>
                <a:latin typeface="微软雅黑" panose="020B0503020204020204" pitchFamily="34" charset="-122"/>
                <a:ea typeface="微软雅黑" panose="020B0503020204020204" pitchFamily="34" charset="-122"/>
              </a:rPr>
              <a:t>O2O</a:t>
            </a:r>
          </a:p>
          <a:p>
            <a:pPr algn="ctr">
              <a:defRPr/>
            </a:pPr>
            <a:r>
              <a:rPr lang="zh-CN" altLang="en-US" b="1" kern="0" dirty="0" smtClean="0">
                <a:solidFill>
                  <a:srgbClr val="0070C0"/>
                </a:solidFill>
                <a:latin typeface="微软雅黑" panose="020B0503020204020204" pitchFamily="34" charset="-122"/>
                <a:ea typeface="微软雅黑" panose="020B0503020204020204" pitchFamily="34" charset="-122"/>
              </a:rPr>
              <a:t>终身</a:t>
            </a:r>
            <a:r>
              <a:rPr lang="zh-CN" altLang="en-US" b="1" kern="0" dirty="0">
                <a:solidFill>
                  <a:srgbClr val="0070C0"/>
                </a:solidFill>
                <a:latin typeface="微软雅黑" panose="020B0503020204020204" pitchFamily="34" charset="-122"/>
                <a:ea typeface="微软雅黑" panose="020B0503020204020204" pitchFamily="34" charset="-122"/>
              </a:rPr>
              <a:t>教育基地</a:t>
            </a:r>
            <a:r>
              <a:rPr lang="en-US" altLang="zh-CN" b="1" kern="0" dirty="0">
                <a:solidFill>
                  <a:srgbClr val="0070C0"/>
                </a:solidFill>
                <a:latin typeface="微软雅黑" panose="020B0503020204020204" pitchFamily="34" charset="-122"/>
                <a:ea typeface="微软雅黑" panose="020B0503020204020204" pitchFamily="34" charset="-122"/>
              </a:rPr>
              <a:t> </a:t>
            </a:r>
            <a:endParaRPr lang="zh-CN" altLang="en-US" b="1" kern="0" dirty="0">
              <a:solidFill>
                <a:srgbClr val="0070C0"/>
              </a:solidFill>
              <a:latin typeface="微软雅黑" panose="020B0503020204020204" pitchFamily="34" charset="-122"/>
              <a:ea typeface="微软雅黑" panose="020B0503020204020204" pitchFamily="34" charset="-122"/>
            </a:endParaRPr>
          </a:p>
        </p:txBody>
      </p:sp>
      <p:cxnSp>
        <p:nvCxnSpPr>
          <p:cNvPr id="62" name="直接连接符 61">
            <a:extLst>
              <a:ext uri="{FF2B5EF4-FFF2-40B4-BE49-F238E27FC236}">
                <a16:creationId xmlns:a16="http://schemas.microsoft.com/office/drawing/2014/main" xmlns="" id="{001EDA47-4897-4947-916A-96E061CAAF1D}"/>
              </a:ext>
            </a:extLst>
          </p:cNvPr>
          <p:cNvCxnSpPr>
            <a:cxnSpLocks/>
          </p:cNvCxnSpPr>
          <p:nvPr/>
        </p:nvCxnSpPr>
        <p:spPr>
          <a:xfrm flipV="1">
            <a:off x="6576054" y="1662081"/>
            <a:ext cx="773132" cy="9028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F239B3DD-3DB3-45F8-B7E8-3D398B9ED01E}"/>
              </a:ext>
            </a:extLst>
          </p:cNvPr>
          <p:cNvCxnSpPr>
            <a:cxnSpLocks/>
          </p:cNvCxnSpPr>
          <p:nvPr/>
        </p:nvCxnSpPr>
        <p:spPr>
          <a:xfrm>
            <a:off x="7349186" y="1662080"/>
            <a:ext cx="52323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xmlns="" id="{3745C664-F843-4129-A320-5EE6DE151BE8}"/>
              </a:ext>
            </a:extLst>
          </p:cNvPr>
          <p:cNvCxnSpPr>
            <a:cxnSpLocks/>
          </p:cNvCxnSpPr>
          <p:nvPr/>
        </p:nvCxnSpPr>
        <p:spPr>
          <a:xfrm flipV="1">
            <a:off x="7903144" y="3911164"/>
            <a:ext cx="782237" cy="63237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xmlns="" id="{191DD141-5789-4A29-A9E8-4CD3B7C783F5}"/>
              </a:ext>
            </a:extLst>
          </p:cNvPr>
          <p:cNvCxnSpPr>
            <a:cxnSpLocks/>
          </p:cNvCxnSpPr>
          <p:nvPr/>
        </p:nvCxnSpPr>
        <p:spPr>
          <a:xfrm>
            <a:off x="3465855" y="4211804"/>
            <a:ext cx="81942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xmlns="" id="{C4B6370E-DD22-43FF-A11A-B5CF71273B13}"/>
              </a:ext>
            </a:extLst>
          </p:cNvPr>
          <p:cNvSpPr/>
          <p:nvPr/>
        </p:nvSpPr>
        <p:spPr>
          <a:xfrm>
            <a:off x="4002405" y="6052862"/>
            <a:ext cx="4007004" cy="441536"/>
          </a:xfrm>
          <a:prstGeom prst="rect">
            <a:avLst/>
          </a:prstGeom>
        </p:spPr>
        <p:txBody>
          <a:bodyPr wrap="none" lIns="117226" tIns="58613" rIns="117226" bIns="58613">
            <a:spAutoFit/>
          </a:bodyPr>
          <a:lstStyle/>
          <a:p>
            <a:r>
              <a:rPr lang="zh-CN" altLang="en-US" sz="2100" b="1" dirty="0">
                <a:latin typeface="微软雅黑" panose="020B0503020204020204" pitchFamily="34" charset="-122"/>
                <a:ea typeface="微软雅黑" panose="020B0503020204020204" pitchFamily="34" charset="-122"/>
              </a:rPr>
              <a:t>公共</a:t>
            </a:r>
            <a:r>
              <a:rPr lang="zh-CN" altLang="zh-CN" sz="2100" b="1" dirty="0">
                <a:latin typeface="微软雅黑" panose="020B0503020204020204" pitchFamily="34" charset="-122"/>
                <a:ea typeface="微软雅黑" panose="020B0503020204020204" pitchFamily="34" charset="-122"/>
              </a:rPr>
              <a:t>实训基地“</a:t>
            </a:r>
            <a:r>
              <a:rPr lang="en-US" altLang="zh-CN" sz="2100" b="1" dirty="0">
                <a:latin typeface="微软雅黑" panose="020B0503020204020204" pitchFamily="34" charset="-122"/>
                <a:ea typeface="微软雅黑" panose="020B0503020204020204" pitchFamily="34" charset="-122"/>
              </a:rPr>
              <a:t>1+3</a:t>
            </a:r>
            <a:r>
              <a:rPr lang="zh-CN" altLang="zh-CN" sz="2100" b="1" dirty="0">
                <a:latin typeface="微软雅黑" panose="020B0503020204020204" pitchFamily="34" charset="-122"/>
                <a:ea typeface="微软雅黑" panose="020B0503020204020204" pitchFamily="34" charset="-122"/>
              </a:rPr>
              <a:t>”功能定位</a:t>
            </a:r>
            <a:endParaRPr lang="zh-CN" altLang="zh-CN" sz="2100" dirty="0">
              <a:latin typeface="微软雅黑" panose="020B0503020204020204" pitchFamily="34" charset="-122"/>
              <a:ea typeface="微软雅黑" panose="020B0503020204020204" pitchFamily="34" charset="-122"/>
            </a:endParaRPr>
          </a:p>
        </p:txBody>
      </p:sp>
      <p:pic>
        <p:nvPicPr>
          <p:cNvPr id="68" name="图片 67">
            <a:extLst>
              <a:ext uri="{FF2B5EF4-FFF2-40B4-BE49-F238E27FC236}">
                <a16:creationId xmlns:a16="http://schemas.microsoft.com/office/drawing/2014/main" xmlns="" id="{6D5A4574-71DA-4050-B079-86DDC5EE88F9}"/>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87947" y="4571395"/>
            <a:ext cx="1082560" cy="974304"/>
          </a:xfrm>
          <a:prstGeom prst="rect">
            <a:avLst/>
          </a:prstGeom>
        </p:spPr>
      </p:pic>
      <p:pic>
        <p:nvPicPr>
          <p:cNvPr id="69" name="图片 68">
            <a:extLst>
              <a:ext uri="{FF2B5EF4-FFF2-40B4-BE49-F238E27FC236}">
                <a16:creationId xmlns:a16="http://schemas.microsoft.com/office/drawing/2014/main" xmlns="" id="{BBA0BE8A-80EB-4091-9FF6-1445AFFD290F}"/>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26843" y="4669083"/>
            <a:ext cx="945576" cy="851018"/>
          </a:xfrm>
          <a:prstGeom prst="rect">
            <a:avLst/>
          </a:prstGeom>
        </p:spPr>
      </p:pic>
      <p:pic>
        <p:nvPicPr>
          <p:cNvPr id="70" name="图片 69">
            <a:extLst>
              <a:ext uri="{FF2B5EF4-FFF2-40B4-BE49-F238E27FC236}">
                <a16:creationId xmlns:a16="http://schemas.microsoft.com/office/drawing/2014/main" xmlns="" id="{FFC92C9A-AD08-48A1-814A-F8F47F9F14DD}"/>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56525" y="2392086"/>
            <a:ext cx="1107156" cy="996440"/>
          </a:xfrm>
          <a:prstGeom prst="rect">
            <a:avLst/>
          </a:prstGeom>
        </p:spPr>
      </p:pic>
      <p:sp>
        <p:nvSpPr>
          <p:cNvPr id="71" name="矩形 70">
            <a:extLst>
              <a:ext uri="{FF2B5EF4-FFF2-40B4-BE49-F238E27FC236}">
                <a16:creationId xmlns:a16="http://schemas.microsoft.com/office/drawing/2014/main" xmlns="" id="{E79871EE-F1E9-49EC-B711-121F972E8C78}"/>
              </a:ext>
            </a:extLst>
          </p:cNvPr>
          <p:cNvSpPr/>
          <p:nvPr/>
        </p:nvSpPr>
        <p:spPr>
          <a:xfrm>
            <a:off x="2991501" y="3794417"/>
            <a:ext cx="6096000" cy="1226366"/>
          </a:xfrm>
          <a:prstGeom prst="rect">
            <a:avLst/>
          </a:prstGeom>
        </p:spPr>
        <p:txBody>
          <a:bodyPr lIns="117226" tIns="58613" rIns="117226" bIns="58613">
            <a:spAutoFit/>
          </a:bodyPr>
          <a:lstStyle/>
          <a:p>
            <a:pPr algn="ctr">
              <a:defRPr/>
            </a:pPr>
            <a:r>
              <a:rPr lang="zh-CN" altLang="en-US" b="1" kern="0" dirty="0">
                <a:solidFill>
                  <a:srgbClr val="0070C0"/>
                </a:solidFill>
                <a:latin typeface="微软雅黑" panose="020B0503020204020204" pitchFamily="34" charset="-122"/>
                <a:ea typeface="微软雅黑" panose="020B0503020204020204" pitchFamily="34" charset="-122"/>
              </a:rPr>
              <a:t>高技能人才</a:t>
            </a:r>
            <a:endParaRPr lang="en-US" altLang="zh-CN" b="1" kern="0" dirty="0">
              <a:solidFill>
                <a:srgbClr val="0070C0"/>
              </a:solidFill>
              <a:latin typeface="微软雅黑" panose="020B0503020204020204" pitchFamily="34" charset="-122"/>
              <a:ea typeface="微软雅黑" panose="020B0503020204020204" pitchFamily="34" charset="-122"/>
            </a:endParaRPr>
          </a:p>
          <a:p>
            <a:pPr algn="ctr">
              <a:defRPr/>
            </a:pPr>
            <a:r>
              <a:rPr lang="zh-CN" altLang="en-US" b="1" kern="0" dirty="0">
                <a:solidFill>
                  <a:srgbClr val="0070C0"/>
                </a:solidFill>
                <a:latin typeface="微软雅黑" panose="020B0503020204020204" pitchFamily="34" charset="-122"/>
                <a:ea typeface="微软雅黑" panose="020B0503020204020204" pitchFamily="34" charset="-122"/>
              </a:rPr>
              <a:t>实训与职业</a:t>
            </a:r>
            <a:endParaRPr lang="en-US" altLang="zh-CN" b="1" kern="0" dirty="0">
              <a:solidFill>
                <a:srgbClr val="0070C0"/>
              </a:solidFill>
              <a:latin typeface="微软雅黑" panose="020B0503020204020204" pitchFamily="34" charset="-122"/>
              <a:ea typeface="微软雅黑" panose="020B0503020204020204" pitchFamily="34" charset="-122"/>
            </a:endParaRPr>
          </a:p>
          <a:p>
            <a:pPr algn="ctr">
              <a:defRPr/>
            </a:pPr>
            <a:r>
              <a:rPr lang="zh-CN" altLang="en-US" b="1" kern="0" dirty="0">
                <a:solidFill>
                  <a:srgbClr val="0070C0"/>
                </a:solidFill>
                <a:latin typeface="微软雅黑" panose="020B0503020204020204" pitchFamily="34" charset="-122"/>
                <a:ea typeface="微软雅黑" panose="020B0503020204020204" pitchFamily="34" charset="-122"/>
              </a:rPr>
              <a:t>技能鉴定</a:t>
            </a:r>
            <a:endParaRPr lang="en-US" altLang="zh-CN" b="1" kern="0" dirty="0">
              <a:solidFill>
                <a:srgbClr val="0070C0"/>
              </a:solidFill>
              <a:latin typeface="微软雅黑" panose="020B0503020204020204" pitchFamily="34" charset="-122"/>
              <a:ea typeface="微软雅黑" panose="020B0503020204020204" pitchFamily="34" charset="-122"/>
            </a:endParaRPr>
          </a:p>
          <a:p>
            <a:pPr algn="ctr">
              <a:defRPr/>
            </a:pPr>
            <a:r>
              <a:rPr lang="zh-CN" altLang="en-US" b="1" kern="0" dirty="0">
                <a:solidFill>
                  <a:srgbClr val="0070C0"/>
                </a:solidFill>
                <a:latin typeface="微软雅黑" panose="020B0503020204020204" pitchFamily="34" charset="-122"/>
                <a:ea typeface="微软雅黑" panose="020B0503020204020204" pitchFamily="34" charset="-122"/>
              </a:rPr>
              <a:t>基地</a:t>
            </a:r>
          </a:p>
        </p:txBody>
      </p:sp>
      <p:sp>
        <p:nvSpPr>
          <p:cNvPr id="72" name="等腰三角形 71"/>
          <p:cNvSpPr/>
          <p:nvPr/>
        </p:nvSpPr>
        <p:spPr>
          <a:xfrm rot="10800000">
            <a:off x="4655742" y="3744165"/>
            <a:ext cx="2708725" cy="1957753"/>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p>
        </p:txBody>
      </p:sp>
      <p:grpSp>
        <p:nvGrpSpPr>
          <p:cNvPr id="73" name="组合 72"/>
          <p:cNvGrpSpPr/>
          <p:nvPr/>
        </p:nvGrpSpPr>
        <p:grpSpPr>
          <a:xfrm>
            <a:off x="2" y="404813"/>
            <a:ext cx="1768415" cy="241230"/>
            <a:chOff x="0" y="404813"/>
            <a:chExt cx="1794013" cy="241230"/>
          </a:xfrm>
        </p:grpSpPr>
        <p:cxnSp>
          <p:nvCxnSpPr>
            <p:cNvPr id="74" name="直接连接符 73"/>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78" name="直接连接符 77"/>
          <p:cNvCxnSpPr/>
          <p:nvPr/>
        </p:nvCxnSpPr>
        <p:spPr>
          <a:xfrm flipV="1">
            <a:off x="1768418" y="378472"/>
            <a:ext cx="9825819" cy="263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13884" y="215302"/>
            <a:ext cx="605257" cy="34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7221" tIns="58612" rIns="117221" bIns="5861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itchFamily="34" charset="-122"/>
                <a:ea typeface="微软雅黑" pitchFamily="34" charset="-122"/>
              </a:rPr>
              <a:t>10</a:t>
            </a:r>
            <a:endParaRPr lang="zh-CN" altLang="en-US" sz="1500" b="1"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3977093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H_Other_5"/>
          <p:cNvSpPr>
            <a:spLocks noChangeArrowheads="1"/>
          </p:cNvSpPr>
          <p:nvPr>
            <p:custDataLst>
              <p:tags r:id="rId1"/>
            </p:custDataLst>
          </p:nvPr>
        </p:nvSpPr>
        <p:spPr bwMode="auto">
          <a:xfrm>
            <a:off x="194474" y="719369"/>
            <a:ext cx="2171536" cy="43506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（四）建设目标</a:t>
            </a:r>
          </a:p>
        </p:txBody>
      </p:sp>
      <p:sp>
        <p:nvSpPr>
          <p:cNvPr id="61" name="矩形 60">
            <a:extLst>
              <a:ext uri="{FF2B5EF4-FFF2-40B4-BE49-F238E27FC236}">
                <a16:creationId xmlns:a16="http://schemas.microsoft.com/office/drawing/2014/main" xmlns="" id="{DA7805DF-020B-49C9-A9FC-7B4BF0390D20}"/>
              </a:ext>
            </a:extLst>
          </p:cNvPr>
          <p:cNvSpPr/>
          <p:nvPr/>
        </p:nvSpPr>
        <p:spPr>
          <a:xfrm>
            <a:off x="9557116" y="4552325"/>
            <a:ext cx="2747528" cy="5753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defRPr/>
            </a:pPr>
            <a:endParaRPr lang="zh-CN" altLang="en-US" b="1" kern="0" dirty="0">
              <a:solidFill>
                <a:srgbClr val="0070C0"/>
              </a:solidFill>
              <a:latin typeface="微软雅黑" panose="020B0503020204020204" pitchFamily="34" charset="-122"/>
              <a:ea typeface="微软雅黑" panose="020B0503020204020204" pitchFamily="34" charset="-122"/>
            </a:endParaRPr>
          </a:p>
        </p:txBody>
      </p:sp>
      <p:sp>
        <p:nvSpPr>
          <p:cNvPr id="34" name="矩形 33"/>
          <p:cNvSpPr/>
          <p:nvPr/>
        </p:nvSpPr>
        <p:spPr>
          <a:xfrm>
            <a:off x="3207512" y="3304408"/>
            <a:ext cx="6128661" cy="29694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sz="1500"/>
          </a:p>
        </p:txBody>
      </p:sp>
      <p:sp>
        <p:nvSpPr>
          <p:cNvPr id="35" name="任意多边形 34"/>
          <p:cNvSpPr>
            <a:spLocks/>
          </p:cNvSpPr>
          <p:nvPr/>
        </p:nvSpPr>
        <p:spPr>
          <a:xfrm>
            <a:off x="1123255" y="2342671"/>
            <a:ext cx="1907399" cy="43200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产业工人</a:t>
            </a:r>
          </a:p>
        </p:txBody>
      </p:sp>
      <p:sp>
        <p:nvSpPr>
          <p:cNvPr id="36" name="任意多边形 35"/>
          <p:cNvSpPr>
            <a:spLocks/>
          </p:cNvSpPr>
          <p:nvPr/>
        </p:nvSpPr>
        <p:spPr>
          <a:xfrm>
            <a:off x="1123255" y="2929375"/>
            <a:ext cx="1907399" cy="43200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高技能人才</a:t>
            </a:r>
          </a:p>
        </p:txBody>
      </p:sp>
      <p:sp>
        <p:nvSpPr>
          <p:cNvPr id="37" name="任意多边形 36"/>
          <p:cNvSpPr>
            <a:spLocks/>
          </p:cNvSpPr>
          <p:nvPr/>
        </p:nvSpPr>
        <p:spPr>
          <a:xfrm>
            <a:off x="1123255" y="4736965"/>
            <a:ext cx="1907399" cy="43200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企业经营管理人员</a:t>
            </a:r>
          </a:p>
        </p:txBody>
      </p:sp>
      <p:sp>
        <p:nvSpPr>
          <p:cNvPr id="38" name="任意多边形 37"/>
          <p:cNvSpPr>
            <a:spLocks/>
          </p:cNvSpPr>
          <p:nvPr/>
        </p:nvSpPr>
        <p:spPr>
          <a:xfrm>
            <a:off x="1123255" y="5870675"/>
            <a:ext cx="1907399" cy="43200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军队转业人员、农村转移劳动力</a:t>
            </a:r>
          </a:p>
        </p:txBody>
      </p:sp>
      <p:sp>
        <p:nvSpPr>
          <p:cNvPr id="39" name="任意多边形 38"/>
          <p:cNvSpPr>
            <a:spLocks/>
          </p:cNvSpPr>
          <p:nvPr/>
        </p:nvSpPr>
        <p:spPr>
          <a:xfrm>
            <a:off x="1123255" y="5305087"/>
            <a:ext cx="1907399" cy="43200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院校教师、学生</a:t>
            </a:r>
          </a:p>
        </p:txBody>
      </p:sp>
      <p:grpSp>
        <p:nvGrpSpPr>
          <p:cNvPr id="40" name="组合 39"/>
          <p:cNvGrpSpPr/>
          <p:nvPr/>
        </p:nvGrpSpPr>
        <p:grpSpPr>
          <a:xfrm>
            <a:off x="3283255" y="2342676"/>
            <a:ext cx="5885088" cy="3823564"/>
            <a:chOff x="-5166" y="50875"/>
            <a:chExt cx="5314035" cy="3303688"/>
          </a:xfrm>
        </p:grpSpPr>
        <p:sp>
          <p:nvSpPr>
            <p:cNvPr id="41" name="任意多边形 40"/>
            <p:cNvSpPr/>
            <p:nvPr/>
          </p:nvSpPr>
          <p:spPr>
            <a:xfrm>
              <a:off x="-5166" y="50875"/>
              <a:ext cx="5314035" cy="297678"/>
            </a:xfrm>
            <a:custGeom>
              <a:avLst/>
              <a:gdLst>
                <a:gd name="connsiteX0" fmla="*/ 0 w 6094601"/>
                <a:gd name="connsiteY0" fmla="*/ 128191 h 1281906"/>
                <a:gd name="connsiteX1" fmla="*/ 128191 w 6094601"/>
                <a:gd name="connsiteY1" fmla="*/ 0 h 1281906"/>
                <a:gd name="connsiteX2" fmla="*/ 5966410 w 6094601"/>
                <a:gd name="connsiteY2" fmla="*/ 0 h 1281906"/>
                <a:gd name="connsiteX3" fmla="*/ 6094601 w 6094601"/>
                <a:gd name="connsiteY3" fmla="*/ 128191 h 1281906"/>
                <a:gd name="connsiteX4" fmla="*/ 6094601 w 6094601"/>
                <a:gd name="connsiteY4" fmla="*/ 1153715 h 1281906"/>
                <a:gd name="connsiteX5" fmla="*/ 5966410 w 6094601"/>
                <a:gd name="connsiteY5" fmla="*/ 1281906 h 1281906"/>
                <a:gd name="connsiteX6" fmla="*/ 128191 w 6094601"/>
                <a:gd name="connsiteY6" fmla="*/ 1281906 h 1281906"/>
                <a:gd name="connsiteX7" fmla="*/ 0 w 6094601"/>
                <a:gd name="connsiteY7" fmla="*/ 1153715 h 1281906"/>
                <a:gd name="connsiteX8" fmla="*/ 0 w 6094601"/>
                <a:gd name="connsiteY8" fmla="*/ 128191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601" h="1281906">
                  <a:moveTo>
                    <a:pt x="0" y="128191"/>
                  </a:moveTo>
                  <a:cubicBezTo>
                    <a:pt x="0" y="57393"/>
                    <a:pt x="57393" y="0"/>
                    <a:pt x="128191" y="0"/>
                  </a:cubicBezTo>
                  <a:lnTo>
                    <a:pt x="5966410" y="0"/>
                  </a:lnTo>
                  <a:cubicBezTo>
                    <a:pt x="6037208" y="0"/>
                    <a:pt x="6094601" y="57393"/>
                    <a:pt x="6094601" y="128191"/>
                  </a:cubicBezTo>
                  <a:lnTo>
                    <a:pt x="6094601" y="1153715"/>
                  </a:lnTo>
                  <a:cubicBezTo>
                    <a:pt x="6094601" y="1224513"/>
                    <a:pt x="6037208" y="1281906"/>
                    <a:pt x="5966410" y="1281906"/>
                  </a:cubicBezTo>
                  <a:lnTo>
                    <a:pt x="128191" y="1281906"/>
                  </a:lnTo>
                  <a:cubicBezTo>
                    <a:pt x="57393" y="1281906"/>
                    <a:pt x="0" y="1224513"/>
                    <a:pt x="0" y="1153715"/>
                  </a:cubicBezTo>
                  <a:lnTo>
                    <a:pt x="0" y="128191"/>
                  </a:lnTo>
                  <a:close/>
                </a:path>
              </a:pathLst>
            </a:custGeom>
            <a:solidFill>
              <a:srgbClr val="0070C0"/>
            </a:solidFill>
            <a:ln w="25400" cap="flat" cmpd="sng" algn="ctr">
              <a:solidFill>
                <a:srgbClr val="FFFFFF">
                  <a:hueOff val="0"/>
                  <a:satOff val="0"/>
                  <a:lumOff val="0"/>
                  <a:alphaOff val="0"/>
                </a:srgbClr>
              </a:solidFill>
              <a:prstDash val="solid"/>
            </a:ln>
            <a:effectLst/>
          </p:spPr>
          <p:txBody>
            <a:bodyPr spcFirstLastPara="0" vert="horz" wrap="square" lIns="0" tIns="0" rIns="0" bIns="0" numCol="1" spcCol="1270" anchor="ctr" anchorCtr="0">
              <a:noAutofit/>
            </a:bodyPr>
            <a:lstStyle/>
            <a:p>
              <a:pPr algn="ctr"/>
              <a:r>
                <a:rPr lang="zh-CN" altLang="en-US" sz="1500" b="1" dirty="0">
                  <a:solidFill>
                    <a:srgbClr val="FFFFFF"/>
                  </a:solidFill>
                  <a:ea typeface="微软雅黑"/>
                  <a:cs typeface="Arial"/>
                </a:rPr>
                <a:t>专业对接产业，项目对接岗位，专创深度融合</a:t>
              </a:r>
              <a:endParaRPr lang="zh-CN" altLang="en-US" sz="1500" dirty="0">
                <a:cs typeface="宋体"/>
              </a:endParaRPr>
            </a:p>
          </p:txBody>
        </p:sp>
        <p:grpSp>
          <p:nvGrpSpPr>
            <p:cNvPr id="42" name="组合 41"/>
            <p:cNvGrpSpPr/>
            <p:nvPr/>
          </p:nvGrpSpPr>
          <p:grpSpPr>
            <a:xfrm>
              <a:off x="-5166" y="1027715"/>
              <a:ext cx="5314034" cy="1636087"/>
              <a:chOff x="-13289" y="1085778"/>
              <a:chExt cx="6039426" cy="1937271"/>
            </a:xfrm>
          </p:grpSpPr>
          <p:sp>
            <p:nvSpPr>
              <p:cNvPr id="44" name="任意多边形 43"/>
              <p:cNvSpPr/>
              <p:nvPr/>
            </p:nvSpPr>
            <p:spPr>
              <a:xfrm>
                <a:off x="-13289" y="1085778"/>
                <a:ext cx="1091463" cy="1937271"/>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a:ln w="25400" cap="flat" cmpd="sng" algn="ctr">
                <a:solidFill>
                  <a:srgbClr val="FFFFFF">
                    <a:hueOff val="0"/>
                    <a:satOff val="0"/>
                    <a:lumOff val="0"/>
                    <a:alphaOff val="0"/>
                  </a:srgbClr>
                </a:solidFill>
                <a:prstDash val="solid"/>
              </a:ln>
              <a:effectLst/>
            </p:spPr>
            <p:txBody>
              <a:bodyPr spcFirstLastPara="0" vert="horz" wrap="square" lIns="0" tIns="0" rIns="0" bIns="0" numCol="1" spcCol="1270" anchor="ctr" anchorCtr="0">
                <a:noAutofit/>
              </a:bodyPr>
              <a:lstStyle/>
              <a:p>
                <a:pPr algn="ctr">
                  <a:lnSpc>
                    <a:spcPct val="150000"/>
                  </a:lnSpc>
                </a:pPr>
                <a:r>
                  <a:rPr lang="zh-CN" altLang="en-US" sz="1500" b="1" dirty="0">
                    <a:solidFill>
                      <a:srgbClr val="FFFFFF"/>
                    </a:solidFill>
                    <a:ea typeface="微软雅黑" panose="020B0503020204020204" pitchFamily="34" charset="-122"/>
                    <a:cs typeface="Arial"/>
                  </a:rPr>
                  <a:t>公共</a:t>
                </a:r>
                <a:endParaRPr lang="en-US" altLang="zh-CN" sz="1500" b="1" dirty="0">
                  <a:solidFill>
                    <a:srgbClr val="FFFFFF"/>
                  </a:solidFill>
                  <a:ea typeface="微软雅黑" panose="020B0503020204020204" pitchFamily="34" charset="-122"/>
                  <a:cs typeface="Arial"/>
                </a:endParaRPr>
              </a:p>
              <a:p>
                <a:pPr algn="ctr">
                  <a:lnSpc>
                    <a:spcPct val="150000"/>
                  </a:lnSpc>
                </a:pPr>
                <a:r>
                  <a:rPr lang="zh-CN" altLang="en-US" sz="1500" b="1" dirty="0">
                    <a:solidFill>
                      <a:srgbClr val="FFFFFF"/>
                    </a:solidFill>
                    <a:ea typeface="微软雅黑" panose="020B0503020204020204" pitchFamily="34" charset="-122"/>
                    <a:cs typeface="Arial"/>
                  </a:rPr>
                  <a:t>实训</a:t>
                </a:r>
                <a:endParaRPr lang="en-US" altLang="zh-CN" sz="1500" b="1" dirty="0">
                  <a:solidFill>
                    <a:srgbClr val="FFFFFF"/>
                  </a:solidFill>
                  <a:ea typeface="微软雅黑" panose="020B0503020204020204" pitchFamily="34" charset="-122"/>
                  <a:cs typeface="Arial"/>
                </a:endParaRPr>
              </a:p>
              <a:p>
                <a:pPr algn="ctr">
                  <a:lnSpc>
                    <a:spcPct val="150000"/>
                  </a:lnSpc>
                </a:pPr>
                <a:r>
                  <a:rPr lang="zh-CN" altLang="en-US" sz="1500" b="1" dirty="0">
                    <a:solidFill>
                      <a:srgbClr val="FFFFFF"/>
                    </a:solidFill>
                    <a:ea typeface="微软雅黑" panose="020B0503020204020204" pitchFamily="34" charset="-122"/>
                    <a:cs typeface="Arial"/>
                  </a:rPr>
                  <a:t>中心</a:t>
                </a:r>
                <a:endParaRPr lang="zh-CN" altLang="en-US" sz="1500" dirty="0">
                  <a:ea typeface="微软雅黑" panose="020B0503020204020204" pitchFamily="34" charset="-122"/>
                  <a:cs typeface="宋体"/>
                </a:endParaRPr>
              </a:p>
            </p:txBody>
          </p:sp>
          <p:sp>
            <p:nvSpPr>
              <p:cNvPr id="45" name="任意多边形 44"/>
              <p:cNvSpPr/>
              <p:nvPr/>
            </p:nvSpPr>
            <p:spPr>
              <a:xfrm>
                <a:off x="1223702" y="1085780"/>
                <a:ext cx="1091463" cy="1937262"/>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a:ln w="25400" cap="flat" cmpd="sng" algn="ctr">
                <a:solidFill>
                  <a:srgbClr val="FFFFFF">
                    <a:hueOff val="0"/>
                    <a:satOff val="0"/>
                    <a:lumOff val="0"/>
                    <a:alphaOff val="0"/>
                  </a:srgbClr>
                </a:solidFill>
                <a:prstDash val="solid"/>
              </a:ln>
              <a:effectLst/>
            </p:spPr>
            <p:txBody>
              <a:bodyPr spcFirstLastPara="0" vert="horz" wrap="square" lIns="0" tIns="0" rIns="0" bIns="0" numCol="1" spcCol="1270" anchor="ctr" anchorCtr="0">
                <a:noAutofit/>
              </a:bodyPr>
              <a:lstStyle/>
              <a:p>
                <a:pPr algn="ctr">
                  <a:lnSpc>
                    <a:spcPct val="125000"/>
                  </a:lnSpc>
                </a:pPr>
                <a:r>
                  <a:rPr lang="en-US" altLang="zh-CN" sz="1500" b="1" dirty="0">
                    <a:solidFill>
                      <a:srgbClr val="FFFFFF"/>
                    </a:solidFill>
                    <a:ea typeface="微软雅黑" panose="020B0503020204020204" pitchFamily="34" charset="-122"/>
                    <a:cs typeface="Arial"/>
                  </a:rPr>
                  <a:t>O2O</a:t>
                </a:r>
              </a:p>
              <a:p>
                <a:pPr algn="ctr">
                  <a:lnSpc>
                    <a:spcPct val="125000"/>
                  </a:lnSpc>
                </a:pPr>
                <a:r>
                  <a:rPr lang="zh-CN" altLang="en-US" sz="1500" b="1" dirty="0">
                    <a:solidFill>
                      <a:srgbClr val="FFFFFF"/>
                    </a:solidFill>
                    <a:ea typeface="微软雅黑" panose="020B0503020204020204" pitchFamily="34" charset="-122"/>
                    <a:cs typeface="Arial"/>
                  </a:rPr>
                  <a:t>职业培训</a:t>
                </a:r>
                <a:endParaRPr lang="en-US" altLang="zh-CN" sz="1500" b="1" dirty="0">
                  <a:solidFill>
                    <a:srgbClr val="FFFFFF"/>
                  </a:solidFill>
                  <a:ea typeface="微软雅黑" panose="020B0503020204020204" pitchFamily="34" charset="-122"/>
                  <a:cs typeface="Arial"/>
                </a:endParaRPr>
              </a:p>
              <a:p>
                <a:pPr algn="ctr">
                  <a:lnSpc>
                    <a:spcPct val="125000"/>
                  </a:lnSpc>
                </a:pPr>
                <a:r>
                  <a:rPr lang="zh-CN" altLang="en-US" sz="1500" b="1" dirty="0">
                    <a:solidFill>
                      <a:srgbClr val="FFFFFF"/>
                    </a:solidFill>
                    <a:ea typeface="微软雅黑" panose="020B0503020204020204" pitchFamily="34" charset="-122"/>
                    <a:cs typeface="Arial"/>
                  </a:rPr>
                  <a:t>与</a:t>
                </a:r>
                <a:endParaRPr lang="en-US" altLang="zh-CN" sz="1500" b="1" dirty="0">
                  <a:solidFill>
                    <a:srgbClr val="FFFFFF"/>
                  </a:solidFill>
                  <a:ea typeface="微软雅黑" panose="020B0503020204020204" pitchFamily="34" charset="-122"/>
                  <a:cs typeface="Arial"/>
                </a:endParaRPr>
              </a:p>
              <a:p>
                <a:pPr algn="ctr">
                  <a:lnSpc>
                    <a:spcPct val="125000"/>
                  </a:lnSpc>
                </a:pPr>
                <a:r>
                  <a:rPr lang="zh-CN" altLang="en-US" sz="1500" b="1" dirty="0">
                    <a:solidFill>
                      <a:srgbClr val="FFFFFF"/>
                    </a:solidFill>
                    <a:ea typeface="微软雅黑" panose="020B0503020204020204" pitchFamily="34" charset="-122"/>
                    <a:cs typeface="Arial"/>
                  </a:rPr>
                  <a:t>技能鉴定</a:t>
                </a:r>
                <a:endParaRPr lang="en-US" altLang="zh-CN" sz="1500" b="1" dirty="0">
                  <a:solidFill>
                    <a:srgbClr val="FFFFFF"/>
                  </a:solidFill>
                  <a:ea typeface="微软雅黑" panose="020B0503020204020204" pitchFamily="34" charset="-122"/>
                  <a:cs typeface="Arial"/>
                </a:endParaRPr>
              </a:p>
              <a:p>
                <a:pPr algn="ctr">
                  <a:lnSpc>
                    <a:spcPct val="125000"/>
                  </a:lnSpc>
                </a:pPr>
                <a:r>
                  <a:rPr lang="zh-CN" altLang="en-US" sz="1500" b="1" dirty="0">
                    <a:solidFill>
                      <a:srgbClr val="FFFFFF"/>
                    </a:solidFill>
                    <a:ea typeface="微软雅黑" panose="020B0503020204020204" pitchFamily="34" charset="-122"/>
                    <a:cs typeface="Arial"/>
                  </a:rPr>
                  <a:t>中心</a:t>
                </a:r>
              </a:p>
            </p:txBody>
          </p:sp>
          <p:sp>
            <p:nvSpPr>
              <p:cNvPr id="46" name="任意多边形 45"/>
              <p:cNvSpPr/>
              <p:nvPr/>
            </p:nvSpPr>
            <p:spPr>
              <a:xfrm>
                <a:off x="2460693" y="1085779"/>
                <a:ext cx="1091463" cy="1937262"/>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a:ln w="25400" cap="flat" cmpd="sng" algn="ctr">
                <a:solidFill>
                  <a:srgbClr val="FFFFFF">
                    <a:hueOff val="0"/>
                    <a:satOff val="0"/>
                    <a:lumOff val="0"/>
                    <a:alphaOff val="0"/>
                  </a:srgbClr>
                </a:solidFill>
                <a:prstDash val="solid"/>
              </a:ln>
              <a:effectLst/>
            </p:spPr>
            <p:txBody>
              <a:bodyPr spcFirstLastPara="0" vert="horz" wrap="square" lIns="0" tIns="0" rIns="0" bIns="0" numCol="1" spcCol="1270" anchor="ctr" anchorCtr="0">
                <a:noAutofit/>
              </a:bodyPr>
              <a:lstStyle/>
              <a:p>
                <a:pPr algn="ctr">
                  <a:lnSpc>
                    <a:spcPct val="150000"/>
                  </a:lnSpc>
                </a:pPr>
                <a:r>
                  <a:rPr lang="zh-CN" altLang="en-US" sz="1500" b="1" dirty="0">
                    <a:solidFill>
                      <a:srgbClr val="FFFFFF"/>
                    </a:solidFill>
                    <a:ea typeface="微软雅黑" panose="020B0503020204020204" pitchFamily="34" charset="-122"/>
                    <a:cs typeface="Arial"/>
                  </a:rPr>
                  <a:t>创新</a:t>
                </a:r>
                <a:endParaRPr lang="en-US" altLang="zh-CN" sz="1500" b="1" dirty="0">
                  <a:solidFill>
                    <a:srgbClr val="FFFFFF"/>
                  </a:solidFill>
                  <a:ea typeface="微软雅黑" panose="020B0503020204020204" pitchFamily="34" charset="-122"/>
                  <a:cs typeface="Arial"/>
                </a:endParaRPr>
              </a:p>
              <a:p>
                <a:pPr algn="ctr">
                  <a:lnSpc>
                    <a:spcPct val="150000"/>
                  </a:lnSpc>
                </a:pPr>
                <a:r>
                  <a:rPr lang="zh-CN" altLang="en-US" sz="1500" b="1" dirty="0">
                    <a:solidFill>
                      <a:srgbClr val="FFFFFF"/>
                    </a:solidFill>
                    <a:ea typeface="微软雅黑" panose="020B0503020204020204" pitchFamily="34" charset="-122"/>
                    <a:cs typeface="Arial"/>
                  </a:rPr>
                  <a:t>创业</a:t>
                </a:r>
                <a:endParaRPr lang="en-US" altLang="zh-CN" sz="1500" b="1" dirty="0">
                  <a:solidFill>
                    <a:srgbClr val="FFFFFF"/>
                  </a:solidFill>
                  <a:ea typeface="微软雅黑" panose="020B0503020204020204" pitchFamily="34" charset="-122"/>
                  <a:cs typeface="Arial"/>
                </a:endParaRPr>
              </a:p>
              <a:p>
                <a:pPr algn="ctr">
                  <a:lnSpc>
                    <a:spcPct val="150000"/>
                  </a:lnSpc>
                </a:pPr>
                <a:r>
                  <a:rPr lang="zh-CN" altLang="en-US" sz="1500" b="1" dirty="0">
                    <a:solidFill>
                      <a:srgbClr val="FFFFFF"/>
                    </a:solidFill>
                    <a:ea typeface="微软雅黑" panose="020B0503020204020204" pitchFamily="34" charset="-122"/>
                    <a:cs typeface="Arial"/>
                  </a:rPr>
                  <a:t>中心</a:t>
                </a:r>
              </a:p>
            </p:txBody>
          </p:sp>
          <p:sp>
            <p:nvSpPr>
              <p:cNvPr id="47" name="任意多边形 46"/>
              <p:cNvSpPr/>
              <p:nvPr/>
            </p:nvSpPr>
            <p:spPr>
              <a:xfrm>
                <a:off x="3697684" y="1085779"/>
                <a:ext cx="1091463" cy="1937262"/>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a:ln w="25400" cap="flat" cmpd="sng" algn="ctr">
                <a:solidFill>
                  <a:srgbClr val="FFFFFF">
                    <a:hueOff val="0"/>
                    <a:satOff val="0"/>
                    <a:lumOff val="0"/>
                    <a:alphaOff val="0"/>
                  </a:srgbClr>
                </a:solidFill>
                <a:prstDash val="solid"/>
              </a:ln>
              <a:effectLst/>
            </p:spPr>
            <p:txBody>
              <a:bodyPr spcFirstLastPara="0" vert="horz" wrap="square" lIns="0" tIns="0" rIns="0" bIns="0" numCol="1" spcCol="1270" anchor="ctr" anchorCtr="0">
                <a:noAutofit/>
              </a:bodyPr>
              <a:lstStyle/>
              <a:p>
                <a:pPr algn="ctr">
                  <a:lnSpc>
                    <a:spcPct val="150000"/>
                  </a:lnSpc>
                </a:pPr>
                <a:r>
                  <a:rPr lang="zh-CN" altLang="en-US" sz="1500" b="1" dirty="0">
                    <a:solidFill>
                      <a:srgbClr val="FFFFFF"/>
                    </a:solidFill>
                    <a:ea typeface="微软雅黑" panose="020B0503020204020204" pitchFamily="34" charset="-122"/>
                    <a:cs typeface="Arial"/>
                  </a:rPr>
                  <a:t>人才</a:t>
                </a:r>
                <a:endParaRPr lang="en-US" altLang="zh-CN" sz="1500" b="1" dirty="0">
                  <a:solidFill>
                    <a:srgbClr val="FFFFFF"/>
                  </a:solidFill>
                  <a:ea typeface="微软雅黑" panose="020B0503020204020204" pitchFamily="34" charset="-122"/>
                  <a:cs typeface="Arial"/>
                </a:endParaRPr>
              </a:p>
              <a:p>
                <a:pPr algn="ctr">
                  <a:lnSpc>
                    <a:spcPct val="150000"/>
                  </a:lnSpc>
                </a:pPr>
                <a:r>
                  <a:rPr lang="zh-CN" altLang="en-US" sz="1500" b="1" dirty="0">
                    <a:solidFill>
                      <a:srgbClr val="FFFFFF"/>
                    </a:solidFill>
                    <a:ea typeface="微软雅黑" panose="020B0503020204020204" pitchFamily="34" charset="-122"/>
                    <a:cs typeface="Arial"/>
                  </a:rPr>
                  <a:t>服务</a:t>
                </a:r>
                <a:endParaRPr lang="en-US" altLang="zh-CN" sz="1500" b="1" dirty="0">
                  <a:solidFill>
                    <a:srgbClr val="FFFFFF"/>
                  </a:solidFill>
                  <a:ea typeface="微软雅黑" panose="020B0503020204020204" pitchFamily="34" charset="-122"/>
                  <a:cs typeface="Arial"/>
                </a:endParaRPr>
              </a:p>
              <a:p>
                <a:pPr algn="ctr">
                  <a:lnSpc>
                    <a:spcPct val="150000"/>
                  </a:lnSpc>
                </a:pPr>
                <a:r>
                  <a:rPr lang="zh-CN" altLang="en-US" sz="1500" b="1" dirty="0">
                    <a:solidFill>
                      <a:srgbClr val="FFFFFF"/>
                    </a:solidFill>
                    <a:ea typeface="微软雅黑" panose="020B0503020204020204" pitchFamily="34" charset="-122"/>
                    <a:cs typeface="Arial"/>
                  </a:rPr>
                  <a:t>中心</a:t>
                </a:r>
                <a:endParaRPr lang="zh-CN" altLang="en-US" sz="1500" dirty="0">
                  <a:ea typeface="微软雅黑" panose="020B0503020204020204" pitchFamily="34" charset="-122"/>
                  <a:cs typeface="宋体"/>
                </a:endParaRPr>
              </a:p>
            </p:txBody>
          </p:sp>
          <p:sp>
            <p:nvSpPr>
              <p:cNvPr id="48" name="任意多边形 47"/>
              <p:cNvSpPr/>
              <p:nvPr/>
            </p:nvSpPr>
            <p:spPr>
              <a:xfrm>
                <a:off x="4934674" y="1085779"/>
                <a:ext cx="1091463" cy="1937262"/>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a:ln w="25400" cap="flat" cmpd="sng" algn="ctr">
                <a:solidFill>
                  <a:srgbClr val="FFFFFF">
                    <a:hueOff val="0"/>
                    <a:satOff val="0"/>
                    <a:lumOff val="0"/>
                    <a:alphaOff val="0"/>
                  </a:srgbClr>
                </a:solidFill>
                <a:prstDash val="solid"/>
              </a:ln>
              <a:effectLst/>
            </p:spPr>
            <p:txBody>
              <a:bodyPr spcFirstLastPara="0" vert="horz" wrap="square" lIns="0" tIns="0" rIns="0" bIns="0" numCol="1" spcCol="1270" anchor="ctr" anchorCtr="0">
                <a:noAutofit/>
              </a:bodyPr>
              <a:lstStyle/>
              <a:p>
                <a:pPr algn="ctr">
                  <a:lnSpc>
                    <a:spcPct val="150000"/>
                  </a:lnSpc>
                </a:pPr>
                <a:r>
                  <a:rPr lang="zh-CN" altLang="en-US" sz="1500" b="1" dirty="0">
                    <a:solidFill>
                      <a:srgbClr val="FFFFFF"/>
                    </a:solidFill>
                    <a:ea typeface="微软雅黑" panose="020B0503020204020204" pitchFamily="34" charset="-122"/>
                    <a:cs typeface="Arial"/>
                  </a:rPr>
                  <a:t>协同</a:t>
                </a:r>
                <a:endParaRPr lang="en-US" altLang="zh-CN" sz="1500" b="1" dirty="0">
                  <a:solidFill>
                    <a:srgbClr val="FFFFFF"/>
                  </a:solidFill>
                  <a:ea typeface="微软雅黑" panose="020B0503020204020204" pitchFamily="34" charset="-122"/>
                  <a:cs typeface="Arial"/>
                </a:endParaRPr>
              </a:p>
              <a:p>
                <a:pPr algn="ctr">
                  <a:lnSpc>
                    <a:spcPct val="150000"/>
                  </a:lnSpc>
                </a:pPr>
                <a:r>
                  <a:rPr lang="zh-CN" altLang="en-US" sz="1500" b="1" dirty="0">
                    <a:solidFill>
                      <a:srgbClr val="FFFFFF"/>
                    </a:solidFill>
                    <a:ea typeface="微软雅黑" panose="020B0503020204020204" pitchFamily="34" charset="-122"/>
                    <a:cs typeface="Arial"/>
                  </a:rPr>
                  <a:t>创新</a:t>
                </a:r>
                <a:endParaRPr lang="en-US" altLang="zh-CN" sz="1500" b="1" dirty="0">
                  <a:solidFill>
                    <a:srgbClr val="FFFFFF"/>
                  </a:solidFill>
                  <a:ea typeface="微软雅黑" panose="020B0503020204020204" pitchFamily="34" charset="-122"/>
                  <a:cs typeface="Arial"/>
                </a:endParaRPr>
              </a:p>
              <a:p>
                <a:pPr algn="ctr">
                  <a:lnSpc>
                    <a:spcPct val="150000"/>
                  </a:lnSpc>
                </a:pPr>
                <a:r>
                  <a:rPr lang="zh-CN" altLang="en-US" sz="1500" b="1" dirty="0">
                    <a:solidFill>
                      <a:srgbClr val="FFFFFF"/>
                    </a:solidFill>
                    <a:ea typeface="微软雅黑" panose="020B0503020204020204" pitchFamily="34" charset="-122"/>
                    <a:cs typeface="Arial"/>
                  </a:rPr>
                  <a:t>中心</a:t>
                </a:r>
              </a:p>
            </p:txBody>
          </p:sp>
        </p:grpSp>
        <p:sp>
          <p:nvSpPr>
            <p:cNvPr id="43" name="MH_Title_1"/>
            <p:cNvSpPr txBox="1"/>
            <p:nvPr/>
          </p:nvSpPr>
          <p:spPr>
            <a:xfrm>
              <a:off x="-5166" y="2813959"/>
              <a:ext cx="5314035" cy="540604"/>
            </a:xfrm>
            <a:prstGeom prst="rect">
              <a:avLst/>
            </a:prstGeom>
            <a:solidFill>
              <a:srgbClr val="0070C0"/>
            </a:solidFill>
          </p:spPr>
          <p:txBody>
            <a:bodyPr lIns="0" tIns="0" rIns="0" bIns="0" anchor="ctr">
              <a:noAutofit/>
            </a:bodyPr>
            <a:lstStyle/>
            <a:p>
              <a:pPr algn="ctr">
                <a:lnSpc>
                  <a:spcPct val="150000"/>
                </a:lnSpc>
              </a:pPr>
              <a:r>
                <a:rPr lang="zh-CN" altLang="en-US" sz="1500" b="1" dirty="0">
                  <a:solidFill>
                    <a:srgbClr val="FFFFFF"/>
                  </a:solidFill>
                  <a:ea typeface="微软雅黑" panose="020B0503020204020204" pitchFamily="34" charset="-122"/>
                  <a:cs typeface="Arial"/>
                </a:rPr>
                <a:t>国匠在线平台（</a:t>
              </a:r>
              <a:r>
                <a:rPr lang="en-US" altLang="zh-CN" sz="1500" b="1" dirty="0">
                  <a:solidFill>
                    <a:srgbClr val="FFFFFF"/>
                  </a:solidFill>
                  <a:ea typeface="微软雅黑" panose="020B0503020204020204" pitchFamily="34" charset="-122"/>
                  <a:cs typeface="Arial"/>
                </a:rPr>
                <a:t>O2O</a:t>
              </a:r>
              <a:r>
                <a:rPr lang="zh-CN" altLang="en-US" sz="1500" b="1" dirty="0">
                  <a:solidFill>
                    <a:srgbClr val="FFFFFF"/>
                  </a:solidFill>
                  <a:ea typeface="微软雅黑" panose="020B0503020204020204" pitchFamily="34" charset="-122"/>
                  <a:cs typeface="Arial"/>
                </a:rPr>
                <a:t>）</a:t>
              </a:r>
            </a:p>
          </p:txBody>
        </p:sp>
      </p:grpSp>
      <p:cxnSp>
        <p:nvCxnSpPr>
          <p:cNvPr id="49" name="直接连接符 48"/>
          <p:cNvCxnSpPr/>
          <p:nvPr/>
        </p:nvCxnSpPr>
        <p:spPr>
          <a:xfrm>
            <a:off x="1123253" y="2135617"/>
            <a:ext cx="0" cy="5040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362764" y="2178850"/>
            <a:ext cx="0" cy="4183116"/>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五边形 51"/>
          <p:cNvSpPr/>
          <p:nvPr/>
        </p:nvSpPr>
        <p:spPr>
          <a:xfrm>
            <a:off x="1123253" y="1442677"/>
            <a:ext cx="2232000" cy="719999"/>
          </a:xfrm>
          <a:prstGeom prst="homePlat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solidFill>
                  <a:schemeClr val="bg1"/>
                </a:solidFill>
                <a:ea typeface="微软雅黑" panose="020B0503020204020204" pitchFamily="34" charset="-122"/>
              </a:rPr>
              <a:t>服务对象</a:t>
            </a:r>
          </a:p>
        </p:txBody>
      </p:sp>
      <p:sp>
        <p:nvSpPr>
          <p:cNvPr id="73" name="燕尾形 72"/>
          <p:cNvSpPr/>
          <p:nvPr/>
        </p:nvSpPr>
        <p:spPr>
          <a:xfrm>
            <a:off x="3283253" y="1442677"/>
            <a:ext cx="6231843" cy="719999"/>
          </a:xfrm>
          <a:prstGeom prst="chevr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solidFill>
                  <a:schemeClr val="bg1"/>
                </a:solidFill>
                <a:ea typeface="微软雅黑" panose="020B0503020204020204" pitchFamily="34" charset="-122"/>
              </a:rPr>
              <a:t>人才培养与技术开发服务</a:t>
            </a:r>
          </a:p>
        </p:txBody>
      </p:sp>
      <p:sp>
        <p:nvSpPr>
          <p:cNvPr id="74" name="燕尾形 73"/>
          <p:cNvSpPr/>
          <p:nvPr/>
        </p:nvSpPr>
        <p:spPr>
          <a:xfrm>
            <a:off x="9515096" y="1442677"/>
            <a:ext cx="2372712" cy="719999"/>
          </a:xfrm>
          <a:prstGeom prst="chevr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solidFill>
                  <a:schemeClr val="bg1"/>
                </a:solidFill>
                <a:ea typeface="微软雅黑" panose="020B0503020204020204" pitchFamily="34" charset="-122"/>
              </a:rPr>
              <a:t>产品输出</a:t>
            </a:r>
          </a:p>
        </p:txBody>
      </p:sp>
      <p:sp>
        <p:nvSpPr>
          <p:cNvPr id="75" name="椭圆 74">
            <a:extLst>
              <a:ext uri="{FF2B5EF4-FFF2-40B4-BE49-F238E27FC236}">
                <a16:creationId xmlns:a16="http://schemas.microsoft.com/office/drawing/2014/main" xmlns="" id="{06CF8E02-770B-4348-97BE-C6D068C914FB}"/>
              </a:ext>
            </a:extLst>
          </p:cNvPr>
          <p:cNvSpPr/>
          <p:nvPr/>
        </p:nvSpPr>
        <p:spPr>
          <a:xfrm>
            <a:off x="10324850" y="2961301"/>
            <a:ext cx="961495" cy="84690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ea typeface="微软雅黑" panose="020B0503020204020204" pitchFamily="34" charset="-122"/>
              </a:rPr>
              <a:t>就业</a:t>
            </a:r>
          </a:p>
        </p:txBody>
      </p:sp>
      <p:sp>
        <p:nvSpPr>
          <p:cNvPr id="76" name="椭圆 75">
            <a:extLst>
              <a:ext uri="{FF2B5EF4-FFF2-40B4-BE49-F238E27FC236}">
                <a16:creationId xmlns:a16="http://schemas.microsoft.com/office/drawing/2014/main" xmlns="" id="{9CED8D4B-62D0-4BC3-AAC3-CB3DB104FD5D}"/>
              </a:ext>
            </a:extLst>
          </p:cNvPr>
          <p:cNvSpPr/>
          <p:nvPr/>
        </p:nvSpPr>
        <p:spPr>
          <a:xfrm>
            <a:off x="10321306" y="3792317"/>
            <a:ext cx="961495" cy="8228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ea typeface="微软雅黑" panose="020B0503020204020204" pitchFamily="34" charset="-122"/>
              </a:rPr>
              <a:t>创业</a:t>
            </a:r>
          </a:p>
        </p:txBody>
      </p:sp>
      <p:sp>
        <p:nvSpPr>
          <p:cNvPr id="77" name="任意多边形 76"/>
          <p:cNvSpPr>
            <a:spLocks/>
          </p:cNvSpPr>
          <p:nvPr/>
        </p:nvSpPr>
        <p:spPr>
          <a:xfrm>
            <a:off x="1123255" y="3513576"/>
            <a:ext cx="1907399" cy="43200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跨国公司员工</a:t>
            </a:r>
          </a:p>
        </p:txBody>
      </p:sp>
      <p:sp>
        <p:nvSpPr>
          <p:cNvPr id="78" name="任意多边形 77"/>
          <p:cNvSpPr>
            <a:spLocks/>
          </p:cNvSpPr>
          <p:nvPr/>
        </p:nvSpPr>
        <p:spPr>
          <a:xfrm>
            <a:off x="5018962" y="6318026"/>
            <a:ext cx="789007" cy="25200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solidFill>
                  <a:schemeClr val="bg1"/>
                </a:solidFill>
                <a:ea typeface="微软雅黑" panose="020B0503020204020204" pitchFamily="34" charset="-122"/>
              </a:rPr>
              <a:t>平台</a:t>
            </a:r>
          </a:p>
        </p:txBody>
      </p:sp>
      <p:sp>
        <p:nvSpPr>
          <p:cNvPr id="79" name="任意多边形 78"/>
          <p:cNvSpPr>
            <a:spLocks/>
          </p:cNvSpPr>
          <p:nvPr/>
        </p:nvSpPr>
        <p:spPr>
          <a:xfrm>
            <a:off x="6121596" y="6322677"/>
            <a:ext cx="797645" cy="252001"/>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solidFill>
                  <a:schemeClr val="bg1"/>
                </a:solidFill>
                <a:ea typeface="微软雅黑" panose="020B0503020204020204" pitchFamily="34" charset="-122"/>
              </a:rPr>
              <a:t>大数据</a:t>
            </a:r>
          </a:p>
        </p:txBody>
      </p:sp>
      <p:sp>
        <p:nvSpPr>
          <p:cNvPr id="80" name="任意多边形 79"/>
          <p:cNvSpPr>
            <a:spLocks/>
          </p:cNvSpPr>
          <p:nvPr/>
        </p:nvSpPr>
        <p:spPr>
          <a:xfrm>
            <a:off x="7165318" y="6322676"/>
            <a:ext cx="797645" cy="236698"/>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solidFill>
                  <a:schemeClr val="bg1"/>
                </a:solidFill>
                <a:ea typeface="微软雅黑" panose="020B0503020204020204" pitchFamily="34" charset="-122"/>
              </a:rPr>
              <a:t>云计算</a:t>
            </a:r>
          </a:p>
        </p:txBody>
      </p:sp>
      <p:sp>
        <p:nvSpPr>
          <p:cNvPr id="81" name="任意多边形 80"/>
          <p:cNvSpPr>
            <a:spLocks/>
          </p:cNvSpPr>
          <p:nvPr/>
        </p:nvSpPr>
        <p:spPr>
          <a:xfrm>
            <a:off x="8209843" y="6315649"/>
            <a:ext cx="1049411" cy="271066"/>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solidFill>
                  <a:schemeClr val="bg1"/>
                </a:solidFill>
                <a:ea typeface="微软雅黑" panose="020B0503020204020204" pitchFamily="34" charset="-122"/>
              </a:rPr>
              <a:t>人工智能</a:t>
            </a:r>
          </a:p>
        </p:txBody>
      </p:sp>
      <p:sp>
        <p:nvSpPr>
          <p:cNvPr id="82" name="任意多边形 81"/>
          <p:cNvSpPr>
            <a:spLocks/>
          </p:cNvSpPr>
          <p:nvPr/>
        </p:nvSpPr>
        <p:spPr>
          <a:xfrm>
            <a:off x="1135954" y="4135876"/>
            <a:ext cx="1907399" cy="43200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创业人员</a:t>
            </a:r>
            <a:r>
              <a:rPr lang="en-US" altLang="zh-CN" sz="1500" b="1" dirty="0">
                <a:solidFill>
                  <a:srgbClr val="FFFFFF"/>
                </a:solidFill>
                <a:ea typeface="微软雅黑" panose="020B0503020204020204" pitchFamily="34" charset="-122"/>
                <a:cs typeface="Arial"/>
              </a:rPr>
              <a:t>/</a:t>
            </a:r>
            <a:r>
              <a:rPr lang="zh-CN" altLang="en-US" sz="1500" b="1" dirty="0">
                <a:solidFill>
                  <a:srgbClr val="FFFFFF"/>
                </a:solidFill>
                <a:ea typeface="微软雅黑" panose="020B0503020204020204" pitchFamily="34" charset="-122"/>
                <a:cs typeface="Arial"/>
              </a:rPr>
              <a:t>创客</a:t>
            </a:r>
          </a:p>
        </p:txBody>
      </p:sp>
      <p:sp>
        <p:nvSpPr>
          <p:cNvPr id="83" name="右箭头 82"/>
          <p:cNvSpPr/>
          <p:nvPr/>
        </p:nvSpPr>
        <p:spPr>
          <a:xfrm>
            <a:off x="9583553" y="3518720"/>
            <a:ext cx="737753" cy="75189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r>
              <a:rPr lang="zh-CN" altLang="en-US" sz="1500" b="1" dirty="0">
                <a:latin typeface="微软雅黑" panose="020B0503020204020204" pitchFamily="34" charset="-122"/>
                <a:ea typeface="微软雅黑" panose="020B0503020204020204" pitchFamily="34" charset="-122"/>
              </a:rPr>
              <a:t>人才</a:t>
            </a:r>
          </a:p>
        </p:txBody>
      </p:sp>
      <p:sp>
        <p:nvSpPr>
          <p:cNvPr id="84" name="任意多边形 83"/>
          <p:cNvSpPr>
            <a:spLocks/>
          </p:cNvSpPr>
          <p:nvPr/>
        </p:nvSpPr>
        <p:spPr>
          <a:xfrm>
            <a:off x="3095390" y="6318026"/>
            <a:ext cx="1713769" cy="25200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solidFill>
                  <a:schemeClr val="bg1"/>
                </a:solidFill>
                <a:ea typeface="微软雅黑" panose="020B0503020204020204" pitchFamily="34" charset="-122"/>
              </a:rPr>
              <a:t>技术支撑</a:t>
            </a:r>
          </a:p>
        </p:txBody>
      </p:sp>
      <p:sp>
        <p:nvSpPr>
          <p:cNvPr id="85" name="任意多边形 84"/>
          <p:cNvSpPr>
            <a:spLocks/>
          </p:cNvSpPr>
          <p:nvPr/>
        </p:nvSpPr>
        <p:spPr>
          <a:xfrm>
            <a:off x="3520696" y="2790495"/>
            <a:ext cx="1512373" cy="23204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支柱产业</a:t>
            </a:r>
          </a:p>
        </p:txBody>
      </p:sp>
      <p:sp>
        <p:nvSpPr>
          <p:cNvPr id="86" name="任意多边形 85"/>
          <p:cNvSpPr>
            <a:spLocks/>
          </p:cNvSpPr>
          <p:nvPr/>
        </p:nvSpPr>
        <p:spPr>
          <a:xfrm>
            <a:off x="5190859" y="2800546"/>
            <a:ext cx="1512373" cy="23204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高新技术产业</a:t>
            </a:r>
          </a:p>
        </p:txBody>
      </p:sp>
      <p:sp>
        <p:nvSpPr>
          <p:cNvPr id="87" name="任意多边形 86"/>
          <p:cNvSpPr>
            <a:spLocks/>
          </p:cNvSpPr>
          <p:nvPr/>
        </p:nvSpPr>
        <p:spPr>
          <a:xfrm>
            <a:off x="6895253" y="2800546"/>
            <a:ext cx="1512373" cy="23204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B0F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地方特色产业</a:t>
            </a:r>
          </a:p>
        </p:txBody>
      </p:sp>
      <p:sp>
        <p:nvSpPr>
          <p:cNvPr id="88" name="任意多边形 87"/>
          <p:cNvSpPr>
            <a:spLocks/>
          </p:cNvSpPr>
          <p:nvPr/>
        </p:nvSpPr>
        <p:spPr>
          <a:xfrm>
            <a:off x="3246848" y="3076912"/>
            <a:ext cx="1084587" cy="23204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人才培训</a:t>
            </a:r>
          </a:p>
        </p:txBody>
      </p:sp>
      <p:sp>
        <p:nvSpPr>
          <p:cNvPr id="89" name="任意多边形 88"/>
          <p:cNvSpPr>
            <a:spLocks/>
          </p:cNvSpPr>
          <p:nvPr/>
        </p:nvSpPr>
        <p:spPr>
          <a:xfrm>
            <a:off x="4398976" y="3086964"/>
            <a:ext cx="1084587" cy="23204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技能鉴定</a:t>
            </a:r>
          </a:p>
        </p:txBody>
      </p:sp>
      <p:sp>
        <p:nvSpPr>
          <p:cNvPr id="90" name="任意多边形 89"/>
          <p:cNvSpPr>
            <a:spLocks/>
          </p:cNvSpPr>
          <p:nvPr/>
        </p:nvSpPr>
        <p:spPr>
          <a:xfrm>
            <a:off x="5551104" y="3086964"/>
            <a:ext cx="1084587" cy="23204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技能竞赛</a:t>
            </a:r>
          </a:p>
        </p:txBody>
      </p:sp>
      <p:sp>
        <p:nvSpPr>
          <p:cNvPr id="91" name="任意多边形 90"/>
          <p:cNvSpPr>
            <a:spLocks/>
          </p:cNvSpPr>
          <p:nvPr/>
        </p:nvSpPr>
        <p:spPr>
          <a:xfrm>
            <a:off x="6770773" y="3086964"/>
            <a:ext cx="1084587" cy="23204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项目开发</a:t>
            </a:r>
          </a:p>
        </p:txBody>
      </p:sp>
      <p:sp>
        <p:nvSpPr>
          <p:cNvPr id="92" name="任意多边形 91"/>
          <p:cNvSpPr>
            <a:spLocks/>
          </p:cNvSpPr>
          <p:nvPr/>
        </p:nvSpPr>
        <p:spPr>
          <a:xfrm>
            <a:off x="7951371" y="3086964"/>
            <a:ext cx="1084587" cy="232040"/>
          </a:xfrm>
          <a:custGeom>
            <a:avLst/>
            <a:gdLst>
              <a:gd name="connsiteX0" fmla="*/ 0 w 1169789"/>
              <a:gd name="connsiteY0" fmla="*/ 116979 h 1281906"/>
              <a:gd name="connsiteX1" fmla="*/ 116979 w 1169789"/>
              <a:gd name="connsiteY1" fmla="*/ 0 h 1281906"/>
              <a:gd name="connsiteX2" fmla="*/ 1052810 w 1169789"/>
              <a:gd name="connsiteY2" fmla="*/ 0 h 1281906"/>
              <a:gd name="connsiteX3" fmla="*/ 1169789 w 1169789"/>
              <a:gd name="connsiteY3" fmla="*/ 116979 h 1281906"/>
              <a:gd name="connsiteX4" fmla="*/ 1169789 w 1169789"/>
              <a:gd name="connsiteY4" fmla="*/ 1164927 h 1281906"/>
              <a:gd name="connsiteX5" fmla="*/ 1052810 w 1169789"/>
              <a:gd name="connsiteY5" fmla="*/ 1281906 h 1281906"/>
              <a:gd name="connsiteX6" fmla="*/ 116979 w 1169789"/>
              <a:gd name="connsiteY6" fmla="*/ 1281906 h 1281906"/>
              <a:gd name="connsiteX7" fmla="*/ 0 w 1169789"/>
              <a:gd name="connsiteY7" fmla="*/ 1164927 h 1281906"/>
              <a:gd name="connsiteX8" fmla="*/ 0 w 1169789"/>
              <a:gd name="connsiteY8" fmla="*/ 116979 h 1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789" h="1281906">
                <a:moveTo>
                  <a:pt x="0" y="116979"/>
                </a:moveTo>
                <a:cubicBezTo>
                  <a:pt x="0" y="52373"/>
                  <a:pt x="52373" y="0"/>
                  <a:pt x="116979" y="0"/>
                </a:cubicBezTo>
                <a:lnTo>
                  <a:pt x="1052810" y="0"/>
                </a:lnTo>
                <a:cubicBezTo>
                  <a:pt x="1117416" y="0"/>
                  <a:pt x="1169789" y="52373"/>
                  <a:pt x="1169789" y="116979"/>
                </a:cubicBezTo>
                <a:lnTo>
                  <a:pt x="1169789" y="1164927"/>
                </a:lnTo>
                <a:cubicBezTo>
                  <a:pt x="1169789" y="1229533"/>
                  <a:pt x="1117416" y="1281906"/>
                  <a:pt x="1052810" y="1281906"/>
                </a:cubicBezTo>
                <a:lnTo>
                  <a:pt x="116979" y="1281906"/>
                </a:lnTo>
                <a:cubicBezTo>
                  <a:pt x="52373" y="1281906"/>
                  <a:pt x="0" y="1229533"/>
                  <a:pt x="0" y="1164927"/>
                </a:cubicBezTo>
                <a:lnTo>
                  <a:pt x="0" y="116979"/>
                </a:lnTo>
                <a:close/>
              </a:path>
            </a:pathLst>
          </a:custGeom>
          <a:solidFill>
            <a:srgbClr val="0070C0"/>
          </a:solidFill>
        </p:spPr>
        <p:txBody>
          <a:bodyPr vert="horz" lIns="0" tIns="0" rIns="0" bIns="0" anchor="ctr">
            <a:noAutofit/>
          </a:bodyPr>
          <a:lstStyle/>
          <a:p>
            <a:pPr algn="ctr">
              <a:lnSpc>
                <a:spcPct val="90000"/>
              </a:lnSpc>
            </a:pPr>
            <a:r>
              <a:rPr lang="zh-CN" altLang="en-US" sz="1500" b="1" dirty="0">
                <a:solidFill>
                  <a:srgbClr val="FFFFFF"/>
                </a:solidFill>
                <a:ea typeface="微软雅黑" panose="020B0503020204020204" pitchFamily="34" charset="-122"/>
                <a:cs typeface="Arial"/>
              </a:rPr>
              <a:t>技术推广</a:t>
            </a:r>
          </a:p>
        </p:txBody>
      </p:sp>
      <p:sp>
        <p:nvSpPr>
          <p:cNvPr id="93" name="矩形 92"/>
          <p:cNvSpPr/>
          <p:nvPr/>
        </p:nvSpPr>
        <p:spPr>
          <a:xfrm>
            <a:off x="3188938" y="2728951"/>
            <a:ext cx="6129965" cy="58670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sz="1500"/>
          </a:p>
        </p:txBody>
      </p:sp>
      <p:sp>
        <p:nvSpPr>
          <p:cNvPr id="94" name="椭圆 93">
            <a:extLst>
              <a:ext uri="{FF2B5EF4-FFF2-40B4-BE49-F238E27FC236}">
                <a16:creationId xmlns:a16="http://schemas.microsoft.com/office/drawing/2014/main" xmlns="" id="{06CF8E02-770B-4348-97BE-C6D068C914FB}"/>
              </a:ext>
            </a:extLst>
          </p:cNvPr>
          <p:cNvSpPr/>
          <p:nvPr/>
        </p:nvSpPr>
        <p:spPr>
          <a:xfrm>
            <a:off x="10351638" y="4911362"/>
            <a:ext cx="961495" cy="84690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ea typeface="微软雅黑" panose="020B0503020204020204" pitchFamily="34" charset="-122"/>
              </a:rPr>
              <a:t>开发</a:t>
            </a:r>
          </a:p>
        </p:txBody>
      </p:sp>
      <p:sp>
        <p:nvSpPr>
          <p:cNvPr id="95" name="椭圆 94">
            <a:extLst>
              <a:ext uri="{FF2B5EF4-FFF2-40B4-BE49-F238E27FC236}">
                <a16:creationId xmlns:a16="http://schemas.microsoft.com/office/drawing/2014/main" xmlns="" id="{9CED8D4B-62D0-4BC3-AAC3-CB3DB104FD5D}"/>
              </a:ext>
            </a:extLst>
          </p:cNvPr>
          <p:cNvSpPr/>
          <p:nvPr/>
        </p:nvSpPr>
        <p:spPr>
          <a:xfrm>
            <a:off x="10350250" y="5751847"/>
            <a:ext cx="961495" cy="8228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500" b="1" dirty="0">
                <a:ea typeface="微软雅黑" panose="020B0503020204020204" pitchFamily="34" charset="-122"/>
              </a:rPr>
              <a:t>推广</a:t>
            </a:r>
          </a:p>
        </p:txBody>
      </p:sp>
      <p:sp>
        <p:nvSpPr>
          <p:cNvPr id="96" name="右箭头 95"/>
          <p:cNvSpPr/>
          <p:nvPr/>
        </p:nvSpPr>
        <p:spPr>
          <a:xfrm>
            <a:off x="9596253" y="5414350"/>
            <a:ext cx="737753" cy="75189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r>
              <a:rPr lang="zh-CN" altLang="en-US" sz="1500" b="1" dirty="0">
                <a:latin typeface="微软雅黑" panose="020B0503020204020204" pitchFamily="34" charset="-122"/>
                <a:ea typeface="微软雅黑" panose="020B0503020204020204" pitchFamily="34" charset="-122"/>
              </a:rPr>
              <a:t>成果</a:t>
            </a:r>
          </a:p>
        </p:txBody>
      </p:sp>
      <p:grpSp>
        <p:nvGrpSpPr>
          <p:cNvPr id="103" name="组合 102"/>
          <p:cNvGrpSpPr/>
          <p:nvPr/>
        </p:nvGrpSpPr>
        <p:grpSpPr>
          <a:xfrm>
            <a:off x="2" y="404813"/>
            <a:ext cx="1768415" cy="241230"/>
            <a:chOff x="0" y="404813"/>
            <a:chExt cx="1794013" cy="241230"/>
          </a:xfrm>
        </p:grpSpPr>
        <p:cxnSp>
          <p:nvCxnSpPr>
            <p:cNvPr id="104" name="直接连接符 103"/>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108" name="直接连接符 107"/>
          <p:cNvCxnSpPr/>
          <p:nvPr/>
        </p:nvCxnSpPr>
        <p:spPr>
          <a:xfrm>
            <a:off x="1768418" y="404814"/>
            <a:ext cx="98001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文本框 2"/>
          <p:cNvSpPr txBox="1"/>
          <p:nvPr/>
        </p:nvSpPr>
        <p:spPr>
          <a:xfrm>
            <a:off x="11791024" y="203872"/>
            <a:ext cx="605257" cy="34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7221" tIns="58612" rIns="117221" bIns="58612">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itchFamily="34" charset="-122"/>
                <a:ea typeface="微软雅黑" pitchFamily="34" charset="-122"/>
              </a:rPr>
              <a:t>11</a:t>
            </a:r>
            <a:endParaRPr lang="zh-CN" altLang="en-US" sz="1500" b="1"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21368412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12</a:t>
            </a:r>
            <a:endParaRPr lang="zh-CN" altLang="en-US" sz="1600" b="1" dirty="0">
              <a:solidFill>
                <a:prstClr val="white"/>
              </a:solidFill>
            </a:endParaRPr>
          </a:p>
        </p:txBody>
      </p:sp>
      <p:cxnSp>
        <p:nvCxnSpPr>
          <p:cNvPr id="32" name="直接连接符 31"/>
          <p:cNvCxnSpPr/>
          <p:nvPr/>
        </p:nvCxnSpPr>
        <p:spPr>
          <a:xfrm>
            <a:off x="1768416" y="404813"/>
            <a:ext cx="98177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2182293" y="1392920"/>
            <a:ext cx="8846209" cy="4644962"/>
            <a:chOff x="1242392" y="1489348"/>
            <a:chExt cx="6858000" cy="3672408"/>
          </a:xfrm>
        </p:grpSpPr>
        <p:cxnSp>
          <p:nvCxnSpPr>
            <p:cNvPr id="58" name="MH_Other_1"/>
            <p:cNvCxnSpPr/>
            <p:nvPr>
              <p:custDataLst>
                <p:tags r:id="rId2"/>
              </p:custDataLst>
            </p:nvPr>
          </p:nvCxnSpPr>
          <p:spPr>
            <a:xfrm flipV="1">
              <a:off x="1242392" y="1719535"/>
              <a:ext cx="6858000" cy="23813"/>
            </a:xfrm>
            <a:prstGeom prst="line">
              <a:avLst/>
            </a:prstGeom>
            <a:noFill/>
            <a:ln w="63500" cap="flat" cmpd="sng" algn="ctr">
              <a:solidFill>
                <a:srgbClr val="E8E8E8"/>
              </a:solidFill>
              <a:prstDash val="solid"/>
              <a:tailEnd type="triangle"/>
            </a:ln>
            <a:effectLst/>
          </p:spPr>
        </p:cxnSp>
        <p:cxnSp>
          <p:nvCxnSpPr>
            <p:cNvPr id="59" name="MH_Other_2"/>
            <p:cNvCxnSpPr>
              <a:stCxn id="60" idx="2"/>
              <a:endCxn id="62" idx="0"/>
            </p:cNvCxnSpPr>
            <p:nvPr>
              <p:custDataLst>
                <p:tags r:id="rId3"/>
              </p:custDataLst>
            </p:nvPr>
          </p:nvCxnSpPr>
          <p:spPr>
            <a:xfrm>
              <a:off x="2169492" y="1975123"/>
              <a:ext cx="0" cy="190500"/>
            </a:xfrm>
            <a:prstGeom prst="line">
              <a:avLst/>
            </a:prstGeom>
            <a:noFill/>
            <a:ln w="63500" cap="flat" cmpd="sng" algn="ctr">
              <a:solidFill>
                <a:srgbClr val="E8E8E8"/>
              </a:solidFill>
              <a:prstDash val="solid"/>
            </a:ln>
            <a:effectLst/>
          </p:spPr>
        </p:cxnSp>
        <p:sp>
          <p:nvSpPr>
            <p:cNvPr id="60" name="MH_SubTitle_1"/>
            <p:cNvSpPr/>
            <p:nvPr>
              <p:custDataLst>
                <p:tags r:id="rId4"/>
              </p:custDataLst>
            </p:nvPr>
          </p:nvSpPr>
          <p:spPr>
            <a:xfrm>
              <a:off x="1440829" y="1489348"/>
              <a:ext cx="1458913" cy="485775"/>
            </a:xfrm>
            <a:prstGeom prst="flowChartPreparation">
              <a:avLst/>
            </a:prstGeom>
            <a:solidFill>
              <a:srgbClr val="0070C0"/>
            </a:solidFill>
            <a:ln w="28575"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“1+5”</a:t>
              </a:r>
              <a:r>
                <a:rPr kumimoji="0" lang="zh-CN" altLang="zh-CN" sz="1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创新模式</a:t>
              </a:r>
              <a:endPar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1" name="MH_Text_1"/>
            <p:cNvSpPr/>
            <p:nvPr>
              <p:custDataLst>
                <p:tags r:id="rId5"/>
              </p:custDataLst>
            </p:nvPr>
          </p:nvSpPr>
          <p:spPr>
            <a:xfrm>
              <a:off x="1467817" y="2298973"/>
              <a:ext cx="1404937" cy="2862782"/>
            </a:xfrm>
            <a:prstGeom prst="roundRect">
              <a:avLst/>
            </a:prstGeom>
            <a:solidFill>
              <a:srgbClr val="1F497D">
                <a:lumMod val="20000"/>
                <a:lumOff val="80000"/>
              </a:srgbClr>
            </a:solidFill>
            <a:ln w="6350" cap="flat" cmpd="sng" algn="ctr">
              <a:solidFill>
                <a:srgbClr val="C5C5C5"/>
              </a:solidFill>
              <a:prstDash val="solid"/>
            </a:ln>
            <a:effectLst/>
          </p:spPr>
          <p:txBody>
            <a:bodyPr lIns="68580" tIns="34290" rIns="68580" bIns="34290" anchor="ctr">
              <a:noAutofit/>
            </a:bodyPr>
            <a:lstStyle/>
            <a:p>
              <a:pPr marL="172800" marR="0" lvl="0" indent="-172800" algn="just" defTabSz="914400" eaLnBrk="1" fontAlgn="auto" latinLnBrk="0" hangingPunct="1">
                <a:lnSpc>
                  <a:spcPct val="150000"/>
                </a:lnSpc>
                <a:spcBef>
                  <a:spcPts val="0"/>
                </a:spcBef>
                <a:spcAft>
                  <a:spcPts val="600"/>
                </a:spcAft>
                <a:buClrTx/>
                <a:buSzTx/>
                <a:buFont typeface="Wingdings" panose="05000000000000000000" pitchFamily="2" charset="2"/>
                <a:buChar char="u"/>
                <a:tabLst/>
                <a:defRPr/>
              </a:pP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”是公共实训基地体系创新，包括建设理念创新、运营管理体制机制创新、人才培养体系创新</a:t>
              </a:r>
              <a:endPar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2800" marR="0" lvl="0" indent="-172800" algn="just" defTabSz="914400" eaLnBrk="1" fontAlgn="auto" latinLnBrk="0" hangingPunct="1">
                <a:lnSpc>
                  <a:spcPct val="150000"/>
                </a:lnSpc>
                <a:spcBef>
                  <a:spcPts val="0"/>
                </a:spcBef>
                <a:spcAft>
                  <a:spcPts val="600"/>
                </a:spcAft>
                <a:buClrTx/>
                <a:buSzTx/>
                <a:buFont typeface="Wingdings" panose="05000000000000000000" pitchFamily="2" charset="2"/>
                <a:buChar char="u"/>
                <a:tabLst/>
                <a:defRPr/>
              </a:pP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5</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”是指“产学研训创”联动</a:t>
              </a:r>
              <a:endPar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2" name="MH_Other_3"/>
            <p:cNvSpPr/>
            <p:nvPr>
              <p:custDataLst>
                <p:tags r:id="rId6"/>
              </p:custDataLst>
            </p:nvPr>
          </p:nvSpPr>
          <p:spPr>
            <a:xfrm>
              <a:off x="2037729" y="2165623"/>
              <a:ext cx="265113" cy="265112"/>
            </a:xfrm>
            <a:prstGeom prst="ellipse">
              <a:avLst/>
            </a:prstGeom>
            <a:solidFill>
              <a:srgbClr val="0070C0"/>
            </a:solidFill>
            <a:ln w="38100" cap="flat" cmpd="sng" algn="ctr">
              <a:solidFill>
                <a:srgbClr val="E8E8E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 lastClr="FFFFFF"/>
                </a:solidFill>
                <a:effectLst/>
                <a:uLnTx/>
                <a:uFillTx/>
                <a:latin typeface="Calibri"/>
                <a:ea typeface="宋体"/>
              </a:endParaRPr>
            </a:p>
          </p:txBody>
        </p:sp>
        <p:cxnSp>
          <p:nvCxnSpPr>
            <p:cNvPr id="63" name="MH_Other_4"/>
            <p:cNvCxnSpPr>
              <a:stCxn id="64" idx="2"/>
              <a:endCxn id="66" idx="0"/>
            </p:cNvCxnSpPr>
            <p:nvPr>
              <p:custDataLst>
                <p:tags r:id="rId7"/>
              </p:custDataLst>
            </p:nvPr>
          </p:nvCxnSpPr>
          <p:spPr>
            <a:xfrm>
              <a:off x="3764929" y="1975123"/>
              <a:ext cx="0" cy="190500"/>
            </a:xfrm>
            <a:prstGeom prst="line">
              <a:avLst/>
            </a:prstGeom>
            <a:noFill/>
            <a:ln w="63500" cap="flat" cmpd="sng" algn="ctr">
              <a:solidFill>
                <a:srgbClr val="E8E8E8"/>
              </a:solidFill>
              <a:prstDash val="solid"/>
            </a:ln>
            <a:effectLst/>
          </p:spPr>
        </p:cxnSp>
        <p:sp>
          <p:nvSpPr>
            <p:cNvPr id="64" name="MH_SubTitle_2"/>
            <p:cNvSpPr/>
            <p:nvPr>
              <p:custDataLst>
                <p:tags r:id="rId8"/>
              </p:custDataLst>
            </p:nvPr>
          </p:nvSpPr>
          <p:spPr>
            <a:xfrm>
              <a:off x="3036267" y="1489348"/>
              <a:ext cx="1457325" cy="485775"/>
            </a:xfrm>
            <a:prstGeom prst="flowChartPreparation">
              <a:avLst/>
            </a:prstGeom>
            <a:solidFill>
              <a:srgbClr val="00B0F0"/>
            </a:solidFill>
            <a:ln w="28575"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专业对接</a:t>
              </a:r>
              <a:endPar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产业</a:t>
              </a:r>
            </a:p>
          </p:txBody>
        </p:sp>
        <p:sp>
          <p:nvSpPr>
            <p:cNvPr id="65" name="MH_Text_2"/>
            <p:cNvSpPr/>
            <p:nvPr>
              <p:custDataLst>
                <p:tags r:id="rId9"/>
              </p:custDataLst>
            </p:nvPr>
          </p:nvSpPr>
          <p:spPr>
            <a:xfrm>
              <a:off x="3063254" y="2298973"/>
              <a:ext cx="1403350" cy="2862782"/>
            </a:xfrm>
            <a:prstGeom prst="roundRect">
              <a:avLst/>
            </a:prstGeom>
            <a:solidFill>
              <a:srgbClr val="1F497D">
                <a:lumMod val="20000"/>
                <a:lumOff val="80000"/>
              </a:srgbClr>
            </a:solidFill>
            <a:ln w="6350" cap="flat" cmpd="sng" algn="ctr">
              <a:solidFill>
                <a:srgbClr val="C5C5C5"/>
              </a:solidFill>
              <a:prstDash val="solid"/>
            </a:ln>
            <a:effectLst/>
          </p:spPr>
          <p:txBody>
            <a:bodyPr lIns="68580" tIns="34290" rIns="68580" bIns="34290" anchor="ctr">
              <a:normAutofit/>
            </a:bodyPr>
            <a:lstStyle/>
            <a:p>
              <a:pPr marL="172800" marR="0" lvl="0" indent="-172800" algn="just" defTabSz="914400" eaLnBrk="1" fontAlgn="auto" latinLnBrk="0" hangingPunct="1">
                <a:lnSpc>
                  <a:spcPct val="150000"/>
                </a:lnSpc>
                <a:spcBef>
                  <a:spcPts val="0"/>
                </a:spcBef>
                <a:spcAft>
                  <a:spcPts val="600"/>
                </a:spcAft>
                <a:buClrTx/>
                <a:buSzTx/>
                <a:buFont typeface="Wingdings" panose="05000000000000000000" pitchFamily="2" charset="2"/>
                <a:buChar char="u"/>
                <a:tabLst/>
                <a:defRPr/>
              </a:pP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充分对接当地支柱产业、战略新兴产业和现代服务业</a:t>
              </a:r>
              <a:endPar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2800" marR="0" lvl="0" indent="-172800" algn="just" defTabSz="914400" eaLnBrk="1" fontAlgn="auto" latinLnBrk="0" hangingPunct="1">
                <a:lnSpc>
                  <a:spcPct val="150000"/>
                </a:lnSpc>
                <a:spcBef>
                  <a:spcPts val="0"/>
                </a:spcBef>
                <a:spcAft>
                  <a:spcPts val="600"/>
                </a:spcAft>
                <a:buClrTx/>
                <a:buSzTx/>
                <a:buFont typeface="Wingdings" panose="05000000000000000000" pitchFamily="2" charset="2"/>
                <a:buChar char="u"/>
                <a:tabLst/>
                <a:defRPr/>
              </a:pP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立足于产业链、价值链、产业体系对高技术技能人才的需要</a:t>
              </a:r>
            </a:p>
          </p:txBody>
        </p:sp>
        <p:sp>
          <p:nvSpPr>
            <p:cNvPr id="66" name="MH_Other_5"/>
            <p:cNvSpPr/>
            <p:nvPr>
              <p:custDataLst>
                <p:tags r:id="rId10"/>
              </p:custDataLst>
            </p:nvPr>
          </p:nvSpPr>
          <p:spPr>
            <a:xfrm>
              <a:off x="3631579" y="2165623"/>
              <a:ext cx="265113" cy="265112"/>
            </a:xfrm>
            <a:prstGeom prst="ellipse">
              <a:avLst/>
            </a:prstGeom>
            <a:solidFill>
              <a:srgbClr val="00B0F0"/>
            </a:solidFill>
            <a:ln w="38100" cap="flat" cmpd="sng" algn="ctr">
              <a:solidFill>
                <a:srgbClr val="E8E8E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 lastClr="FFFFFF"/>
                </a:solidFill>
                <a:effectLst/>
                <a:uLnTx/>
                <a:uFillTx/>
                <a:latin typeface="Calibri"/>
                <a:ea typeface="宋体"/>
              </a:endParaRPr>
            </a:p>
          </p:txBody>
        </p:sp>
        <p:cxnSp>
          <p:nvCxnSpPr>
            <p:cNvPr id="67" name="MH_Other_6"/>
            <p:cNvCxnSpPr>
              <a:stCxn id="68" idx="2"/>
              <a:endCxn id="70" idx="0"/>
            </p:cNvCxnSpPr>
            <p:nvPr>
              <p:custDataLst>
                <p:tags r:id="rId11"/>
              </p:custDataLst>
            </p:nvPr>
          </p:nvCxnSpPr>
          <p:spPr>
            <a:xfrm>
              <a:off x="5358779" y="1975123"/>
              <a:ext cx="0" cy="190500"/>
            </a:xfrm>
            <a:prstGeom prst="line">
              <a:avLst/>
            </a:prstGeom>
            <a:noFill/>
            <a:ln w="63500" cap="flat" cmpd="sng" algn="ctr">
              <a:solidFill>
                <a:srgbClr val="E8E8E8"/>
              </a:solidFill>
              <a:prstDash val="solid"/>
            </a:ln>
            <a:effectLst/>
          </p:spPr>
        </p:cxnSp>
        <p:sp>
          <p:nvSpPr>
            <p:cNvPr id="68" name="MH_SubTitle_3"/>
            <p:cNvSpPr/>
            <p:nvPr>
              <p:custDataLst>
                <p:tags r:id="rId12"/>
              </p:custDataLst>
            </p:nvPr>
          </p:nvSpPr>
          <p:spPr>
            <a:xfrm>
              <a:off x="4630117" y="1489348"/>
              <a:ext cx="1458912" cy="485775"/>
            </a:xfrm>
            <a:prstGeom prst="flowChartPreparation">
              <a:avLst/>
            </a:prstGeom>
            <a:solidFill>
              <a:srgbClr val="0070C0"/>
            </a:solidFill>
            <a:ln w="28575"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规划建设科学性</a:t>
              </a:r>
            </a:p>
          </p:txBody>
        </p:sp>
        <p:sp>
          <p:nvSpPr>
            <p:cNvPr id="69" name="MH_Text_3"/>
            <p:cNvSpPr/>
            <p:nvPr>
              <p:custDataLst>
                <p:tags r:id="rId13"/>
              </p:custDataLst>
            </p:nvPr>
          </p:nvSpPr>
          <p:spPr>
            <a:xfrm>
              <a:off x="4657104" y="2298972"/>
              <a:ext cx="1404938" cy="2862783"/>
            </a:xfrm>
            <a:prstGeom prst="roundRect">
              <a:avLst/>
            </a:prstGeom>
            <a:solidFill>
              <a:srgbClr val="1F497D">
                <a:lumMod val="20000"/>
                <a:lumOff val="80000"/>
              </a:srgbClr>
            </a:solidFill>
            <a:ln w="6350" cap="flat" cmpd="sng" algn="ctr">
              <a:solidFill>
                <a:srgbClr val="C5C5C5"/>
              </a:solidFill>
              <a:prstDash val="solid"/>
            </a:ln>
            <a:effectLst/>
          </p:spPr>
          <p:txBody>
            <a:bodyPr lIns="68580" tIns="34290" rIns="68580" bIns="34290" anchor="ctr">
              <a:normAutofit/>
            </a:body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打造以纵向能力进阶为导向，横向专业共通为依托的实训体系</a:t>
              </a:r>
              <a:endPar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“教学做创”一体化实训室，真正实现“教学做创”合一、“手口脑机”并用</a:t>
              </a: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0" name="MH_Other_7"/>
            <p:cNvSpPr/>
            <p:nvPr>
              <p:custDataLst>
                <p:tags r:id="rId14"/>
              </p:custDataLst>
            </p:nvPr>
          </p:nvSpPr>
          <p:spPr>
            <a:xfrm>
              <a:off x="5227017" y="2165623"/>
              <a:ext cx="265112" cy="265112"/>
            </a:xfrm>
            <a:prstGeom prst="ellipse">
              <a:avLst/>
            </a:prstGeom>
            <a:solidFill>
              <a:srgbClr val="0070C0"/>
            </a:solidFill>
            <a:ln w="38100" cap="flat" cmpd="sng" algn="ctr">
              <a:solidFill>
                <a:srgbClr val="E8E8E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 lastClr="FFFFFF"/>
                </a:solidFill>
                <a:effectLst/>
                <a:uLnTx/>
                <a:uFillTx/>
                <a:latin typeface="Calibri"/>
                <a:ea typeface="宋体"/>
              </a:endParaRPr>
            </a:p>
          </p:txBody>
        </p:sp>
        <p:cxnSp>
          <p:nvCxnSpPr>
            <p:cNvPr id="71" name="MH_Other_8"/>
            <p:cNvCxnSpPr>
              <a:stCxn id="72" idx="2"/>
              <a:endCxn id="74" idx="0"/>
            </p:cNvCxnSpPr>
            <p:nvPr>
              <p:custDataLst>
                <p:tags r:id="rId15"/>
              </p:custDataLst>
            </p:nvPr>
          </p:nvCxnSpPr>
          <p:spPr>
            <a:xfrm>
              <a:off x="6954217" y="1975123"/>
              <a:ext cx="0" cy="190500"/>
            </a:xfrm>
            <a:prstGeom prst="line">
              <a:avLst/>
            </a:prstGeom>
            <a:noFill/>
            <a:ln w="63500" cap="flat" cmpd="sng" algn="ctr">
              <a:solidFill>
                <a:srgbClr val="E8E8E8"/>
              </a:solidFill>
              <a:prstDash val="solid"/>
            </a:ln>
            <a:effectLst/>
          </p:spPr>
        </p:cxnSp>
        <p:sp>
          <p:nvSpPr>
            <p:cNvPr id="72" name="MH_SubTitle_4"/>
            <p:cNvSpPr/>
            <p:nvPr>
              <p:custDataLst>
                <p:tags r:id="rId16"/>
              </p:custDataLst>
            </p:nvPr>
          </p:nvSpPr>
          <p:spPr>
            <a:xfrm>
              <a:off x="6225554" y="1489348"/>
              <a:ext cx="1457325" cy="485775"/>
            </a:xfrm>
            <a:prstGeom prst="flowChartPreparation">
              <a:avLst/>
            </a:prstGeom>
            <a:solidFill>
              <a:srgbClr val="00B0F0"/>
            </a:solidFill>
            <a:ln w="28575"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运营发展持续性</a:t>
              </a:r>
              <a:endPar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3" name="MH_Text_4"/>
            <p:cNvSpPr/>
            <p:nvPr>
              <p:custDataLst>
                <p:tags r:id="rId17"/>
              </p:custDataLst>
            </p:nvPr>
          </p:nvSpPr>
          <p:spPr>
            <a:xfrm>
              <a:off x="6252542" y="2298972"/>
              <a:ext cx="1403350" cy="2862784"/>
            </a:xfrm>
            <a:prstGeom prst="roundRect">
              <a:avLst/>
            </a:prstGeom>
            <a:solidFill>
              <a:srgbClr val="1F497D">
                <a:lumMod val="20000"/>
                <a:lumOff val="80000"/>
              </a:srgbClr>
            </a:solidFill>
            <a:ln w="6350" cap="flat" cmpd="sng" algn="ctr">
              <a:solidFill>
                <a:srgbClr val="C5C5C5"/>
              </a:solidFill>
              <a:prstDash val="solid"/>
            </a:ln>
            <a:effectLst/>
          </p:spPr>
          <p:txBody>
            <a:bodyPr lIns="68580" tIns="34290" rIns="68580" bIns="34290" anchor="ctr">
              <a:noAutofit/>
            </a:bodyPr>
            <a:lstStyle/>
            <a:p>
              <a:pPr marL="172800" marR="0" lvl="0" indent="-172800" algn="just" defTabSz="914400" eaLnBrk="1" fontAlgn="auto" latinLnBrk="0" hangingPunct="1">
                <a:lnSpc>
                  <a:spcPct val="150000"/>
                </a:lnSpc>
                <a:spcBef>
                  <a:spcPts val="0"/>
                </a:spcBef>
                <a:spcAft>
                  <a:spcPts val="600"/>
                </a:spcAft>
                <a:buClrTx/>
                <a:buSzTx/>
                <a:buFont typeface="Wingdings" panose="05000000000000000000" pitchFamily="2" charset="2"/>
                <a:buChar char="u"/>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构建</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O2O</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创新培训体系（“互联网</a:t>
              </a:r>
              <a:r>
                <a:rPr kumimoji="0" lang="en-US" altLang="zh-CN"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t>
              </a: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微课</a:t>
              </a:r>
              <a:r>
                <a:rPr kumimoji="0" lang="en-US" altLang="zh-CN"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t>
              </a: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双元制”的创新培训模式）</a:t>
              </a:r>
              <a:endPar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2800" marR="0" lvl="0" indent="-172800" algn="just" defTabSz="914400" eaLnBrk="1" fontAlgn="auto" latinLnBrk="0" hangingPunct="1">
                <a:lnSpc>
                  <a:spcPct val="150000"/>
                </a:lnSpc>
                <a:spcBef>
                  <a:spcPts val="0"/>
                </a:spcBef>
                <a:spcAft>
                  <a:spcPts val="600"/>
                </a:spcAft>
                <a:buClrTx/>
                <a:buSzTx/>
                <a:buFont typeface="Wingdings" panose="05000000000000000000" pitchFamily="2" charset="2"/>
                <a:buChar char="u"/>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建立</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“专业</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社会培训</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人才服务</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微创业</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“创新运营模式</a:t>
              </a:r>
              <a:endPar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4" name="MH_Other_9"/>
            <p:cNvSpPr/>
            <p:nvPr>
              <p:custDataLst>
                <p:tags r:id="rId18"/>
              </p:custDataLst>
            </p:nvPr>
          </p:nvSpPr>
          <p:spPr>
            <a:xfrm>
              <a:off x="6820867" y="2165623"/>
              <a:ext cx="265112" cy="265112"/>
            </a:xfrm>
            <a:prstGeom prst="ellipse">
              <a:avLst/>
            </a:prstGeom>
            <a:solidFill>
              <a:srgbClr val="00B0F0"/>
            </a:solidFill>
            <a:ln w="38100" cap="flat" cmpd="sng" algn="ctr">
              <a:solidFill>
                <a:srgbClr val="E8E8E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 lastClr="FFFFFF"/>
                </a:solidFill>
                <a:effectLst/>
                <a:uLnTx/>
                <a:uFillTx/>
                <a:latin typeface="Calibri"/>
                <a:ea typeface="宋体"/>
              </a:endParaRPr>
            </a:p>
          </p:txBody>
        </p:sp>
      </p:grpSp>
      <p:sp>
        <p:nvSpPr>
          <p:cNvPr id="29" name="MH_Other_5"/>
          <p:cNvSpPr>
            <a:spLocks noChangeArrowheads="1"/>
          </p:cNvSpPr>
          <p:nvPr>
            <p:custDataLst>
              <p:tags r:id="rId1"/>
            </p:custDataLst>
          </p:nvPr>
        </p:nvSpPr>
        <p:spPr bwMode="auto">
          <a:xfrm>
            <a:off x="200719" y="701798"/>
            <a:ext cx="2237540" cy="40217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a:t>
            </a:r>
            <a:r>
              <a:rPr lang="zh-CN" altLang="en-US" sz="2000" b="1" dirty="0">
                <a:solidFill>
                  <a:srgbClr val="FFFFFF"/>
                </a:solidFill>
                <a:latin typeface="微软雅黑" pitchFamily="34" charset="-122"/>
                <a:ea typeface="微软雅黑" pitchFamily="34" charset="-122"/>
              </a:rPr>
              <a:t>五</a:t>
            </a:r>
            <a:r>
              <a:rPr lang="zh-CN" altLang="en-US" sz="2000" b="1" dirty="0" smtClean="0">
                <a:solidFill>
                  <a:srgbClr val="FFFFFF"/>
                </a:solidFill>
                <a:latin typeface="微软雅黑" pitchFamily="34" charset="-122"/>
                <a:ea typeface="微软雅黑" pitchFamily="34" charset="-122"/>
              </a:rPr>
              <a:t>）</a:t>
            </a:r>
            <a:r>
              <a:rPr lang="en-US" altLang="zh-CN" sz="2000" b="1" dirty="0" smtClean="0">
                <a:solidFill>
                  <a:srgbClr val="FFFFFF"/>
                </a:solidFill>
                <a:latin typeface="微软雅黑" pitchFamily="34" charset="-122"/>
                <a:ea typeface="微软雅黑" pitchFamily="34" charset="-122"/>
              </a:rPr>
              <a:t> </a:t>
            </a:r>
            <a:r>
              <a:rPr lang="zh-CN" altLang="en-US" sz="2000" b="1" dirty="0" smtClean="0">
                <a:solidFill>
                  <a:srgbClr val="FFFFFF"/>
                </a:solidFill>
                <a:latin typeface="微软雅黑" pitchFamily="34" charset="-122"/>
                <a:ea typeface="微软雅黑" pitchFamily="34" charset="-122"/>
              </a:rPr>
              <a:t>建设思路</a:t>
            </a:r>
            <a:endParaRPr lang="zh-CN" altLang="en-US" sz="2000" b="1"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1785168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cxnSp>
        <p:nvCxnSpPr>
          <p:cNvPr id="32" name="直接连接符 31"/>
          <p:cNvCxnSpPr/>
          <p:nvPr/>
        </p:nvCxnSpPr>
        <p:spPr>
          <a:xfrm>
            <a:off x="1768416" y="404813"/>
            <a:ext cx="7219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MH_Other_5"/>
          <p:cNvSpPr>
            <a:spLocks noChangeArrowheads="1"/>
          </p:cNvSpPr>
          <p:nvPr>
            <p:custDataLst>
              <p:tags r:id="rId1"/>
            </p:custDataLst>
          </p:nvPr>
        </p:nvSpPr>
        <p:spPr bwMode="auto">
          <a:xfrm>
            <a:off x="225306" y="707235"/>
            <a:ext cx="2627993" cy="44050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（一）实训体系构建</a:t>
            </a:r>
            <a:endParaRPr lang="zh-CN" altLang="en-US" sz="2000" b="1" dirty="0">
              <a:solidFill>
                <a:srgbClr val="FFFFFF"/>
              </a:solidFill>
              <a:ea typeface="微软雅黑" pitchFamily="34" charset="-122"/>
            </a:endParaRPr>
          </a:p>
        </p:txBody>
      </p:sp>
      <p:sp>
        <p:nvSpPr>
          <p:cNvPr id="37" name="文本占位符 20"/>
          <p:cNvSpPr txBox="1">
            <a:spLocks/>
          </p:cNvSpPr>
          <p:nvPr/>
        </p:nvSpPr>
        <p:spPr>
          <a:xfrm>
            <a:off x="9077752" y="205904"/>
            <a:ext cx="277294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三、建设主要内容</a:t>
            </a:r>
            <a:endParaRPr lang="zh-CN" altLang="en-US" b="1" dirty="0">
              <a:solidFill>
                <a:prstClr val="black"/>
              </a:solidFill>
            </a:endParaRPr>
          </a:p>
        </p:txBody>
      </p:sp>
      <p:graphicFrame>
        <p:nvGraphicFramePr>
          <p:cNvPr id="39" name="图示 38"/>
          <p:cNvGraphicFramePr/>
          <p:nvPr>
            <p:extLst>
              <p:ext uri="{D42A27DB-BD31-4B8C-83A1-F6EECF244321}">
                <p14:modId xmlns:p14="http://schemas.microsoft.com/office/powerpoint/2010/main" val="852156838"/>
              </p:ext>
            </p:extLst>
          </p:nvPr>
        </p:nvGraphicFramePr>
        <p:xfrm>
          <a:off x="1971382" y="1885970"/>
          <a:ext cx="7080448"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p:cNvSpPr txBox="1"/>
          <p:nvPr/>
        </p:nvSpPr>
        <p:spPr>
          <a:xfrm>
            <a:off x="128566" y="1173772"/>
            <a:ext cx="2123658"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体系架构框架</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2305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14</a:t>
            </a:r>
            <a:endParaRPr lang="zh-CN" altLang="en-US" sz="1600" b="1" dirty="0">
              <a:solidFill>
                <a:prstClr val="white"/>
              </a:solidFill>
            </a:endParaRPr>
          </a:p>
        </p:txBody>
      </p:sp>
      <p:cxnSp>
        <p:nvCxnSpPr>
          <p:cNvPr id="32" name="直接连接符 31"/>
          <p:cNvCxnSpPr/>
          <p:nvPr/>
        </p:nvCxnSpPr>
        <p:spPr>
          <a:xfrm>
            <a:off x="1768416" y="404813"/>
            <a:ext cx="97173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33812" y="685344"/>
            <a:ext cx="3231975"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教学做训创研</a:t>
            </a:r>
            <a:r>
              <a:rPr lang="zh-CN" altLang="en-US" b="1" dirty="0" smtClean="0">
                <a:solidFill>
                  <a:srgbClr val="C00000"/>
                </a:solidFill>
                <a:latin typeface="微软雅黑" panose="020B0503020204020204" pitchFamily="34" charset="-122"/>
                <a:ea typeface="微软雅黑" panose="020B0503020204020204" pitchFamily="34" charset="-122"/>
              </a:rPr>
              <a:t>”实训体系</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294611" y="1830825"/>
            <a:ext cx="8796082" cy="3491099"/>
            <a:chOff x="240413" y="1598648"/>
            <a:chExt cx="8796082" cy="3491099"/>
          </a:xfrm>
        </p:grpSpPr>
        <p:pic>
          <p:nvPicPr>
            <p:cNvPr id="48" name="图片 47"/>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413" y="2607023"/>
              <a:ext cx="1249392" cy="783055"/>
            </a:xfrm>
            <a:prstGeom prst="rect">
              <a:avLst/>
            </a:prstGeom>
            <a:noFill/>
          </p:spPr>
        </p:pic>
        <p:grpSp>
          <p:nvGrpSpPr>
            <p:cNvPr id="49" name="组合 48"/>
            <p:cNvGrpSpPr/>
            <p:nvPr/>
          </p:nvGrpSpPr>
          <p:grpSpPr>
            <a:xfrm>
              <a:off x="483501" y="1598648"/>
              <a:ext cx="8552994" cy="3491099"/>
              <a:chOff x="290177" y="675536"/>
              <a:chExt cx="11711182" cy="4780185"/>
            </a:xfrm>
          </p:grpSpPr>
          <p:sp>
            <p:nvSpPr>
              <p:cNvPr id="50" name="MH_Other_1"/>
              <p:cNvSpPr/>
              <p:nvPr>
                <p:custDataLst>
                  <p:tags r:id="rId1"/>
                </p:custDataLst>
              </p:nvPr>
            </p:nvSpPr>
            <p:spPr bwMode="auto">
              <a:xfrm>
                <a:off x="4806782" y="1267117"/>
                <a:ext cx="607896" cy="2115615"/>
              </a:xfrm>
              <a:custGeom>
                <a:avLst/>
                <a:gdLst/>
                <a:ahLst/>
                <a:cxnLst/>
                <a:rect l="l" t="t" r="r" b="b"/>
                <a:pathLst>
                  <a:path w="449262" h="1279126">
                    <a:moveTo>
                      <a:pt x="449262" y="0"/>
                    </a:moveTo>
                    <a:lnTo>
                      <a:pt x="449262" y="1279126"/>
                    </a:lnTo>
                    <a:lnTo>
                      <a:pt x="0" y="1279126"/>
                    </a:lnTo>
                    <a:lnTo>
                      <a:pt x="0" y="449722"/>
                    </a:lnTo>
                    <a:close/>
                  </a:path>
                </a:pathLst>
              </a:custGeom>
              <a:solidFill>
                <a:srgbClr val="4F81BD">
                  <a:lumMod val="40000"/>
                  <a:lumOff val="60000"/>
                </a:srgbClr>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900" b="0" i="0" u="none" strike="noStrike" kern="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Arial"/>
                </a:endParaRPr>
              </a:p>
            </p:txBody>
          </p:sp>
          <p:sp>
            <p:nvSpPr>
              <p:cNvPr id="51" name="MH_Other_2"/>
              <p:cNvSpPr/>
              <p:nvPr>
                <p:custDataLst>
                  <p:tags r:id="rId2"/>
                </p:custDataLst>
              </p:nvPr>
            </p:nvSpPr>
            <p:spPr bwMode="auto">
              <a:xfrm>
                <a:off x="5479881" y="1760103"/>
                <a:ext cx="523743" cy="1681251"/>
              </a:xfrm>
              <a:custGeom>
                <a:avLst/>
                <a:gdLst/>
                <a:ahLst/>
                <a:cxnLst/>
                <a:rect l="l" t="t" r="r" b="b"/>
                <a:pathLst>
                  <a:path w="449262" h="1282755">
                    <a:moveTo>
                      <a:pt x="0" y="0"/>
                    </a:moveTo>
                    <a:lnTo>
                      <a:pt x="449262" y="0"/>
                    </a:lnTo>
                    <a:lnTo>
                      <a:pt x="449262" y="833033"/>
                    </a:lnTo>
                    <a:lnTo>
                      <a:pt x="0" y="1282755"/>
                    </a:lnTo>
                    <a:close/>
                  </a:path>
                </a:pathLst>
              </a:custGeom>
              <a:solidFill>
                <a:srgbClr val="D4F2CA"/>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900" b="0" i="0" u="none" strike="noStrike" kern="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Arial"/>
                </a:endParaRPr>
              </a:p>
            </p:txBody>
          </p:sp>
          <p:sp>
            <p:nvSpPr>
              <p:cNvPr id="52" name="MH_SubTitle_2"/>
              <p:cNvSpPr/>
              <p:nvPr>
                <p:custDataLst>
                  <p:tags r:id="rId3"/>
                </p:custDataLst>
              </p:nvPr>
            </p:nvSpPr>
            <p:spPr bwMode="auto">
              <a:xfrm>
                <a:off x="4835765" y="1178952"/>
                <a:ext cx="3622306" cy="940383"/>
              </a:xfrm>
              <a:custGeom>
                <a:avLst/>
                <a:gdLst/>
                <a:ahLst/>
                <a:cxnLst/>
                <a:rect l="l" t="t" r="r" b="b"/>
                <a:pathLst>
                  <a:path w="2824005" h="617272">
                    <a:moveTo>
                      <a:pt x="2515369" y="0"/>
                    </a:moveTo>
                    <a:lnTo>
                      <a:pt x="2824005" y="308636"/>
                    </a:lnTo>
                    <a:lnTo>
                      <a:pt x="2515369" y="617272"/>
                    </a:lnTo>
                    <a:lnTo>
                      <a:pt x="2515369" y="534388"/>
                    </a:lnTo>
                    <a:lnTo>
                      <a:pt x="0" y="534388"/>
                    </a:lnTo>
                    <a:lnTo>
                      <a:pt x="213019" y="321369"/>
                    </a:lnTo>
                    <a:lnTo>
                      <a:pt x="451504" y="82884"/>
                    </a:lnTo>
                    <a:lnTo>
                      <a:pt x="2515369" y="82884"/>
                    </a:lnTo>
                    <a:close/>
                  </a:path>
                </a:pathLst>
              </a:custGeom>
              <a:solidFill>
                <a:srgbClr val="4F81BD"/>
              </a:solidFill>
              <a:ln w="25400" cap="flat" cmpd="sng" algn="ctr">
                <a:noFill/>
                <a:prstDash val="solid"/>
              </a:ln>
              <a:effectLst/>
            </p:spPr>
            <p:txBody>
              <a:bodyPr anchor="ctr">
                <a:norm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rPr>
                  <a:t>实训内容和资源开发</a:t>
                </a:r>
              </a:p>
            </p:txBody>
          </p:sp>
          <p:sp>
            <p:nvSpPr>
              <p:cNvPr id="53" name="MH_SubTitle_1"/>
              <p:cNvSpPr/>
              <p:nvPr>
                <p:custDataLst>
                  <p:tags r:id="rId4"/>
                </p:custDataLst>
              </p:nvPr>
            </p:nvSpPr>
            <p:spPr bwMode="auto">
              <a:xfrm flipH="1">
                <a:off x="2910136" y="2853245"/>
                <a:ext cx="3102501" cy="676275"/>
              </a:xfrm>
              <a:custGeom>
                <a:avLst/>
                <a:gdLst/>
                <a:ahLst/>
                <a:cxnLst/>
                <a:rect l="l" t="t" r="r" b="b"/>
                <a:pathLst>
                  <a:path w="2824833" h="617272">
                    <a:moveTo>
                      <a:pt x="2516197" y="0"/>
                    </a:moveTo>
                    <a:lnTo>
                      <a:pt x="2516197" y="82884"/>
                    </a:lnTo>
                    <a:lnTo>
                      <a:pt x="0" y="82884"/>
                    </a:lnTo>
                    <a:lnTo>
                      <a:pt x="0" y="86022"/>
                    </a:lnTo>
                    <a:lnTo>
                      <a:pt x="448366" y="534388"/>
                    </a:lnTo>
                    <a:lnTo>
                      <a:pt x="2516197" y="534388"/>
                    </a:lnTo>
                    <a:lnTo>
                      <a:pt x="2516197" y="617272"/>
                    </a:lnTo>
                    <a:lnTo>
                      <a:pt x="2824833" y="308636"/>
                    </a:lnTo>
                    <a:close/>
                  </a:path>
                </a:pathLst>
              </a:custGeom>
              <a:solidFill>
                <a:srgbClr val="92D050"/>
              </a:solidFill>
              <a:ln w="25400" cap="flat" cmpd="sng" algn="ctr">
                <a:noFill/>
                <a:prstDash val="solid"/>
              </a:ln>
              <a:effectLst/>
            </p:spPr>
            <p:txBody>
              <a:bodyPr anchor="ctr">
                <a:norm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rPr>
                  <a:t>创新实训室建设</a:t>
                </a:r>
              </a:p>
            </p:txBody>
          </p:sp>
          <p:sp>
            <p:nvSpPr>
              <p:cNvPr id="54" name="矩形 53"/>
              <p:cNvSpPr/>
              <p:nvPr/>
            </p:nvSpPr>
            <p:spPr>
              <a:xfrm>
                <a:off x="8582383" y="675536"/>
                <a:ext cx="3418976" cy="1801583"/>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实训平台搭建</a:t>
                </a:r>
                <a:endParaRPr kumimoji="0" lang="en-US" altLang="zh-CN"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实训项目开发                                        实训教材及资源</a:t>
                </a:r>
                <a:r>
                  <a:rPr kumimoji="0" lang="zh-CN" altLang="en-US" sz="14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开发</a:t>
                </a:r>
                <a:endParaRPr kumimoji="0" lang="en-US" altLang="zh-CN" sz="14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（如</a:t>
                </a:r>
                <a:r>
                  <a:rPr kumimoji="0" lang="en-US" altLang="zh-CN" sz="11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VR</a:t>
                </a:r>
                <a:r>
                  <a:rPr kumimoji="0" lang="zh-CN" altLang="en-US" sz="11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虚拟现实实训软件）</a:t>
                </a:r>
                <a:endParaRPr kumimoji="0" lang="zh-CN" altLang="en-US" sz="11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pic>
            <p:nvPicPr>
              <p:cNvPr id="55" name="图片 5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0177" y="3009807"/>
                <a:ext cx="1331595" cy="791845"/>
              </a:xfrm>
              <a:prstGeom prst="rect">
                <a:avLst/>
              </a:prstGeom>
              <a:noFill/>
            </p:spPr>
          </p:pic>
          <p:pic>
            <p:nvPicPr>
              <p:cNvPr id="56" name="图片 5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7126" y="2169793"/>
                <a:ext cx="1247775" cy="647700"/>
              </a:xfrm>
              <a:prstGeom prst="rect">
                <a:avLst/>
              </a:prstGeom>
              <a:noFill/>
            </p:spPr>
          </p:pic>
          <p:pic>
            <p:nvPicPr>
              <p:cNvPr id="57" name="图片 56"/>
              <p:cNvPicPr/>
              <p:nvPr/>
            </p:nvPicPr>
            <p:blipFill rotWithShape="1">
              <a:blip r:embed="rId9" cstate="print">
                <a:extLst>
                  <a:ext uri="{28A0092B-C50C-407E-A947-70E740481C1C}">
                    <a14:useLocalDpi xmlns:a14="http://schemas.microsoft.com/office/drawing/2010/main" val="0"/>
                  </a:ext>
                </a:extLst>
              </a:blip>
              <a:srcRect b="49950"/>
              <a:stretch/>
            </p:blipFill>
            <p:spPr bwMode="auto">
              <a:xfrm>
                <a:off x="1552626" y="3009807"/>
                <a:ext cx="1331595" cy="791845"/>
              </a:xfrm>
              <a:prstGeom prst="rect">
                <a:avLst/>
              </a:prstGeom>
              <a:noFill/>
              <a:extLst>
                <a:ext uri="{53640926-AAD7-44D8-BBD7-CCE9431645EC}">
                  <a14:shadowObscured xmlns:a14="http://schemas.microsoft.com/office/drawing/2010/main"/>
                </a:ext>
              </a:extLst>
            </p:spPr>
          </p:pic>
          <p:pic>
            <p:nvPicPr>
              <p:cNvPr id="58" name="图片 15"/>
              <p:cNvPicPr>
                <a:picLocks noChangeAspect="1"/>
              </p:cNvPicPr>
              <p:nvPr/>
            </p:nvPicPr>
            <p:blipFill>
              <a:blip r:embed="rId10" cstate="print">
                <a:extLst>
                  <a:ext uri="{28A0092B-C50C-407E-A947-70E740481C1C}">
                    <a14:useLocalDpi xmlns:a14="http://schemas.microsoft.com/office/drawing/2010/main" val="0"/>
                  </a:ext>
                </a:extLst>
              </a:blip>
              <a:srcRect b="13548"/>
              <a:stretch>
                <a:fillRect/>
              </a:stretch>
            </p:blipFill>
            <p:spPr bwMode="auto">
              <a:xfrm>
                <a:off x="892337" y="4329253"/>
                <a:ext cx="4438723" cy="1126468"/>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a:off x="1217131" y="3949298"/>
                <a:ext cx="3589650" cy="3792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嵌入大屏展示、监控管理等特色元素</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grpSp>
      <p:sp>
        <p:nvSpPr>
          <p:cNvPr id="60" name="矩形 59"/>
          <p:cNvSpPr/>
          <p:nvPr/>
        </p:nvSpPr>
        <p:spPr>
          <a:xfrm>
            <a:off x="7642422" y="5332665"/>
            <a:ext cx="1646605"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实训教材</a:t>
            </a:r>
            <a:r>
              <a:rPr lang="en-US" altLang="zh-CN" sz="1400" b="1" dirty="0">
                <a:latin typeface="微软雅黑" panose="020B0503020204020204" pitchFamily="34" charset="-122"/>
                <a:ea typeface="微软雅黑" panose="020B0503020204020204" pitchFamily="34" charset="-122"/>
              </a:rPr>
              <a:t>1+N</a:t>
            </a:r>
            <a:r>
              <a:rPr lang="zh-CN" altLang="en-US" sz="1400" b="1" dirty="0">
                <a:latin typeface="微软雅黑" panose="020B0503020204020204" pitchFamily="34" charset="-122"/>
                <a:ea typeface="微软雅黑" panose="020B0503020204020204" pitchFamily="34" charset="-122"/>
              </a:rPr>
              <a:t>模式</a:t>
            </a:r>
          </a:p>
        </p:txBody>
      </p:sp>
      <p:sp>
        <p:nvSpPr>
          <p:cNvPr id="61" name="矩形 60"/>
          <p:cNvSpPr/>
          <p:nvPr/>
        </p:nvSpPr>
        <p:spPr>
          <a:xfrm>
            <a:off x="2445510" y="5455776"/>
            <a:ext cx="1571264" cy="338554"/>
          </a:xfrm>
          <a:prstGeom prst="rect">
            <a:avLst/>
          </a:prstGeom>
        </p:spPr>
        <p:txBody>
          <a:bodyPr wrap="none">
            <a:spAutoFit/>
          </a:bodyPr>
          <a:lstStyle/>
          <a:p>
            <a:r>
              <a:rPr lang="zh-CN" altLang="en-US" sz="1600" b="1" dirty="0" smtClean="0">
                <a:solidFill>
                  <a:srgbClr val="0070C0"/>
                </a:solidFill>
                <a:latin typeface="微软雅黑" pitchFamily="34" charset="-122"/>
                <a:ea typeface="微软雅黑" pitchFamily="34" charset="-122"/>
              </a:rPr>
              <a:t>智慧化</a:t>
            </a:r>
            <a:r>
              <a:rPr lang="en-US" altLang="zh-CN" sz="1600" b="1" dirty="0" smtClean="0">
                <a:solidFill>
                  <a:srgbClr val="0070C0"/>
                </a:solidFill>
                <a:latin typeface="微软雅黑" pitchFamily="34" charset="-122"/>
                <a:ea typeface="微软雅黑" pitchFamily="34" charset="-122"/>
              </a:rPr>
              <a:t>+</a:t>
            </a:r>
            <a:r>
              <a:rPr lang="zh-CN" altLang="en-US" sz="1600" b="1" dirty="0" smtClean="0">
                <a:solidFill>
                  <a:srgbClr val="0070C0"/>
                </a:solidFill>
                <a:latin typeface="微软雅黑" pitchFamily="34" charset="-122"/>
                <a:ea typeface="微软雅黑" pitchFamily="34" charset="-122"/>
              </a:rPr>
              <a:t>智能化</a:t>
            </a:r>
            <a:endParaRPr lang="zh-CN" altLang="en-US" sz="1600" b="1" dirty="0">
              <a:solidFill>
                <a:srgbClr val="0070C0"/>
              </a:solidFill>
              <a:latin typeface="微软雅黑" pitchFamily="34" charset="-122"/>
              <a:ea typeface="微软雅黑" pitchFamily="34" charset="-122"/>
            </a:endParaRPr>
          </a:p>
        </p:txBody>
      </p:sp>
      <p:graphicFrame>
        <p:nvGraphicFramePr>
          <p:cNvPr id="63" name="图示 62"/>
          <p:cNvGraphicFramePr/>
          <p:nvPr>
            <p:extLst>
              <p:ext uri="{D42A27DB-BD31-4B8C-83A1-F6EECF244321}">
                <p14:modId xmlns:p14="http://schemas.microsoft.com/office/powerpoint/2010/main" val="2334554105"/>
              </p:ext>
            </p:extLst>
          </p:nvPr>
        </p:nvGraphicFramePr>
        <p:xfrm>
          <a:off x="6208384" y="3236845"/>
          <a:ext cx="4514850" cy="21145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82566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15</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9709" y="2154254"/>
            <a:ext cx="3315837" cy="1766554"/>
          </a:xfrm>
          <a:prstGeom prst="rect">
            <a:avLst/>
          </a:prstGeom>
        </p:spPr>
      </p:pic>
      <p:pic>
        <p:nvPicPr>
          <p:cNvPr id="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9562" y="2154252"/>
            <a:ext cx="3140705" cy="176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9709" y="4056324"/>
            <a:ext cx="3315837" cy="205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562" y="4056323"/>
            <a:ext cx="3140705" cy="205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36"/>
          <p:cNvSpPr/>
          <p:nvPr/>
        </p:nvSpPr>
        <p:spPr>
          <a:xfrm>
            <a:off x="886001" y="875167"/>
            <a:ext cx="525658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教学做训创研”</a:t>
            </a:r>
            <a:r>
              <a:rPr kumimoji="0" lang="zh-CN" altLang="en-US" sz="18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一体化实训室</a:t>
            </a:r>
            <a:r>
              <a:rPr kumimoji="0" lang="zh-CN" altLang="en-US"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参考效果</a:t>
            </a:r>
            <a:r>
              <a:rPr kumimoji="0" lang="zh-CN" altLang="en-US" sz="18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图</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39" name="泪滴形 38"/>
          <p:cNvSpPr/>
          <p:nvPr/>
        </p:nvSpPr>
        <p:spPr>
          <a:xfrm>
            <a:off x="237929" y="735797"/>
            <a:ext cx="648072" cy="648072"/>
          </a:xfrm>
          <a:prstGeom prst="teardrop">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案例</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6860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16</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580230" y="1396345"/>
            <a:ext cx="11097271" cy="4589886"/>
            <a:chOff x="580230" y="1396345"/>
            <a:chExt cx="11097271" cy="4589886"/>
          </a:xfrm>
        </p:grpSpPr>
        <p:sp>
          <p:nvSpPr>
            <p:cNvPr id="15" name="矩形 14"/>
            <p:cNvSpPr/>
            <p:nvPr/>
          </p:nvSpPr>
          <p:spPr>
            <a:xfrm>
              <a:off x="1944876" y="1396345"/>
              <a:ext cx="8424937" cy="484946"/>
            </a:xfrm>
            <a:prstGeom prst="rect">
              <a:avLst/>
            </a:prstGeom>
          </p:spPr>
          <p:txBody>
            <a:bodyPr wrap="square" lIns="117226" tIns="58613" rIns="117226" bIns="58613">
              <a:spAutoFit/>
            </a:bodyPr>
            <a:lstStyle/>
            <a:p>
              <a:pPr algn="ctr">
                <a:lnSpc>
                  <a:spcPct val="150000"/>
                </a:lnSpc>
              </a:pPr>
              <a:r>
                <a:rPr lang="zh-CN" altLang="en-US" dirty="0">
                  <a:solidFill>
                    <a:srgbClr val="002060"/>
                  </a:solidFill>
                  <a:latin typeface="微软雅黑" pitchFamily="34" charset="-122"/>
                  <a:ea typeface="微软雅黑" pitchFamily="34" charset="-122"/>
                </a:rPr>
                <a:t>国泰安开发设计出</a:t>
              </a:r>
              <a:r>
                <a:rPr lang="en-US" altLang="zh-CN" dirty="0">
                  <a:solidFill>
                    <a:srgbClr val="002060"/>
                  </a:solidFill>
                  <a:latin typeface="微软雅黑" pitchFamily="34" charset="-122"/>
                  <a:ea typeface="微软雅黑" pitchFamily="34" charset="-122"/>
                </a:rPr>
                <a:t>VR</a:t>
              </a:r>
              <a:r>
                <a:rPr lang="zh-CN" altLang="en-US" dirty="0">
                  <a:solidFill>
                    <a:srgbClr val="002060"/>
                  </a:solidFill>
                  <a:latin typeface="微软雅黑" pitchFamily="34" charset="-122"/>
                  <a:ea typeface="微软雅黑" pitchFamily="34" charset="-122"/>
                </a:rPr>
                <a:t>实训中心管理平台及配套服务，包含三大平台系统。</a:t>
              </a:r>
              <a:endParaRPr lang="en-US" altLang="zh-CN" dirty="0">
                <a:solidFill>
                  <a:srgbClr val="002060"/>
                </a:solidFill>
                <a:latin typeface="微软雅黑" pitchFamily="34" charset="-122"/>
                <a:ea typeface="微软雅黑" pitchFamily="34" charset="-122"/>
              </a:endParaRPr>
            </a:p>
          </p:txBody>
        </p:sp>
        <p:grpSp>
          <p:nvGrpSpPr>
            <p:cNvPr id="16" name="组合 15"/>
            <p:cNvGrpSpPr/>
            <p:nvPr/>
          </p:nvGrpSpPr>
          <p:grpSpPr>
            <a:xfrm>
              <a:off x="580230" y="2319555"/>
              <a:ext cx="3358800" cy="2955600"/>
              <a:chOff x="808743" y="2656547"/>
              <a:chExt cx="2491632" cy="2095748"/>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743" y="2656547"/>
                <a:ext cx="2491632" cy="1332000"/>
              </a:xfrm>
              <a:prstGeom prst="rect">
                <a:avLst/>
              </a:prstGeom>
              <a:noFill/>
              <a:ln w="57150">
                <a:solidFill>
                  <a:srgbClr val="002060"/>
                </a:solidFill>
              </a:ln>
              <a:effectLst>
                <a:outerShdw blurRad="190500" sx="104000" sy="104000" algn="ctr" rotWithShape="0">
                  <a:prstClr val="black">
                    <a:alpha val="40000"/>
                  </a:prstClr>
                </a:outerShdw>
                <a:reflection blurRad="6350" stA="50000" endA="300" endPos="38500" dist="50800" dir="5400000" sy="-100000" algn="bl" rotWithShape="0"/>
              </a:effectLst>
            </p:spPr>
          </p:pic>
          <p:sp>
            <p:nvSpPr>
              <p:cNvPr id="25" name="矩形 24"/>
              <p:cNvSpPr/>
              <p:nvPr/>
            </p:nvSpPr>
            <p:spPr bwMode="auto">
              <a:xfrm>
                <a:off x="808743" y="4104295"/>
                <a:ext cx="2491632" cy="648000"/>
              </a:xfrm>
              <a:prstGeom prst="rect">
                <a:avLst/>
              </a:prstGeom>
              <a:solidFill>
                <a:srgbClr val="002060">
                  <a:alpha val="60000"/>
                </a:srgbClr>
              </a:solidFill>
              <a:ln w="12700" cap="flat" cmpd="sng" algn="ctr">
                <a:noFill/>
                <a:prstDash val="solid"/>
                <a:miter lim="800000"/>
              </a:ln>
              <a:effectLst/>
            </p:spPr>
            <p:txBody>
              <a:bodyPr anchor="ctr"/>
              <a:lstStyle/>
              <a:p>
                <a:pPr lvl="0" algn="ctr"/>
                <a:r>
                  <a:rPr lang="zh-CN" altLang="en-US" sz="1600" b="1" dirty="0">
                    <a:solidFill>
                      <a:schemeClr val="bg1"/>
                    </a:solidFill>
                    <a:latin typeface="方正黑体简体"/>
                    <a:ea typeface="方正黑体简体"/>
                  </a:rPr>
                  <a:t>虚拟仿真实训平台</a:t>
                </a:r>
              </a:p>
            </p:txBody>
          </p:sp>
        </p:grpSp>
        <p:grpSp>
          <p:nvGrpSpPr>
            <p:cNvPr id="17" name="组合 16"/>
            <p:cNvGrpSpPr/>
            <p:nvPr/>
          </p:nvGrpSpPr>
          <p:grpSpPr>
            <a:xfrm>
              <a:off x="4446046" y="2317959"/>
              <a:ext cx="3358800" cy="2955600"/>
              <a:chOff x="3857690" y="2656547"/>
              <a:chExt cx="2474706" cy="2095750"/>
            </a:xfrm>
          </p:grpSpPr>
          <p:pic>
            <p:nvPicPr>
              <p:cNvPr id="2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7690" y="2656547"/>
                <a:ext cx="2474706" cy="1332000"/>
              </a:xfrm>
              <a:prstGeom prst="rect">
                <a:avLst/>
              </a:prstGeom>
              <a:noFill/>
              <a:ln w="57150">
                <a:solidFill>
                  <a:srgbClr val="002060"/>
                </a:solidFill>
              </a:ln>
              <a:effectLst>
                <a:outerShdw blurRad="190500" sx="104000" sy="104000" algn="ctr" rotWithShape="0">
                  <a:prstClr val="black">
                    <a:alpha val="40000"/>
                  </a:prstClr>
                </a:outerShdw>
                <a:reflection blurRad="6350" stA="50000" endA="300" endPos="38500" dist="50800" dir="5400000" sy="-100000" algn="bl" rotWithShape="0"/>
              </a:effectLst>
              <a:extLst/>
            </p:spPr>
          </p:pic>
          <p:sp>
            <p:nvSpPr>
              <p:cNvPr id="23" name="矩形 22"/>
              <p:cNvSpPr/>
              <p:nvPr/>
            </p:nvSpPr>
            <p:spPr bwMode="auto">
              <a:xfrm>
                <a:off x="3857690" y="4104297"/>
                <a:ext cx="2474706" cy="648000"/>
              </a:xfrm>
              <a:prstGeom prst="rect">
                <a:avLst/>
              </a:prstGeom>
              <a:solidFill>
                <a:srgbClr val="002060">
                  <a:alpha val="60000"/>
                </a:srgbClr>
              </a:solidFill>
              <a:ln w="12700" cap="flat" cmpd="sng" algn="ctr">
                <a:noFill/>
                <a:prstDash val="solid"/>
                <a:miter lim="800000"/>
              </a:ln>
              <a:effectLst/>
            </p:spPr>
            <p:txBody>
              <a:bodyPr anchor="ctr"/>
              <a:lstStyle/>
              <a:p>
                <a:pPr lvl="0" algn="ctr"/>
                <a:r>
                  <a:rPr lang="zh-CN" altLang="en-US" sz="1600" b="1" dirty="0">
                    <a:solidFill>
                      <a:schemeClr val="bg1"/>
                    </a:solidFill>
                    <a:latin typeface="方正黑体简体"/>
                    <a:ea typeface="方正黑体简体"/>
                  </a:rPr>
                  <a:t>数字化教学平台</a:t>
                </a:r>
              </a:p>
            </p:txBody>
          </p:sp>
        </p:grpSp>
        <p:grpSp>
          <p:nvGrpSpPr>
            <p:cNvPr id="18" name="组合 17"/>
            <p:cNvGrpSpPr/>
            <p:nvPr/>
          </p:nvGrpSpPr>
          <p:grpSpPr>
            <a:xfrm>
              <a:off x="8317631" y="2319555"/>
              <a:ext cx="3359870" cy="2954004"/>
              <a:chOff x="6889711" y="2656547"/>
              <a:chExt cx="1998001" cy="2095750"/>
            </a:xfrm>
          </p:grpSpPr>
          <p:pic>
            <p:nvPicPr>
              <p:cNvPr id="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9712" y="2656547"/>
                <a:ext cx="1998000" cy="1332000"/>
              </a:xfrm>
              <a:prstGeom prst="rect">
                <a:avLst/>
              </a:prstGeom>
              <a:noFill/>
              <a:ln w="57150">
                <a:solidFill>
                  <a:srgbClr val="002060"/>
                </a:solidFill>
              </a:ln>
              <a:effectLst>
                <a:outerShdw blurRad="190500" sx="104000" sy="104000" algn="ctr" rotWithShape="0">
                  <a:prstClr val="black">
                    <a:alpha val="40000"/>
                  </a:prstClr>
                </a:outerShdw>
                <a:reflection blurRad="6350" stA="50000" endA="300" endPos="38500" dist="50800" dir="5400000" sy="-100000" algn="bl" rotWithShape="0"/>
              </a:effectLst>
              <a:extLst>
                <a:ext uri="{909E8E84-426E-40DD-AFC4-6F175D3DCCD1}">
                  <a14:hiddenFill xmlns:a14="http://schemas.microsoft.com/office/drawing/2010/main">
                    <a:solidFill>
                      <a:schemeClr val="accent1"/>
                    </a:solidFill>
                  </a14:hiddenFill>
                </a:ext>
              </a:extLst>
            </p:spPr>
          </p:pic>
          <p:sp>
            <p:nvSpPr>
              <p:cNvPr id="21" name="矩形 20"/>
              <p:cNvSpPr/>
              <p:nvPr/>
            </p:nvSpPr>
            <p:spPr bwMode="auto">
              <a:xfrm>
                <a:off x="6889711" y="4104297"/>
                <a:ext cx="1998000" cy="648000"/>
              </a:xfrm>
              <a:prstGeom prst="rect">
                <a:avLst/>
              </a:prstGeom>
              <a:solidFill>
                <a:srgbClr val="002060">
                  <a:alpha val="60000"/>
                </a:srgbClr>
              </a:solidFill>
              <a:ln w="12700" cap="flat" cmpd="sng" algn="ctr">
                <a:noFill/>
                <a:prstDash val="solid"/>
                <a:miter lim="800000"/>
              </a:ln>
              <a:effectLst/>
            </p:spPr>
            <p:txBody>
              <a:bodyPr anchor="ctr"/>
              <a:lstStyle/>
              <a:p>
                <a:pPr lvl="0" algn="ctr"/>
                <a:r>
                  <a:rPr lang="zh-CN" altLang="en-US" sz="1600" b="1" dirty="0">
                    <a:solidFill>
                      <a:schemeClr val="bg1"/>
                    </a:solidFill>
                    <a:latin typeface="方正黑体简体"/>
                    <a:ea typeface="方正黑体简体"/>
                  </a:rPr>
                  <a:t>资源库系统</a:t>
                </a:r>
              </a:p>
            </p:txBody>
          </p:sp>
        </p:grpSp>
        <p:sp>
          <p:nvSpPr>
            <p:cNvPr id="19" name="矩形 18"/>
            <p:cNvSpPr/>
            <p:nvPr/>
          </p:nvSpPr>
          <p:spPr>
            <a:xfrm>
              <a:off x="1936281" y="5498528"/>
              <a:ext cx="8352929" cy="487703"/>
            </a:xfrm>
            <a:prstGeom prst="rect">
              <a:avLst/>
            </a:prstGeom>
          </p:spPr>
          <p:txBody>
            <a:bodyPr wrap="square" lIns="117226" tIns="58613" rIns="117226" bIns="58613">
              <a:spAutoFit/>
            </a:bodyPr>
            <a:lstStyle/>
            <a:p>
              <a:pPr algn="ctr">
                <a:lnSpc>
                  <a:spcPct val="150000"/>
                </a:lnSpc>
              </a:pPr>
              <a:r>
                <a:rPr lang="zh-CN" altLang="en-US" sz="1600" b="1" dirty="0">
                  <a:solidFill>
                    <a:srgbClr val="0070C0"/>
                  </a:solidFill>
                  <a:latin typeface="微软雅黑" pitchFamily="34" charset="-122"/>
                  <a:ea typeface="微软雅黑" pitchFamily="34" charset="-122"/>
                </a:rPr>
                <a:t>搭配</a:t>
              </a:r>
              <a:r>
                <a:rPr lang="en-US" altLang="zh-CN" sz="1600" b="1" dirty="0">
                  <a:solidFill>
                    <a:srgbClr val="0070C0"/>
                  </a:solidFill>
                  <a:latin typeface="微软雅黑" pitchFamily="34" charset="-122"/>
                  <a:ea typeface="微软雅黑" pitchFamily="34" charset="-122"/>
                </a:rPr>
                <a:t>65</a:t>
              </a:r>
              <a:r>
                <a:rPr lang="zh-CN" altLang="en-US" sz="1600" b="1" dirty="0">
                  <a:solidFill>
                    <a:srgbClr val="0070C0"/>
                  </a:solidFill>
                  <a:latin typeface="微软雅黑" pitchFamily="34" charset="-122"/>
                  <a:ea typeface="微软雅黑" pitchFamily="34" charset="-122"/>
                </a:rPr>
                <a:t>款可转为</a:t>
              </a:r>
              <a:r>
                <a:rPr lang="en-US" altLang="zh-CN" sz="1600" b="1" dirty="0">
                  <a:solidFill>
                    <a:srgbClr val="0070C0"/>
                  </a:solidFill>
                  <a:latin typeface="微软雅黑" pitchFamily="34" charset="-122"/>
                  <a:ea typeface="微软雅黑" pitchFamily="34" charset="-122"/>
                </a:rPr>
                <a:t>VR</a:t>
              </a:r>
              <a:r>
                <a:rPr lang="zh-CN" altLang="en-US" sz="1600" b="1" dirty="0">
                  <a:solidFill>
                    <a:srgbClr val="0070C0"/>
                  </a:solidFill>
                  <a:latin typeface="微软雅黑" pitchFamily="34" charset="-122"/>
                  <a:ea typeface="微软雅黑" pitchFamily="34" charset="-122"/>
                </a:rPr>
                <a:t>版的</a:t>
              </a:r>
              <a:r>
                <a:rPr lang="en-US" altLang="zh-CN" sz="1600" b="1" dirty="0">
                  <a:solidFill>
                    <a:srgbClr val="0070C0"/>
                  </a:solidFill>
                  <a:latin typeface="微软雅黑" pitchFamily="34" charset="-122"/>
                  <a:ea typeface="微软雅黑" pitchFamily="34" charset="-122"/>
                </a:rPr>
                <a:t>3D</a:t>
              </a:r>
              <a:r>
                <a:rPr lang="zh-CN" altLang="en-US" sz="1600" b="1" dirty="0">
                  <a:solidFill>
                    <a:srgbClr val="0070C0"/>
                  </a:solidFill>
                  <a:latin typeface="微软雅黑" pitchFamily="34" charset="-122"/>
                  <a:ea typeface="微软雅黑" pitchFamily="34" charset="-122"/>
                </a:rPr>
                <a:t>虚拟仿真实训软件，以及</a:t>
              </a:r>
              <a:r>
                <a:rPr lang="en-US" altLang="zh-CN" sz="1600" b="1" dirty="0">
                  <a:solidFill>
                    <a:srgbClr val="0070C0"/>
                  </a:solidFill>
                  <a:latin typeface="微软雅黑" pitchFamily="34" charset="-122"/>
                  <a:ea typeface="微软雅黑" pitchFamily="34" charset="-122"/>
                </a:rPr>
                <a:t>900</a:t>
              </a:r>
              <a:r>
                <a:rPr lang="zh-CN" altLang="en-US" sz="1600" b="1" dirty="0">
                  <a:solidFill>
                    <a:srgbClr val="0070C0"/>
                  </a:solidFill>
                  <a:latin typeface="微软雅黑" pitchFamily="34" charset="-122"/>
                  <a:ea typeface="微软雅黑" pitchFamily="34" charset="-122"/>
                </a:rPr>
                <a:t>多门精品课程资源</a:t>
              </a:r>
            </a:p>
          </p:txBody>
        </p:sp>
      </p:grpSp>
      <p:sp>
        <p:nvSpPr>
          <p:cNvPr id="29" name="MH_Other_5"/>
          <p:cNvSpPr>
            <a:spLocks noChangeArrowheads="1"/>
          </p:cNvSpPr>
          <p:nvPr>
            <p:custDataLst>
              <p:tags r:id="rId1"/>
            </p:custDataLst>
          </p:nvPr>
        </p:nvSpPr>
        <p:spPr bwMode="auto">
          <a:xfrm>
            <a:off x="169552" y="718385"/>
            <a:ext cx="3922946" cy="50467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a:t>
            </a:r>
            <a:r>
              <a:rPr lang="zh-CN" altLang="en-US" sz="2000" b="1" dirty="0">
                <a:solidFill>
                  <a:srgbClr val="FFFFFF"/>
                </a:solidFill>
                <a:ea typeface="微软雅黑" pitchFamily="34" charset="-122"/>
              </a:rPr>
              <a:t>构建</a:t>
            </a:r>
            <a:r>
              <a:rPr lang="en-US" altLang="zh-CN" sz="2000" b="1" dirty="0">
                <a:solidFill>
                  <a:srgbClr val="FFFFFF"/>
                </a:solidFill>
                <a:ea typeface="微软雅黑" pitchFamily="34" charset="-122"/>
              </a:rPr>
              <a:t>VR</a:t>
            </a:r>
            <a:r>
              <a:rPr lang="zh-CN" altLang="en-US" sz="2000" b="1" dirty="0">
                <a:solidFill>
                  <a:srgbClr val="FFFFFF"/>
                </a:solidFill>
                <a:ea typeface="微软雅黑" pitchFamily="34" charset="-122"/>
              </a:rPr>
              <a:t>虚拟仿真教学</a:t>
            </a:r>
            <a:r>
              <a:rPr lang="zh-CN" altLang="en-US" sz="2000" b="1" dirty="0" smtClean="0">
                <a:solidFill>
                  <a:srgbClr val="FFFFFF"/>
                </a:solidFill>
                <a:ea typeface="微软雅黑" pitchFamily="34" charset="-122"/>
              </a:rPr>
              <a:t>平台</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574984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17</a:t>
            </a:r>
            <a:endParaRPr lang="zh-CN" altLang="en-US" sz="1600" b="1" dirty="0">
              <a:solidFill>
                <a:prstClr val="white"/>
              </a:solidFill>
            </a:endParaRPr>
          </a:p>
        </p:txBody>
      </p:sp>
      <p:cxnSp>
        <p:nvCxnSpPr>
          <p:cNvPr id="32" name="直接连接符 31"/>
          <p:cNvCxnSpPr/>
          <p:nvPr/>
        </p:nvCxnSpPr>
        <p:spPr>
          <a:xfrm>
            <a:off x="1768416" y="404813"/>
            <a:ext cx="97396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879898" y="906713"/>
            <a:ext cx="3449532"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 </a:t>
            </a:r>
            <a:r>
              <a:rPr lang="zh-CN" altLang="en-US" b="1" dirty="0" smtClean="0">
                <a:latin typeface="微软雅黑" pitchFamily="34" charset="-122"/>
                <a:ea typeface="微软雅黑" pitchFamily="34" charset="-122"/>
              </a:rPr>
              <a:t>建立</a:t>
            </a:r>
            <a:r>
              <a:rPr lang="en-US" altLang="zh-CN" b="1" dirty="0" smtClean="0">
                <a:latin typeface="微软雅黑" pitchFamily="34" charset="-122"/>
                <a:ea typeface="微软雅黑" pitchFamily="34" charset="-122"/>
              </a:rPr>
              <a:t>VR</a:t>
            </a:r>
            <a:r>
              <a:rPr lang="zh-CN" altLang="en-US" b="1" dirty="0" smtClean="0">
                <a:latin typeface="微软雅黑" pitchFamily="34" charset="-122"/>
                <a:ea typeface="微软雅黑" pitchFamily="34" charset="-122"/>
              </a:rPr>
              <a:t>实训教学体系</a:t>
            </a:r>
            <a:endParaRPr lang="zh-CN" altLang="en-US" b="1" dirty="0">
              <a:latin typeface="微软雅黑" pitchFamily="34" charset="-122"/>
              <a:ea typeface="微软雅黑" pitchFamily="34" charset="-122"/>
            </a:endParaRPr>
          </a:p>
        </p:txBody>
      </p:sp>
      <p:grpSp>
        <p:nvGrpSpPr>
          <p:cNvPr id="33" name="组合 32"/>
          <p:cNvGrpSpPr/>
          <p:nvPr/>
        </p:nvGrpSpPr>
        <p:grpSpPr>
          <a:xfrm>
            <a:off x="750239" y="766450"/>
            <a:ext cx="10764141" cy="5804475"/>
            <a:chOff x="750239" y="766450"/>
            <a:chExt cx="10764141" cy="5804475"/>
          </a:xfrm>
        </p:grpSpPr>
        <p:sp>
          <p:nvSpPr>
            <p:cNvPr id="34" name="矩形 33"/>
            <p:cNvSpPr/>
            <p:nvPr/>
          </p:nvSpPr>
          <p:spPr>
            <a:xfrm>
              <a:off x="750241" y="1476918"/>
              <a:ext cx="5310318" cy="507831"/>
            </a:xfrm>
            <a:prstGeom prst="rect">
              <a:avLst/>
            </a:prstGeom>
          </p:spPr>
          <p:txBody>
            <a:bodyPr wrap="square">
              <a:spAutoFit/>
            </a:bodyPr>
            <a:lstStyle/>
            <a:p>
              <a:pPr lvl="0">
                <a:lnSpc>
                  <a:spcPct val="150000"/>
                </a:lnSpc>
              </a:pPr>
              <a:r>
                <a:rPr lang="zh-CN" altLang="en-US" dirty="0">
                  <a:solidFill>
                    <a:srgbClr val="002060"/>
                  </a:solidFill>
                  <a:latin typeface="微软雅黑" pitchFamily="34" charset="-122"/>
                  <a:ea typeface="微软雅黑" pitchFamily="34" charset="-122"/>
                </a:rPr>
                <a:t>教学实训区主要应用于各学科的辅助教学与实训。</a:t>
              </a:r>
              <a:endParaRPr lang="zh-CN" altLang="zh-CN" dirty="0">
                <a:solidFill>
                  <a:srgbClr val="002060"/>
                </a:solidFill>
                <a:latin typeface="微软雅黑" pitchFamily="34" charset="-122"/>
                <a:ea typeface="微软雅黑" pitchFamily="34" charset="-122"/>
              </a:endParaRPr>
            </a:p>
          </p:txBody>
        </p:sp>
        <p:sp>
          <p:nvSpPr>
            <p:cNvPr id="35" name="矩形 34"/>
            <p:cNvSpPr/>
            <p:nvPr/>
          </p:nvSpPr>
          <p:spPr>
            <a:xfrm>
              <a:off x="750240" y="3554297"/>
              <a:ext cx="5650560" cy="2585323"/>
            </a:xfrm>
            <a:prstGeom prst="rect">
              <a:avLst/>
            </a:prstGeom>
          </p:spPr>
          <p:txBody>
            <a:bodyPr wrap="square">
              <a:spAutoFit/>
            </a:bodyPr>
            <a:lstStyle/>
            <a:p>
              <a:r>
                <a:rPr lang="zh-CN" altLang="en-US" b="1" dirty="0">
                  <a:solidFill>
                    <a:srgbClr val="002060"/>
                  </a:solidFill>
                  <a:latin typeface="微软雅黑" pitchFamily="34" charset="-122"/>
                  <a:ea typeface="微软雅黑" pitchFamily="34" charset="-122"/>
                </a:rPr>
                <a:t>实训：</a:t>
              </a:r>
              <a:endParaRPr lang="en-US" altLang="zh-CN" b="1" dirty="0">
                <a:solidFill>
                  <a:srgbClr val="002060"/>
                </a:solidFill>
                <a:latin typeface="微软雅黑" pitchFamily="34" charset="-122"/>
                <a:ea typeface="微软雅黑" pitchFamily="34" charset="-122"/>
              </a:endParaRPr>
            </a:p>
            <a:p>
              <a:pPr lvl="0">
                <a:lnSpc>
                  <a:spcPct val="150000"/>
                </a:lnSpc>
              </a:pPr>
              <a:r>
                <a:rPr lang="zh-CN" altLang="en-US" sz="1600" dirty="0">
                  <a:solidFill>
                    <a:srgbClr val="002060"/>
                  </a:solidFill>
                  <a:latin typeface="微软雅黑" pitchFamily="34" charset="-122"/>
                  <a:ea typeface="微软雅黑" pitchFamily="34" charset="-122"/>
                </a:rPr>
                <a:t>根据专业特色和需要，采用多样化</a:t>
              </a:r>
              <a:r>
                <a:rPr lang="en-US" altLang="zh-CN" sz="1600" dirty="0">
                  <a:solidFill>
                    <a:srgbClr val="002060"/>
                  </a:solidFill>
                  <a:latin typeface="微软雅黑" pitchFamily="34" charset="-122"/>
                  <a:ea typeface="微软雅黑" pitchFamily="34" charset="-122"/>
                </a:rPr>
                <a:t>VR</a:t>
              </a:r>
              <a:r>
                <a:rPr lang="zh-CN" altLang="en-US" sz="1600" dirty="0">
                  <a:solidFill>
                    <a:srgbClr val="002060"/>
                  </a:solidFill>
                  <a:latin typeface="微软雅黑" pitchFamily="34" charset="-122"/>
                  <a:ea typeface="微软雅黑" pitchFamily="34" charset="-122"/>
                </a:rPr>
                <a:t>技术</a:t>
              </a:r>
              <a:endParaRPr lang="en-US" altLang="zh-CN" sz="1600" dirty="0">
                <a:solidFill>
                  <a:srgbClr val="002060"/>
                </a:solidFill>
                <a:latin typeface="微软雅黑" pitchFamily="34" charset="-122"/>
                <a:ea typeface="微软雅黑" pitchFamily="34" charset="-122"/>
              </a:endParaRPr>
            </a:p>
            <a:p>
              <a:pPr marL="342900" lvl="0" indent="-342900">
                <a:lnSpc>
                  <a:spcPct val="150000"/>
                </a:lnSpc>
                <a:buFont typeface="Wingdings" pitchFamily="2" charset="2"/>
                <a:buChar char="u"/>
              </a:pPr>
              <a:r>
                <a:rPr lang="zh-CN" altLang="en-US" sz="1600" dirty="0">
                  <a:solidFill>
                    <a:srgbClr val="002060"/>
                  </a:solidFill>
                  <a:latin typeface="微软雅黑" pitchFamily="34" charset="-122"/>
                  <a:ea typeface="微软雅黑" pitchFamily="34" charset="-122"/>
                </a:rPr>
                <a:t>桌面交互系统</a:t>
              </a:r>
              <a:endParaRPr lang="en-US" altLang="zh-CN" sz="1600" dirty="0">
                <a:solidFill>
                  <a:srgbClr val="002060"/>
                </a:solidFill>
                <a:latin typeface="微软雅黑" pitchFamily="34" charset="-122"/>
                <a:ea typeface="微软雅黑" pitchFamily="34" charset="-122"/>
              </a:endParaRPr>
            </a:p>
            <a:p>
              <a:pPr marL="342900" lvl="0" indent="-342900">
                <a:lnSpc>
                  <a:spcPct val="150000"/>
                </a:lnSpc>
                <a:buFont typeface="Wingdings" pitchFamily="2" charset="2"/>
                <a:buChar char="u"/>
              </a:pPr>
              <a:r>
                <a:rPr lang="zh-CN" altLang="en-US" sz="1600" dirty="0">
                  <a:solidFill>
                    <a:srgbClr val="002060"/>
                  </a:solidFill>
                  <a:latin typeface="微软雅黑" pitchFamily="34" charset="-122"/>
                  <a:ea typeface="微软雅黑" pitchFamily="34" charset="-122"/>
                </a:rPr>
                <a:t>沉浸交互系统</a:t>
              </a:r>
              <a:endParaRPr lang="en-US" altLang="zh-CN" sz="1600" dirty="0">
                <a:solidFill>
                  <a:srgbClr val="002060"/>
                </a:solidFill>
                <a:latin typeface="微软雅黑" pitchFamily="34" charset="-122"/>
                <a:ea typeface="微软雅黑" pitchFamily="34" charset="-122"/>
              </a:endParaRPr>
            </a:p>
            <a:p>
              <a:pPr marL="342900" lvl="0" indent="-342900">
                <a:lnSpc>
                  <a:spcPct val="150000"/>
                </a:lnSpc>
                <a:buFont typeface="Wingdings" pitchFamily="2" charset="2"/>
                <a:buChar char="u"/>
              </a:pPr>
              <a:r>
                <a:rPr lang="zh-CN" altLang="en-US" sz="1600" dirty="0">
                  <a:solidFill>
                    <a:srgbClr val="002060"/>
                  </a:solidFill>
                  <a:latin typeface="微软雅黑" pitchFamily="34" charset="-122"/>
                  <a:ea typeface="微软雅黑" pitchFamily="34" charset="-122"/>
                </a:rPr>
                <a:t>动作捕捉系统</a:t>
              </a:r>
              <a:endParaRPr lang="en-US" altLang="zh-CN" sz="1600" dirty="0">
                <a:solidFill>
                  <a:srgbClr val="002060"/>
                </a:solidFill>
                <a:latin typeface="微软雅黑" pitchFamily="34" charset="-122"/>
                <a:ea typeface="微软雅黑" pitchFamily="34" charset="-122"/>
              </a:endParaRPr>
            </a:p>
            <a:p>
              <a:pPr marL="342900" lvl="0" indent="-342900">
                <a:lnSpc>
                  <a:spcPct val="150000"/>
                </a:lnSpc>
                <a:buFont typeface="Wingdings" pitchFamily="2" charset="2"/>
                <a:buChar char="u"/>
              </a:pPr>
              <a:r>
                <a:rPr lang="en-US" altLang="zh-CN" sz="1600" dirty="0">
                  <a:solidFill>
                    <a:srgbClr val="002060"/>
                  </a:solidFill>
                  <a:latin typeface="微软雅黑" pitchFamily="34" charset="-122"/>
                  <a:ea typeface="微软雅黑" pitchFamily="34" charset="-122"/>
                </a:rPr>
                <a:t>CAVE</a:t>
              </a:r>
              <a:r>
                <a:rPr lang="zh-CN" altLang="en-US" sz="1600" dirty="0">
                  <a:solidFill>
                    <a:srgbClr val="002060"/>
                  </a:solidFill>
                  <a:latin typeface="微软雅黑" pitchFamily="34" charset="-122"/>
                  <a:ea typeface="微软雅黑" pitchFamily="34" charset="-122"/>
                </a:rPr>
                <a:t>系统</a:t>
              </a:r>
              <a:endParaRPr lang="en-US" altLang="zh-CN" sz="1600" dirty="0">
                <a:solidFill>
                  <a:srgbClr val="002060"/>
                </a:solidFill>
                <a:latin typeface="微软雅黑" pitchFamily="34" charset="-122"/>
                <a:ea typeface="微软雅黑" pitchFamily="34" charset="-122"/>
              </a:endParaRPr>
            </a:p>
            <a:p>
              <a:pPr lvl="0">
                <a:lnSpc>
                  <a:spcPct val="150000"/>
                </a:lnSpc>
              </a:pPr>
              <a:r>
                <a:rPr lang="en-US" altLang="zh-CN" sz="1600" dirty="0" smtClean="0">
                  <a:solidFill>
                    <a:srgbClr val="002060"/>
                  </a:solidFill>
                  <a:latin typeface="微软雅黑" pitchFamily="34" charset="-122"/>
                  <a:ea typeface="微软雅黑" pitchFamily="34" charset="-122"/>
                </a:rPr>
                <a:t>……</a:t>
              </a:r>
              <a:endParaRPr lang="zh-CN" altLang="zh-CN" sz="1600" dirty="0">
                <a:solidFill>
                  <a:srgbClr val="002060"/>
                </a:solidFill>
                <a:latin typeface="微软雅黑" pitchFamily="34" charset="-122"/>
                <a:ea typeface="微软雅黑" pitchFamily="34" charset="-122"/>
              </a:endParaRPr>
            </a:p>
          </p:txBody>
        </p:sp>
        <p:sp>
          <p:nvSpPr>
            <p:cNvPr id="36" name="矩形 35"/>
            <p:cNvSpPr/>
            <p:nvPr/>
          </p:nvSpPr>
          <p:spPr>
            <a:xfrm>
              <a:off x="750239" y="2432510"/>
              <a:ext cx="5841947" cy="754053"/>
            </a:xfrm>
            <a:prstGeom prst="rect">
              <a:avLst/>
            </a:prstGeom>
          </p:spPr>
          <p:txBody>
            <a:bodyPr wrap="square">
              <a:spAutoFit/>
            </a:bodyPr>
            <a:lstStyle/>
            <a:p>
              <a:r>
                <a:rPr lang="zh-CN" altLang="en-US" b="1" dirty="0">
                  <a:solidFill>
                    <a:srgbClr val="002060"/>
                  </a:solidFill>
                  <a:latin typeface="微软雅黑" pitchFamily="34" charset="-122"/>
                  <a:ea typeface="微软雅黑" pitchFamily="34" charset="-122"/>
                </a:rPr>
                <a:t>辅助教学：</a:t>
              </a:r>
              <a:endParaRPr lang="en-US" altLang="zh-CN" b="1" dirty="0">
                <a:solidFill>
                  <a:srgbClr val="002060"/>
                </a:solidFill>
                <a:latin typeface="微软雅黑" pitchFamily="34" charset="-122"/>
                <a:ea typeface="微软雅黑" pitchFamily="34" charset="-122"/>
              </a:endParaRPr>
            </a:p>
            <a:p>
              <a:pPr marL="342900" indent="-342900">
                <a:lnSpc>
                  <a:spcPts val="2400"/>
                </a:lnSpc>
                <a:spcBef>
                  <a:spcPts val="600"/>
                </a:spcBef>
                <a:spcAft>
                  <a:spcPts val="600"/>
                </a:spcAft>
                <a:buFont typeface="Wingdings" pitchFamily="2" charset="2"/>
                <a:buChar char="u"/>
              </a:pPr>
              <a:r>
                <a:rPr lang="en-US" altLang="zh-CN" sz="1600" dirty="0">
                  <a:solidFill>
                    <a:srgbClr val="002060"/>
                  </a:solidFill>
                  <a:latin typeface="微软雅黑" pitchFamily="34" charset="-122"/>
                  <a:ea typeface="微软雅黑" pitchFamily="34" charset="-122"/>
                </a:rPr>
                <a:t>VR</a:t>
              </a:r>
              <a:r>
                <a:rPr lang="zh-CN" altLang="en-US" sz="1600" dirty="0">
                  <a:solidFill>
                    <a:srgbClr val="002060"/>
                  </a:solidFill>
                  <a:latin typeface="微软雅黑" pitchFamily="34" charset="-122"/>
                  <a:ea typeface="微软雅黑" pitchFamily="34" charset="-122"/>
                </a:rPr>
                <a:t>智慧课堂：依据教材以知识点为单位，进行</a:t>
              </a:r>
              <a:r>
                <a:rPr lang="en-US" altLang="zh-CN" sz="1600" dirty="0">
                  <a:solidFill>
                    <a:srgbClr val="002060"/>
                  </a:solidFill>
                  <a:latin typeface="微软雅黑" pitchFamily="34" charset="-122"/>
                  <a:ea typeface="微软雅黑" pitchFamily="34" charset="-122"/>
                </a:rPr>
                <a:t>VR</a:t>
              </a:r>
              <a:r>
                <a:rPr lang="zh-CN" altLang="en-US" sz="1600" dirty="0">
                  <a:solidFill>
                    <a:srgbClr val="002060"/>
                  </a:solidFill>
                  <a:latin typeface="微软雅黑" pitchFamily="34" charset="-122"/>
                  <a:ea typeface="微软雅黑" pitchFamily="34" charset="-122"/>
                </a:rPr>
                <a:t>软件设计</a:t>
              </a:r>
              <a:r>
                <a:rPr lang="zh-CN" altLang="en-US" sz="1600" dirty="0" smtClean="0">
                  <a:solidFill>
                    <a:srgbClr val="002060"/>
                  </a:solidFill>
                  <a:latin typeface="微软雅黑" pitchFamily="34" charset="-122"/>
                  <a:ea typeface="微软雅黑" pitchFamily="34" charset="-122"/>
                </a:rPr>
                <a:t>。</a:t>
              </a:r>
              <a:endParaRPr lang="en-US" altLang="zh-CN" sz="1600" dirty="0">
                <a:solidFill>
                  <a:srgbClr val="002060"/>
                </a:solidFill>
                <a:latin typeface="微软雅黑" pitchFamily="34" charset="-122"/>
                <a:ea typeface="微软雅黑" pitchFamily="34" charset="-122"/>
              </a:endParaRPr>
            </a:p>
          </p:txBody>
        </p:sp>
        <p:pic>
          <p:nvPicPr>
            <p:cNvPr id="37" name="Picture 2" descr="E:\校级VR中心折页修改\折页图片替换方案\VR课堂.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439" y="766450"/>
              <a:ext cx="4265024" cy="2810146"/>
            </a:xfrm>
            <a:prstGeom prst="rect">
              <a:avLst/>
            </a:prstGeom>
            <a:ln w="28575" cap="sq">
              <a:solidFill>
                <a:schemeClr val="bg1"/>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8" name="图片 37">
              <a:extLst>
                <a:ext uri="{FF2B5EF4-FFF2-40B4-BE49-F238E27FC236}">
                  <a16:creationId xmlns="" xmlns:a16="http://schemas.microsoft.com/office/drawing/2014/main" id="{30A00678-D8ED-4782-91A7-C71B9C77D305}"/>
                </a:ext>
              </a:extLst>
            </p:cNvPr>
            <p:cNvPicPr>
              <a:picLocks noChangeAspect="1"/>
            </p:cNvPicPr>
            <p:nvPr/>
          </p:nvPicPr>
          <p:blipFill rotWithShape="1">
            <a:blip r:embed="rId3"/>
            <a:srcRect l="9051" t="14721" r="9575" b="13041"/>
            <a:stretch/>
          </p:blipFill>
          <p:spPr>
            <a:xfrm>
              <a:off x="7242439" y="3878399"/>
              <a:ext cx="4271941" cy="2692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823350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4224802" y="1090594"/>
            <a:ext cx="1867388" cy="584759"/>
          </a:xfrm>
          <a:prstGeom prst="rect">
            <a:avLst/>
          </a:prstGeom>
          <a:noFill/>
        </p:spPr>
        <p:txBody>
          <a:bodyPr wrap="square" lIns="91427" tIns="45712" rIns="91427" bIns="45712" rtlCol="0">
            <a:spAutoFit/>
          </a:bodyPr>
          <a:lstStyle/>
          <a:p>
            <a:pPr defTabSz="914274"/>
            <a:r>
              <a:rPr lang="zh-CN" altLang="en-US" sz="3200" b="1" dirty="0" smtClean="0">
                <a:solidFill>
                  <a:prstClr val="white"/>
                </a:solidFill>
                <a:latin typeface="微软雅黑" panose="020B0503020204020204" pitchFamily="34" charset="-122"/>
                <a:ea typeface="微软雅黑" panose="020B0503020204020204" pitchFamily="34" charset="-122"/>
              </a:rPr>
              <a:t>目  录</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15" name="文本框 32"/>
          <p:cNvSpPr txBox="1"/>
          <p:nvPr/>
        </p:nvSpPr>
        <p:spPr>
          <a:xfrm>
            <a:off x="3095515" y="3987788"/>
            <a:ext cx="5887407"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建设主要内容  </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6" name="文本框 34"/>
          <p:cNvSpPr txBox="1"/>
          <p:nvPr/>
        </p:nvSpPr>
        <p:spPr>
          <a:xfrm>
            <a:off x="2507961" y="3987788"/>
            <a:ext cx="642030"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sp>
        <p:nvSpPr>
          <p:cNvPr id="19" name="文本框 32"/>
          <p:cNvSpPr txBox="1"/>
          <p:nvPr/>
        </p:nvSpPr>
        <p:spPr>
          <a:xfrm>
            <a:off x="3095515" y="3274124"/>
            <a:ext cx="5377358"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建设目标思路</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0" name="文本框 34"/>
          <p:cNvSpPr txBox="1"/>
          <p:nvPr/>
        </p:nvSpPr>
        <p:spPr>
          <a:xfrm>
            <a:off x="2507961" y="3274124"/>
            <a:ext cx="642030"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sp>
        <p:nvSpPr>
          <p:cNvPr id="21" name="文本框 32"/>
          <p:cNvSpPr txBox="1"/>
          <p:nvPr/>
        </p:nvSpPr>
        <p:spPr>
          <a:xfrm>
            <a:off x="3095515" y="2534596"/>
            <a:ext cx="3718102"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建设背景意义</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2" name="文本框 34"/>
          <p:cNvSpPr txBox="1"/>
          <p:nvPr/>
        </p:nvSpPr>
        <p:spPr>
          <a:xfrm>
            <a:off x="2507961" y="2534596"/>
            <a:ext cx="642030"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sp>
        <p:nvSpPr>
          <p:cNvPr id="25" name="文本框 32"/>
          <p:cNvSpPr txBox="1"/>
          <p:nvPr/>
        </p:nvSpPr>
        <p:spPr>
          <a:xfrm>
            <a:off x="3095515" y="4698776"/>
            <a:ext cx="4412678"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项目实施保障</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6" name="文本框 34"/>
          <p:cNvSpPr txBox="1"/>
          <p:nvPr/>
        </p:nvSpPr>
        <p:spPr>
          <a:xfrm>
            <a:off x="2507961" y="4734905"/>
            <a:ext cx="481209"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sp>
        <p:nvSpPr>
          <p:cNvPr id="23" name="文本框 32"/>
          <p:cNvSpPr txBox="1"/>
          <p:nvPr/>
        </p:nvSpPr>
        <p:spPr>
          <a:xfrm>
            <a:off x="3095515" y="5448569"/>
            <a:ext cx="3691959"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合作项目案例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4" name="文本框 34"/>
          <p:cNvSpPr txBox="1"/>
          <p:nvPr/>
        </p:nvSpPr>
        <p:spPr>
          <a:xfrm>
            <a:off x="2507961" y="5448569"/>
            <a:ext cx="481209"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p>
        </p:txBody>
      </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35" name="MH_Other_5"/>
          <p:cNvSpPr>
            <a:spLocks noChangeArrowheads="1"/>
          </p:cNvSpPr>
          <p:nvPr>
            <p:custDataLst>
              <p:tags r:id="rId1"/>
            </p:custDataLst>
          </p:nvPr>
        </p:nvSpPr>
        <p:spPr bwMode="auto">
          <a:xfrm>
            <a:off x="209977" y="708552"/>
            <a:ext cx="4108902" cy="47347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（三）公共实训中心建设主要内容</a:t>
            </a:r>
            <a:endParaRPr lang="zh-CN" altLang="en-US" sz="2000" b="1" dirty="0">
              <a:solidFill>
                <a:srgbClr val="FFFFFF"/>
              </a:solidFill>
              <a:ea typeface="微软雅黑" pitchFamily="34" charset="-122"/>
            </a:endParaRPr>
          </a:p>
        </p:txBody>
      </p:sp>
      <p:graphicFrame>
        <p:nvGraphicFramePr>
          <p:cNvPr id="19" name="表格 18"/>
          <p:cNvGraphicFramePr>
            <a:graphicFrameLocks noGrp="1"/>
          </p:cNvGraphicFramePr>
          <p:nvPr>
            <p:extLst>
              <p:ext uri="{D42A27DB-BD31-4B8C-83A1-F6EECF244321}">
                <p14:modId xmlns:p14="http://schemas.microsoft.com/office/powerpoint/2010/main" val="2780519827"/>
              </p:ext>
            </p:extLst>
          </p:nvPr>
        </p:nvGraphicFramePr>
        <p:xfrm>
          <a:off x="2850826" y="2346749"/>
          <a:ext cx="7200800" cy="3832021"/>
        </p:xfrm>
        <a:graphic>
          <a:graphicData uri="http://schemas.openxmlformats.org/drawingml/2006/table">
            <a:tbl>
              <a:tblPr firstRow="1" firstCol="1" bandRow="1"/>
              <a:tblGrid>
                <a:gridCol w="792088">
                  <a:extLst>
                    <a:ext uri="{9D8B030D-6E8A-4147-A177-3AD203B41FA5}">
                      <a16:colId xmlns:a16="http://schemas.microsoft.com/office/drawing/2014/main" xmlns="" val="20000"/>
                    </a:ext>
                  </a:extLst>
                </a:gridCol>
                <a:gridCol w="1008112">
                  <a:extLst>
                    <a:ext uri="{9D8B030D-6E8A-4147-A177-3AD203B41FA5}">
                      <a16:colId xmlns:a16="http://schemas.microsoft.com/office/drawing/2014/main" xmlns="" val="20001"/>
                    </a:ext>
                  </a:extLst>
                </a:gridCol>
                <a:gridCol w="1440160">
                  <a:extLst>
                    <a:ext uri="{9D8B030D-6E8A-4147-A177-3AD203B41FA5}">
                      <a16:colId xmlns:a16="http://schemas.microsoft.com/office/drawing/2014/main" xmlns="" val="20002"/>
                    </a:ext>
                  </a:extLst>
                </a:gridCol>
                <a:gridCol w="1152128">
                  <a:extLst>
                    <a:ext uri="{9D8B030D-6E8A-4147-A177-3AD203B41FA5}">
                      <a16:colId xmlns:a16="http://schemas.microsoft.com/office/drawing/2014/main" xmlns="" val="20003"/>
                    </a:ext>
                  </a:extLst>
                </a:gridCol>
                <a:gridCol w="1584176">
                  <a:extLst>
                    <a:ext uri="{9D8B030D-6E8A-4147-A177-3AD203B41FA5}">
                      <a16:colId xmlns:a16="http://schemas.microsoft.com/office/drawing/2014/main" xmlns="" val="20004"/>
                    </a:ext>
                  </a:extLst>
                </a:gridCol>
                <a:gridCol w="1224136">
                  <a:extLst>
                    <a:ext uri="{9D8B030D-6E8A-4147-A177-3AD203B41FA5}">
                      <a16:colId xmlns:a16="http://schemas.microsoft.com/office/drawing/2014/main" xmlns="" val="20005"/>
                    </a:ext>
                  </a:extLst>
                </a:gridCol>
              </a:tblGrid>
              <a:tr h="567901">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effectLst/>
                          <a:latin typeface="微软雅黑" panose="020B0503020204020204" pitchFamily="34" charset="-122"/>
                          <a:ea typeface="微软雅黑" panose="020B0503020204020204" pitchFamily="34" charset="-122"/>
                        </a:rPr>
                        <a:t>产业</a:t>
                      </a:r>
                      <a:endParaRPr lang="zh-CN" sz="16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effectLst/>
                          <a:latin typeface="微软雅黑" panose="020B0503020204020204" pitchFamily="34" charset="-122"/>
                          <a:ea typeface="微软雅黑" panose="020B0503020204020204" pitchFamily="34" charset="-122"/>
                        </a:rPr>
                        <a:t>专业方向</a:t>
                      </a:r>
                      <a:endParaRPr lang="zh-CN" sz="16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effectLst/>
                          <a:latin typeface="微软雅黑" panose="020B0503020204020204" pitchFamily="34" charset="-122"/>
                          <a:ea typeface="微软雅黑" panose="020B0503020204020204" pitchFamily="34" charset="-122"/>
                        </a:rPr>
                        <a:t>功能定位</a:t>
                      </a:r>
                      <a:endParaRPr lang="zh-CN" sz="16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effectLst/>
                          <a:latin typeface="微软雅黑" panose="020B0503020204020204" pitchFamily="34" charset="-122"/>
                          <a:ea typeface="微软雅黑" panose="020B0503020204020204" pitchFamily="34" charset="-122"/>
                        </a:rPr>
                        <a:t>服务对象</a:t>
                      </a:r>
                      <a:endParaRPr lang="zh-CN" sz="1600" kern="100" dirty="0">
                        <a:effectLst/>
                        <a:latin typeface="微软雅黑" panose="020B0503020204020204" pitchFamily="34" charset="-122"/>
                        <a:ea typeface="微软雅黑" panose="020B0503020204020204" pitchFamily="34" charset="-122"/>
                      </a:endParaRPr>
                    </a:p>
                    <a:p>
                      <a:pPr algn="ctr">
                        <a:spcAft>
                          <a:spcPts val="0"/>
                        </a:spcAft>
                      </a:pPr>
                      <a:r>
                        <a:rPr lang="zh-CN" sz="1600" kern="0" dirty="0">
                          <a:effectLst/>
                          <a:latin typeface="微软雅黑" panose="020B0503020204020204" pitchFamily="34" charset="-122"/>
                          <a:ea typeface="微软雅黑" panose="020B0503020204020204" pitchFamily="34" charset="-122"/>
                        </a:rPr>
                        <a:t>层次说明</a:t>
                      </a:r>
                      <a:endParaRPr lang="zh-CN" sz="16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effectLst/>
                          <a:latin typeface="微软雅黑" panose="020B0503020204020204" pitchFamily="34" charset="-122"/>
                          <a:ea typeface="微软雅黑" panose="020B0503020204020204" pitchFamily="34" charset="-122"/>
                        </a:rPr>
                        <a:t>岗位</a:t>
                      </a:r>
                      <a:endParaRPr lang="zh-CN" sz="16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effectLst/>
                          <a:latin typeface="微软雅黑" panose="020B0503020204020204" pitchFamily="34" charset="-122"/>
                          <a:ea typeface="微软雅黑" panose="020B0503020204020204" pitchFamily="34" charset="-122"/>
                        </a:rPr>
                        <a:t>实训室规划</a:t>
                      </a:r>
                      <a:endParaRPr lang="zh-CN" sz="16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46800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effectLst/>
                          <a:latin typeface="微软雅黑" panose="020B0503020204020204" pitchFamily="34" charset="-122"/>
                          <a:ea typeface="微软雅黑" panose="020B0503020204020204" pitchFamily="34" charset="-122"/>
                        </a:rPr>
                        <a:t>大数据</a:t>
                      </a:r>
                      <a:endParaRPr lang="zh-CN" sz="12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spcAft>
                          <a:spcPts val="0"/>
                        </a:spcAft>
                      </a:pPr>
                      <a:r>
                        <a:rPr lang="zh-CN" sz="1050" kern="0" dirty="0">
                          <a:effectLst/>
                          <a:latin typeface="微软雅黑" panose="020B0503020204020204" pitchFamily="34" charset="-122"/>
                          <a:ea typeface="微软雅黑" panose="020B0503020204020204" pitchFamily="34" charset="-122"/>
                        </a:rPr>
                        <a:t>数学、统计、跨专业</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金融大数据应用、电商大数据应用、旅游大数据应用等</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a:effectLst/>
                          <a:latin typeface="微软雅黑" panose="020B0503020204020204" pitchFamily="34" charset="-122"/>
                          <a:ea typeface="微软雅黑" panose="020B0503020204020204" pitchFamily="34" charset="-122"/>
                        </a:rPr>
                        <a:t>高职</a:t>
                      </a:r>
                      <a:endParaRPr lang="zh-CN" sz="1050" kern="10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风控、营销、数据应用等相关岗位</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大数据中心</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1"/>
                  </a:ext>
                </a:extLst>
              </a:tr>
              <a:tr h="46800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effectLst/>
                          <a:latin typeface="微软雅黑" panose="020B0503020204020204" pitchFamily="34" charset="-122"/>
                          <a:ea typeface="微软雅黑" panose="020B0503020204020204" pitchFamily="34" charset="-122"/>
                        </a:rPr>
                        <a:t>智能物流</a:t>
                      </a:r>
                      <a:endParaRPr lang="zh-CN" sz="12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spcAft>
                          <a:spcPts val="0"/>
                        </a:spcAft>
                      </a:pPr>
                      <a:r>
                        <a:rPr lang="zh-CN" sz="1050" kern="0" dirty="0">
                          <a:effectLst/>
                          <a:latin typeface="微软雅黑" panose="020B0503020204020204" pitchFamily="34" charset="-122"/>
                          <a:ea typeface="微软雅黑" panose="020B0503020204020204" pitchFamily="34" charset="-122"/>
                        </a:rPr>
                        <a:t>智能物流</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altLang="zh-CN" sz="1050" kern="0" dirty="0">
                          <a:effectLst/>
                          <a:latin typeface="微软雅黑" panose="020B0503020204020204" pitchFamily="34" charset="-122"/>
                          <a:ea typeface="微软雅黑" panose="020B0503020204020204" pitchFamily="34" charset="-122"/>
                        </a:rPr>
                        <a:t>实训培训、人才输出、微创业、技能鉴定</a:t>
                      </a:r>
                      <a:endParaRPr lang="zh-CN" alt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中职</a:t>
                      </a:r>
                      <a:r>
                        <a:rPr lang="en-US" sz="1050" kern="0" dirty="0">
                          <a:effectLst/>
                          <a:latin typeface="微软雅黑" panose="020B0503020204020204" pitchFamily="34" charset="-122"/>
                          <a:ea typeface="微软雅黑" panose="020B0503020204020204" pitchFamily="34" charset="-122"/>
                        </a:rPr>
                        <a:t>/</a:t>
                      </a:r>
                      <a:r>
                        <a:rPr lang="zh-CN" sz="1050" kern="0" dirty="0">
                          <a:effectLst/>
                          <a:latin typeface="微软雅黑" panose="020B0503020204020204" pitchFamily="34" charset="-122"/>
                          <a:ea typeface="微软雅黑" panose="020B0503020204020204" pitchFamily="34" charset="-122"/>
                        </a:rPr>
                        <a:t>高职</a:t>
                      </a:r>
                      <a:r>
                        <a:rPr lang="en-US" sz="1050" kern="0" dirty="0">
                          <a:effectLst/>
                          <a:latin typeface="微软雅黑" panose="020B0503020204020204" pitchFamily="34" charset="-122"/>
                          <a:ea typeface="微软雅黑" panose="020B0503020204020204" pitchFamily="34" charset="-122"/>
                        </a:rPr>
                        <a:t>/</a:t>
                      </a:r>
                      <a:r>
                        <a:rPr lang="zh-CN" sz="1050" kern="0" dirty="0">
                          <a:effectLst/>
                          <a:latin typeface="微软雅黑" panose="020B0503020204020204" pitchFamily="34" charset="-122"/>
                          <a:ea typeface="微软雅黑" panose="020B0503020204020204" pitchFamily="34" charset="-122"/>
                        </a:rPr>
                        <a:t>社会培训与鉴定</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仓储类、配送类、运输类岗位</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智慧物流实训室</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2"/>
                  </a:ext>
                </a:extLst>
              </a:tr>
              <a:tr h="46800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en-US" sz="1200" kern="0" dirty="0">
                          <a:effectLst/>
                          <a:latin typeface="微软雅黑" panose="020B0503020204020204" pitchFamily="34" charset="-122"/>
                          <a:ea typeface="微软雅黑" panose="020B0503020204020204" pitchFamily="34" charset="-122"/>
                        </a:rPr>
                        <a:t>VR/AR</a:t>
                      </a:r>
                      <a:endParaRPr lang="zh-CN" sz="12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spcAft>
                          <a:spcPts val="0"/>
                        </a:spcAft>
                      </a:pPr>
                      <a:r>
                        <a:rPr lang="en-US" sz="1050" kern="0" dirty="0">
                          <a:effectLst/>
                          <a:latin typeface="微软雅黑" panose="020B0503020204020204" pitchFamily="34" charset="-122"/>
                          <a:ea typeface="微软雅黑" panose="020B0503020204020204" pitchFamily="34" charset="-122"/>
                        </a:rPr>
                        <a:t>VR</a:t>
                      </a:r>
                      <a:r>
                        <a:rPr lang="zh-CN" sz="1050" kern="0" dirty="0">
                          <a:effectLst/>
                          <a:latin typeface="微软雅黑" panose="020B0503020204020204" pitchFamily="34" charset="-122"/>
                          <a:ea typeface="微软雅黑" panose="020B0503020204020204" pitchFamily="34" charset="-122"/>
                        </a:rPr>
                        <a:t>技术与应用　</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参观体验、专业实训、社会培训、认证考试</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高职</a:t>
                      </a:r>
                      <a:r>
                        <a:rPr lang="en-US" sz="1050" kern="0" dirty="0">
                          <a:effectLst/>
                          <a:latin typeface="微软雅黑" panose="020B0503020204020204" pitchFamily="34" charset="-122"/>
                          <a:ea typeface="微软雅黑" panose="020B0503020204020204" pitchFamily="34" charset="-122"/>
                        </a:rPr>
                        <a:t>/</a:t>
                      </a:r>
                      <a:r>
                        <a:rPr lang="zh-CN" sz="1050" kern="0" dirty="0">
                          <a:effectLst/>
                          <a:latin typeface="微软雅黑" panose="020B0503020204020204" pitchFamily="34" charset="-122"/>
                          <a:ea typeface="微软雅黑" panose="020B0503020204020204" pitchFamily="34" charset="-122"/>
                        </a:rPr>
                        <a:t>社会培训与鉴定　</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en-US" sz="1050" kern="0" dirty="0">
                          <a:effectLst/>
                          <a:latin typeface="微软雅黑" panose="020B0503020204020204" pitchFamily="34" charset="-122"/>
                          <a:ea typeface="微软雅黑" panose="020B0503020204020204" pitchFamily="34" charset="-122"/>
                        </a:rPr>
                        <a:t>VR</a:t>
                      </a:r>
                      <a:r>
                        <a:rPr lang="zh-CN" sz="1050" kern="0" dirty="0">
                          <a:effectLst/>
                          <a:latin typeface="微软雅黑" panose="020B0503020204020204" pitchFamily="34" charset="-122"/>
                          <a:ea typeface="微软雅黑" panose="020B0503020204020204" pitchFamily="34" charset="-122"/>
                        </a:rPr>
                        <a:t>内容制作师、</a:t>
                      </a:r>
                      <a:r>
                        <a:rPr lang="en-US" sz="1050" kern="0" dirty="0">
                          <a:effectLst/>
                          <a:latin typeface="微软雅黑" panose="020B0503020204020204" pitchFamily="34" charset="-122"/>
                          <a:ea typeface="微软雅黑" panose="020B0503020204020204" pitchFamily="34" charset="-122"/>
                        </a:rPr>
                        <a:t>VR</a:t>
                      </a:r>
                      <a:r>
                        <a:rPr lang="zh-CN" sz="1050" kern="0" dirty="0">
                          <a:effectLst/>
                          <a:latin typeface="微软雅黑" panose="020B0503020204020204" pitchFamily="34" charset="-122"/>
                          <a:ea typeface="微软雅黑" panose="020B0503020204020204" pitchFamily="34" charset="-122"/>
                        </a:rPr>
                        <a:t>内容策划师、</a:t>
                      </a:r>
                      <a:r>
                        <a:rPr lang="en-US" sz="1050" kern="0" dirty="0">
                          <a:effectLst/>
                          <a:latin typeface="微软雅黑" panose="020B0503020204020204" pitchFamily="34" charset="-122"/>
                          <a:ea typeface="微软雅黑" panose="020B0503020204020204" pitchFamily="34" charset="-122"/>
                        </a:rPr>
                        <a:t>VR</a:t>
                      </a:r>
                      <a:r>
                        <a:rPr lang="zh-CN" sz="1050" kern="0" dirty="0">
                          <a:effectLst/>
                          <a:latin typeface="微软雅黑" panose="020B0503020204020204" pitchFamily="34" charset="-122"/>
                          <a:ea typeface="微软雅黑" panose="020B0503020204020204" pitchFamily="34" charset="-122"/>
                        </a:rPr>
                        <a:t>交互设计师</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en-US" sz="1050" kern="0" dirty="0">
                          <a:effectLst/>
                          <a:latin typeface="微软雅黑" panose="020B0503020204020204" pitchFamily="34" charset="-122"/>
                          <a:ea typeface="微软雅黑" panose="020B0503020204020204" pitchFamily="34" charset="-122"/>
                        </a:rPr>
                        <a:t>VR</a:t>
                      </a:r>
                      <a:r>
                        <a:rPr lang="zh-CN" sz="1050" kern="0" dirty="0">
                          <a:effectLst/>
                          <a:latin typeface="微软雅黑" panose="020B0503020204020204" pitchFamily="34" charset="-122"/>
                          <a:ea typeface="微软雅黑" panose="020B0503020204020204" pitchFamily="34" charset="-122"/>
                        </a:rPr>
                        <a:t>互动体验中心、</a:t>
                      </a:r>
                      <a:r>
                        <a:rPr lang="en-US" sz="1050" kern="0" dirty="0">
                          <a:effectLst/>
                          <a:latin typeface="微软雅黑" panose="020B0503020204020204" pitchFamily="34" charset="-122"/>
                          <a:ea typeface="微软雅黑" panose="020B0503020204020204" pitchFamily="34" charset="-122"/>
                        </a:rPr>
                        <a:t>VR</a:t>
                      </a:r>
                      <a:r>
                        <a:rPr lang="zh-CN" sz="1050" kern="0" dirty="0">
                          <a:effectLst/>
                          <a:latin typeface="微软雅黑" panose="020B0503020204020204" pitchFamily="34" charset="-122"/>
                          <a:ea typeface="微软雅黑" panose="020B0503020204020204" pitchFamily="34" charset="-122"/>
                        </a:rPr>
                        <a:t>实训室　</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3"/>
                  </a:ext>
                </a:extLst>
              </a:tr>
              <a:tr h="46800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effectLst/>
                          <a:latin typeface="微软雅黑" panose="020B0503020204020204" pitchFamily="34" charset="-122"/>
                          <a:ea typeface="微软雅黑" panose="020B0503020204020204" pitchFamily="34" charset="-122"/>
                        </a:rPr>
                        <a:t>云计算</a:t>
                      </a:r>
                      <a:endParaRPr lang="zh-CN" sz="12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spcAft>
                          <a:spcPts val="0"/>
                        </a:spcAft>
                      </a:pPr>
                      <a:r>
                        <a:rPr lang="zh-CN" sz="1050" kern="0">
                          <a:effectLst/>
                          <a:latin typeface="微软雅黑" panose="020B0503020204020204" pitchFamily="34" charset="-122"/>
                          <a:ea typeface="微软雅黑" panose="020B0503020204020204" pitchFamily="34" charset="-122"/>
                        </a:rPr>
                        <a:t>云计算技术与应用　</a:t>
                      </a:r>
                      <a:endParaRPr lang="zh-CN" sz="1050" kern="10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专业实训、社会培训、认证考试</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高职</a:t>
                      </a:r>
                      <a:r>
                        <a:rPr lang="en-US" sz="1050" kern="0" dirty="0">
                          <a:effectLst/>
                          <a:latin typeface="微软雅黑" panose="020B0503020204020204" pitchFamily="34" charset="-122"/>
                          <a:ea typeface="微软雅黑" panose="020B0503020204020204" pitchFamily="34" charset="-122"/>
                        </a:rPr>
                        <a:t>/</a:t>
                      </a:r>
                      <a:r>
                        <a:rPr lang="zh-CN" sz="1050" kern="0" dirty="0">
                          <a:effectLst/>
                          <a:latin typeface="微软雅黑" panose="020B0503020204020204" pitchFamily="34" charset="-122"/>
                          <a:ea typeface="微软雅黑" panose="020B0503020204020204" pitchFamily="34" charset="-122"/>
                        </a:rPr>
                        <a:t>社会培训与鉴定　</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云计算运维工程师、云计算售前人员、云计算产品经理</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　云计算实训室</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4"/>
                  </a:ext>
                </a:extLst>
              </a:tr>
              <a:tr h="57600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effectLst/>
                          <a:latin typeface="微软雅黑" panose="020B0503020204020204" pitchFamily="34" charset="-122"/>
                          <a:ea typeface="微软雅黑" panose="020B0503020204020204" pitchFamily="34" charset="-122"/>
                        </a:rPr>
                        <a:t>汽车</a:t>
                      </a:r>
                      <a:endParaRPr lang="zh-CN" sz="12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spcAft>
                          <a:spcPts val="0"/>
                        </a:spcAft>
                      </a:pPr>
                      <a:r>
                        <a:rPr lang="zh-CN" sz="1050" kern="0">
                          <a:effectLst/>
                          <a:latin typeface="微软雅黑" panose="020B0503020204020204" pitchFamily="34" charset="-122"/>
                          <a:ea typeface="微软雅黑" panose="020B0503020204020204" pitchFamily="34" charset="-122"/>
                        </a:rPr>
                        <a:t>汽车后市场方向（包含新能源汽车）</a:t>
                      </a:r>
                      <a:endParaRPr lang="zh-CN" sz="1050" kern="10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实训培训、人才输出、微创业、技能鉴定</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中职</a:t>
                      </a:r>
                      <a:r>
                        <a:rPr lang="en-US" sz="1050" kern="0" dirty="0">
                          <a:effectLst/>
                          <a:latin typeface="微软雅黑" panose="020B0503020204020204" pitchFamily="34" charset="-122"/>
                          <a:ea typeface="微软雅黑" panose="020B0503020204020204" pitchFamily="34" charset="-122"/>
                        </a:rPr>
                        <a:t>/</a:t>
                      </a:r>
                      <a:r>
                        <a:rPr lang="zh-CN" sz="1050" kern="0" dirty="0">
                          <a:effectLst/>
                          <a:latin typeface="微软雅黑" panose="020B0503020204020204" pitchFamily="34" charset="-122"/>
                          <a:ea typeface="微软雅黑" panose="020B0503020204020204" pitchFamily="34" charset="-122"/>
                        </a:rPr>
                        <a:t>高职</a:t>
                      </a:r>
                      <a:r>
                        <a:rPr lang="en-US" sz="1050" kern="0" dirty="0">
                          <a:effectLst/>
                          <a:latin typeface="微软雅黑" panose="020B0503020204020204" pitchFamily="34" charset="-122"/>
                          <a:ea typeface="微软雅黑" panose="020B0503020204020204" pitchFamily="34" charset="-122"/>
                        </a:rPr>
                        <a:t>/</a:t>
                      </a:r>
                      <a:r>
                        <a:rPr lang="zh-CN" sz="1050" kern="0" dirty="0">
                          <a:effectLst/>
                          <a:latin typeface="微软雅黑" panose="020B0503020204020204" pitchFamily="34" charset="-122"/>
                          <a:ea typeface="微软雅黑" panose="020B0503020204020204" pitchFamily="34" charset="-122"/>
                        </a:rPr>
                        <a:t>社会培训与鉴定</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汽车营销、检测、维修、接待、汽车金融等</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a:effectLst/>
                          <a:latin typeface="微软雅黑" panose="020B0503020204020204" pitchFamily="34" charset="-122"/>
                          <a:ea typeface="微软雅黑" panose="020B0503020204020204" pitchFamily="34" charset="-122"/>
                        </a:rPr>
                        <a:t>发动机、底盘、电气、整车、空调、新能源汽车、钣金</a:t>
                      </a:r>
                      <a:endParaRPr lang="zh-CN" sz="1050" kern="10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5"/>
                  </a:ext>
                </a:extLst>
              </a:tr>
              <a:tr h="79200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effectLst/>
                          <a:latin typeface="微软雅黑" panose="020B0503020204020204" pitchFamily="34" charset="-122"/>
                          <a:ea typeface="微软雅黑" panose="020B0503020204020204" pitchFamily="34" charset="-122"/>
                        </a:rPr>
                        <a:t>智能制造</a:t>
                      </a:r>
                      <a:endParaRPr lang="zh-CN" sz="120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spcAft>
                          <a:spcPts val="0"/>
                        </a:spcAft>
                      </a:pPr>
                      <a:r>
                        <a:rPr lang="zh-CN" sz="1050" kern="0" dirty="0">
                          <a:effectLst/>
                          <a:latin typeface="微软雅黑" panose="020B0503020204020204" pitchFamily="34" charset="-122"/>
                          <a:ea typeface="微软雅黑" panose="020B0503020204020204" pitchFamily="34" charset="-122"/>
                        </a:rPr>
                        <a:t>工业机器人　</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实训培训、人才输出、微创业、技能鉴定</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中职</a:t>
                      </a:r>
                      <a:r>
                        <a:rPr lang="en-US" sz="1050" kern="0" dirty="0">
                          <a:effectLst/>
                          <a:latin typeface="微软雅黑" panose="020B0503020204020204" pitchFamily="34" charset="-122"/>
                          <a:ea typeface="微软雅黑" panose="020B0503020204020204" pitchFamily="34" charset="-122"/>
                        </a:rPr>
                        <a:t>/</a:t>
                      </a:r>
                      <a:r>
                        <a:rPr lang="zh-CN" sz="1050" kern="0" dirty="0">
                          <a:effectLst/>
                          <a:latin typeface="微软雅黑" panose="020B0503020204020204" pitchFamily="34" charset="-122"/>
                          <a:ea typeface="微软雅黑" panose="020B0503020204020204" pitchFamily="34" charset="-122"/>
                        </a:rPr>
                        <a:t>高职</a:t>
                      </a:r>
                      <a:r>
                        <a:rPr lang="en-US" sz="1050" kern="0" dirty="0">
                          <a:effectLst/>
                          <a:latin typeface="微软雅黑" panose="020B0503020204020204" pitchFamily="34" charset="-122"/>
                          <a:ea typeface="微软雅黑" panose="020B0503020204020204" pitchFamily="34" charset="-122"/>
                        </a:rPr>
                        <a:t>/</a:t>
                      </a:r>
                      <a:r>
                        <a:rPr lang="zh-CN" sz="1050" kern="0" dirty="0">
                          <a:effectLst/>
                          <a:latin typeface="微软雅黑" panose="020B0503020204020204" pitchFamily="34" charset="-122"/>
                          <a:ea typeface="微软雅黑" panose="020B0503020204020204" pitchFamily="34" charset="-122"/>
                        </a:rPr>
                        <a:t>社会培训与鉴定</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工业机器人操作应用、安装调试、机械工程、信息与通信工程人员</a:t>
                      </a:r>
                      <a:r>
                        <a:rPr lang="zh-CN" altLang="en-US" sz="1050" kern="0" dirty="0">
                          <a:effectLst/>
                          <a:latin typeface="微软雅黑" panose="020B0503020204020204" pitchFamily="34" charset="-122"/>
                          <a:ea typeface="微软雅黑" panose="020B0503020204020204" pitchFamily="34" charset="-122"/>
                        </a:rPr>
                        <a:t>等</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050" kern="0" dirty="0">
                          <a:effectLst/>
                          <a:latin typeface="微软雅黑" panose="020B0503020204020204" pitchFamily="34" charset="-122"/>
                          <a:ea typeface="微软雅黑" panose="020B0503020204020204" pitchFamily="34" charset="-122"/>
                        </a:rPr>
                        <a:t>基础训练实训区、综合应用实训区、系统集成实训区、系统仿真实训区</a:t>
                      </a:r>
                      <a:endParaRPr lang="zh-CN" sz="1050" kern="100" dirty="0">
                        <a:effectLst/>
                        <a:latin typeface="微软雅黑" panose="020B0503020204020204" pitchFamily="34" charset="-122"/>
                        <a:ea typeface="微软雅黑" panose="020B0503020204020204" pitchFamily="34" charset="-122"/>
                        <a:cs typeface="Times New Roman"/>
                      </a:endParaRPr>
                    </a:p>
                  </a:txBody>
                  <a:tcPr marL="63197" marR="6319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6"/>
                  </a:ext>
                </a:extLst>
              </a:tr>
            </a:tbl>
          </a:graphicData>
        </a:graphic>
      </p:graphicFrame>
      <p:sp>
        <p:nvSpPr>
          <p:cNvPr id="20" name="矩形 19"/>
          <p:cNvSpPr/>
          <p:nvPr/>
        </p:nvSpPr>
        <p:spPr>
          <a:xfrm>
            <a:off x="4925137" y="1979535"/>
            <a:ext cx="1620957"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rPr>
              <a:t>建设专业方向列举</a:t>
            </a:r>
            <a:endParaRPr lang="zh-CN" altLang="en-US" sz="1400" b="1" dirty="0">
              <a:latin typeface="微软雅黑" panose="020B0503020204020204" pitchFamily="34" charset="-122"/>
              <a:ea typeface="微软雅黑" panose="020B0503020204020204" pitchFamily="34" charset="-122"/>
            </a:endParaRPr>
          </a:p>
        </p:txBody>
      </p:sp>
      <p:sp>
        <p:nvSpPr>
          <p:cNvPr id="21" name="矩形 20"/>
          <p:cNvSpPr/>
          <p:nvPr/>
        </p:nvSpPr>
        <p:spPr>
          <a:xfrm>
            <a:off x="1433526" y="2358178"/>
            <a:ext cx="1296144" cy="3708000"/>
          </a:xfrm>
          <a:prstGeom prst="rect">
            <a:avLst/>
          </a:prstGeom>
          <a:solidFill>
            <a:sysClr val="window" lastClr="FFFFFF">
              <a:lumMod val="85000"/>
            </a:sysClr>
          </a:solidFill>
          <a:ln w="25400" cap="flat" cmpd="sng" algn="ctr">
            <a:noFill/>
            <a:prstDash val="solid"/>
          </a:ln>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围绕高新热门技术产业、新兴战略性产业、智能制造业等展开实训培训，为社会培养具有高超技艺和精湛技能，能够进行创造性劳动的高素质人才。</a:t>
            </a:r>
          </a:p>
        </p:txBody>
      </p:sp>
      <p:sp>
        <p:nvSpPr>
          <p:cNvPr id="2" name="TextBox 1"/>
          <p:cNvSpPr txBox="1"/>
          <p:nvPr/>
        </p:nvSpPr>
        <p:spPr>
          <a:xfrm>
            <a:off x="139717" y="1235445"/>
            <a:ext cx="2500745"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先进制造业实训区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8"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18</a:t>
            </a:r>
            <a:endParaRPr lang="zh-CN" altLang="en-US" sz="1600" b="1" dirty="0">
              <a:solidFill>
                <a:prstClr val="white"/>
              </a:solidFill>
            </a:endParaRPr>
          </a:p>
        </p:txBody>
      </p:sp>
      <p:cxnSp>
        <p:nvCxnSpPr>
          <p:cNvPr id="23" name="直接连接符 22"/>
          <p:cNvCxnSpPr/>
          <p:nvPr/>
        </p:nvCxnSpPr>
        <p:spPr>
          <a:xfrm>
            <a:off x="1768416" y="404813"/>
            <a:ext cx="9806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33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7645" y="3811236"/>
            <a:ext cx="3250308" cy="1731643"/>
          </a:xfrm>
          <a:prstGeom prst="rect">
            <a:avLst/>
          </a:prstGeom>
        </p:spPr>
      </p:pic>
      <p:pic>
        <p:nvPicPr>
          <p:cNvPr id="38" name="Picture 2" descr="E:\2015谭志友－GTA\效果图申请表\西安 万通VR虚拟教学体验厅水印05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6407" y="3811236"/>
            <a:ext cx="3334642" cy="17316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2015谭志友－GTA\效果图申请表\Q-汽车专业\长沙汽车营销实训室角度二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6407" y="2014486"/>
            <a:ext cx="3334642" cy="17316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E:\2015谭志友－GTA\效果图申请表\Q-汽车专业\长沙汽车营销实训室角度二 (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7645" y="2014486"/>
            <a:ext cx="3263468" cy="173164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10"/>
          <p:cNvSpPr txBox="1"/>
          <p:nvPr/>
        </p:nvSpPr>
        <p:spPr>
          <a:xfrm>
            <a:off x="947861" y="913594"/>
            <a:ext cx="1415772" cy="338554"/>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kumimoji="0" lang="zh-CN" altLang="en-US" sz="16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汽车</a:t>
            </a:r>
            <a:r>
              <a:rPr kumimoji="0" lang="zh-CN" altLang="en-US"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实训体系</a:t>
            </a:r>
          </a:p>
        </p:txBody>
      </p:sp>
      <p:sp>
        <p:nvSpPr>
          <p:cNvPr id="42" name="泪滴形 41"/>
          <p:cNvSpPr/>
          <p:nvPr/>
        </p:nvSpPr>
        <p:spPr>
          <a:xfrm>
            <a:off x="228925" y="758835"/>
            <a:ext cx="648072" cy="648072"/>
          </a:xfrm>
          <a:prstGeom prst="teardrop">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案例</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19</a:t>
            </a:r>
            <a:endParaRPr lang="zh-CN" altLang="en-US" sz="1600" b="1" dirty="0">
              <a:solidFill>
                <a:prstClr val="white"/>
              </a:solidFill>
            </a:endParaRPr>
          </a:p>
        </p:txBody>
      </p:sp>
      <p:cxnSp>
        <p:nvCxnSpPr>
          <p:cNvPr id="34" name="直接连接符 33"/>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94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1962196" y="1337680"/>
            <a:ext cx="7704856" cy="1569660"/>
          </a:xfrm>
          <a:prstGeom prst="rect">
            <a:avLst/>
          </a:prstGeom>
        </p:spPr>
        <p:txBody>
          <a:bodyPr wrap="square">
            <a:spAutoFit/>
          </a:bodyPr>
          <a:lstStyle/>
          <a:p>
            <a:pPr>
              <a:lnSpc>
                <a:spcPct val="150000"/>
              </a:lnSpc>
            </a:pPr>
            <a:r>
              <a:rPr lang="zh-CN" altLang="zh-CN" sz="1600" dirty="0">
                <a:latin typeface="微软雅黑" panose="020B0503020204020204" pitchFamily="34" charset="-122"/>
                <a:ea typeface="微软雅黑" panose="020B0503020204020204" pitchFamily="34" charset="-122"/>
              </a:rPr>
              <a:t>战略性新兴产业是各地产业调整升级的发展方向，是未来</a:t>
            </a:r>
            <a:r>
              <a:rPr lang="en-US" altLang="zh-CN" sz="1600" dirty="0">
                <a:latin typeface="微软雅黑" panose="020B0503020204020204" pitchFamily="34" charset="-122"/>
                <a:ea typeface="微软雅黑" panose="020B0503020204020204" pitchFamily="34" charset="-122"/>
              </a:rPr>
              <a:t>10-30</a:t>
            </a:r>
            <a:r>
              <a:rPr lang="zh-CN" altLang="zh-CN" sz="1600" dirty="0">
                <a:latin typeface="微软雅黑" panose="020B0503020204020204" pitchFamily="34" charset="-122"/>
                <a:ea typeface="微软雅黑" panose="020B0503020204020204" pitchFamily="34" charset="-122"/>
              </a:rPr>
              <a:t>年最需要技术技能人才支撑的产业。国泰安将根据各地战略性新兴产业规划发展方向和地方特点，系统规划相应的学科专业实训室。实训室的硬件设施、软件配套以及相应的实训培训项目开发、课程设置和内容支撑都需要有前瞻性，代表最前沿的技术发展方向。</a:t>
            </a:r>
          </a:p>
        </p:txBody>
      </p:sp>
      <p:pic>
        <p:nvPicPr>
          <p:cNvPr id="21" name="图片 20"/>
          <p:cNvPicPr/>
          <p:nvPr/>
        </p:nvPicPr>
        <p:blipFill rotWithShape="1">
          <a:blip r:embed="rId4" cstate="print">
            <a:extLst>
              <a:ext uri="{28A0092B-C50C-407E-A947-70E740481C1C}">
                <a14:useLocalDpi xmlns:a14="http://schemas.microsoft.com/office/drawing/2010/main" val="0"/>
              </a:ext>
            </a:extLst>
          </a:blip>
          <a:srcRect/>
          <a:stretch/>
        </p:blipFill>
        <p:spPr bwMode="auto">
          <a:xfrm>
            <a:off x="2158788" y="3056012"/>
            <a:ext cx="7128792" cy="2422809"/>
          </a:xfrm>
          <a:prstGeom prst="rect">
            <a:avLst/>
          </a:prstGeom>
          <a:noFill/>
        </p:spPr>
      </p:pic>
      <p:sp>
        <p:nvSpPr>
          <p:cNvPr id="22" name="MH_SubTitle_1"/>
          <p:cNvSpPr txBox="1">
            <a:spLocks noChangeArrowheads="1"/>
          </p:cNvSpPr>
          <p:nvPr>
            <p:custDataLst>
              <p:tags r:id="rId1"/>
            </p:custDataLst>
          </p:nvPr>
        </p:nvSpPr>
        <p:spPr bwMode="auto">
          <a:xfrm>
            <a:off x="2669054" y="5482672"/>
            <a:ext cx="1935866" cy="3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defRPr/>
            </a:pPr>
            <a:r>
              <a:rPr lang="zh-CN" altLang="en-US" sz="1200" b="1" dirty="0">
                <a:latin typeface="微软雅黑" panose="020B0503020204020204" pitchFamily="34" charset="-122"/>
                <a:ea typeface="微软雅黑" panose="020B0503020204020204" pitchFamily="34" charset="-122"/>
              </a:rPr>
              <a:t>无人机实训室</a:t>
            </a:r>
          </a:p>
        </p:txBody>
      </p:sp>
      <p:sp>
        <p:nvSpPr>
          <p:cNvPr id="23" name="MH_SubTitle_1"/>
          <p:cNvSpPr txBox="1">
            <a:spLocks noChangeArrowheads="1"/>
          </p:cNvSpPr>
          <p:nvPr>
            <p:custDataLst>
              <p:tags r:id="rId2"/>
            </p:custDataLst>
          </p:nvPr>
        </p:nvSpPr>
        <p:spPr bwMode="auto">
          <a:xfrm>
            <a:off x="6494126" y="5482672"/>
            <a:ext cx="1935866" cy="3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defRPr/>
            </a:pPr>
            <a:r>
              <a:rPr lang="zh-CN" altLang="en-US" sz="1200" b="1" dirty="0">
                <a:latin typeface="微软雅黑" panose="020B0503020204020204" pitchFamily="34" charset="-122"/>
                <a:ea typeface="微软雅黑" panose="020B0503020204020204" pitchFamily="34" charset="-122"/>
              </a:rPr>
              <a:t>云计算实训室</a:t>
            </a:r>
          </a:p>
        </p:txBody>
      </p:sp>
      <p:sp>
        <p:nvSpPr>
          <p:cNvPr id="24" name="TextBox 23"/>
          <p:cNvSpPr txBox="1"/>
          <p:nvPr/>
        </p:nvSpPr>
        <p:spPr>
          <a:xfrm>
            <a:off x="228925" y="696781"/>
            <a:ext cx="3120065"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战略新兴产业实训区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20</a:t>
            </a:r>
            <a:endParaRPr lang="zh-CN" altLang="en-US" sz="1600" b="1" dirty="0">
              <a:solidFill>
                <a:prstClr val="white"/>
              </a:solidFill>
            </a:endParaRPr>
          </a:p>
        </p:txBody>
      </p:sp>
      <p:cxnSp>
        <p:nvCxnSpPr>
          <p:cNvPr id="33" name="直接连接符 32"/>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92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pic>
        <p:nvPicPr>
          <p:cNvPr id="25" name="图片 24"/>
          <p:cNvPicPr/>
          <p:nvPr/>
        </p:nvPicPr>
        <p:blipFill rotWithShape="1">
          <a:blip r:embed="rId2" cstate="print">
            <a:extLst>
              <a:ext uri="{28A0092B-C50C-407E-A947-70E740481C1C}">
                <a14:useLocalDpi xmlns:a14="http://schemas.microsoft.com/office/drawing/2010/main" val="0"/>
              </a:ext>
            </a:extLst>
          </a:blip>
          <a:srcRect/>
          <a:stretch/>
        </p:blipFill>
        <p:spPr bwMode="auto">
          <a:xfrm>
            <a:off x="7455337" y="1932010"/>
            <a:ext cx="2639695" cy="1443355"/>
          </a:xfrm>
          <a:prstGeom prst="rect">
            <a:avLst/>
          </a:prstGeom>
          <a:ln>
            <a:noFill/>
          </a:ln>
          <a:extLst>
            <a:ext uri="{53640926-AAD7-44D8-BBD7-CCE9431645EC}">
              <a14:shadowObscured xmlns:a14="http://schemas.microsoft.com/office/drawing/2010/main"/>
            </a:ext>
          </a:extLst>
        </p:spPr>
      </p:pic>
      <p:pic>
        <p:nvPicPr>
          <p:cNvPr id="29" name="图片 28"/>
          <p:cNvPicPr/>
          <p:nvPr/>
        </p:nvPicPr>
        <p:blipFill>
          <a:blip r:embed="rId3" cstate="print">
            <a:extLst>
              <a:ext uri="{28A0092B-C50C-407E-A947-70E740481C1C}">
                <a14:useLocalDpi xmlns:a14="http://schemas.microsoft.com/office/drawing/2010/main" val="0"/>
              </a:ext>
            </a:extLst>
          </a:blip>
          <a:stretch>
            <a:fillRect/>
          </a:stretch>
        </p:blipFill>
        <p:spPr>
          <a:xfrm>
            <a:off x="7455337" y="3428774"/>
            <a:ext cx="2639695" cy="1979990"/>
          </a:xfrm>
          <a:prstGeom prst="rect">
            <a:avLst/>
          </a:prstGeom>
        </p:spPr>
      </p:pic>
      <p:pic>
        <p:nvPicPr>
          <p:cNvPr id="38" name="图片 37"/>
          <p:cNvPicPr/>
          <p:nvPr/>
        </p:nvPicPr>
        <p:blipFill>
          <a:blip r:embed="rId4">
            <a:extLst>
              <a:ext uri="{28A0092B-C50C-407E-A947-70E740481C1C}">
                <a14:useLocalDpi xmlns:a14="http://schemas.microsoft.com/office/drawing/2010/main" val="0"/>
              </a:ext>
            </a:extLst>
          </a:blip>
          <a:stretch>
            <a:fillRect/>
          </a:stretch>
        </p:blipFill>
        <p:spPr>
          <a:xfrm>
            <a:off x="1939866" y="1924648"/>
            <a:ext cx="5452072" cy="3484116"/>
          </a:xfrm>
          <a:prstGeom prst="rect">
            <a:avLst/>
          </a:prstGeom>
        </p:spPr>
      </p:pic>
      <p:sp>
        <p:nvSpPr>
          <p:cNvPr id="39" name="TextBox 10"/>
          <p:cNvSpPr txBox="1"/>
          <p:nvPr/>
        </p:nvSpPr>
        <p:spPr>
          <a:xfrm>
            <a:off x="1011731" y="973317"/>
            <a:ext cx="2031325" cy="338554"/>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kumimoji="0" lang="zh-CN" altLang="en-US" sz="16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工业机器人</a:t>
            </a:r>
            <a:r>
              <a:rPr kumimoji="0" lang="zh-CN" altLang="en-US"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实训体系</a:t>
            </a:r>
          </a:p>
        </p:txBody>
      </p:sp>
      <p:sp>
        <p:nvSpPr>
          <p:cNvPr id="40" name="泪滴形 39"/>
          <p:cNvSpPr/>
          <p:nvPr/>
        </p:nvSpPr>
        <p:spPr>
          <a:xfrm>
            <a:off x="253539" y="818558"/>
            <a:ext cx="648072" cy="648072"/>
          </a:xfrm>
          <a:prstGeom prst="teardrop">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案例</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21</a:t>
            </a:r>
            <a:endParaRPr lang="zh-CN" altLang="en-US" sz="1600" b="1" dirty="0">
              <a:solidFill>
                <a:prstClr val="white"/>
              </a:solidFill>
            </a:endParaRPr>
          </a:p>
        </p:txBody>
      </p:sp>
      <p:cxnSp>
        <p:nvCxnSpPr>
          <p:cNvPr id="34" name="直接连接符 33"/>
          <p:cNvCxnSpPr/>
          <p:nvPr/>
        </p:nvCxnSpPr>
        <p:spPr>
          <a:xfrm>
            <a:off x="1768416" y="404813"/>
            <a:ext cx="98288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53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aphicFrame>
        <p:nvGraphicFramePr>
          <p:cNvPr id="18" name="表格 17"/>
          <p:cNvGraphicFramePr>
            <a:graphicFrameLocks noGrp="1"/>
          </p:cNvGraphicFramePr>
          <p:nvPr>
            <p:extLst>
              <p:ext uri="{D42A27DB-BD31-4B8C-83A1-F6EECF244321}">
                <p14:modId xmlns:p14="http://schemas.microsoft.com/office/powerpoint/2010/main" val="1758530513"/>
              </p:ext>
            </p:extLst>
          </p:nvPr>
        </p:nvGraphicFramePr>
        <p:xfrm>
          <a:off x="561697" y="1493073"/>
          <a:ext cx="10606328" cy="4749806"/>
        </p:xfrm>
        <a:graphic>
          <a:graphicData uri="http://schemas.openxmlformats.org/drawingml/2006/table">
            <a:tbl>
              <a:tblPr firstRow="1" firstCol="1" bandRow="1"/>
              <a:tblGrid>
                <a:gridCol w="1243817">
                  <a:extLst>
                    <a:ext uri="{9D8B030D-6E8A-4147-A177-3AD203B41FA5}">
                      <a16:colId xmlns:a16="http://schemas.microsoft.com/office/drawing/2014/main" xmlns="" val="20000"/>
                    </a:ext>
                  </a:extLst>
                </a:gridCol>
                <a:gridCol w="1246431">
                  <a:extLst>
                    <a:ext uri="{9D8B030D-6E8A-4147-A177-3AD203B41FA5}">
                      <a16:colId xmlns:a16="http://schemas.microsoft.com/office/drawing/2014/main" xmlns="" val="20001"/>
                    </a:ext>
                  </a:extLst>
                </a:gridCol>
                <a:gridCol w="2267373">
                  <a:extLst>
                    <a:ext uri="{9D8B030D-6E8A-4147-A177-3AD203B41FA5}">
                      <a16:colId xmlns:a16="http://schemas.microsoft.com/office/drawing/2014/main" xmlns="" val="20002"/>
                    </a:ext>
                  </a:extLst>
                </a:gridCol>
                <a:gridCol w="2011274">
                  <a:extLst>
                    <a:ext uri="{9D8B030D-6E8A-4147-A177-3AD203B41FA5}">
                      <a16:colId xmlns:a16="http://schemas.microsoft.com/office/drawing/2014/main" xmlns="" val="20003"/>
                    </a:ext>
                  </a:extLst>
                </a:gridCol>
                <a:gridCol w="1502540">
                  <a:extLst>
                    <a:ext uri="{9D8B030D-6E8A-4147-A177-3AD203B41FA5}">
                      <a16:colId xmlns:a16="http://schemas.microsoft.com/office/drawing/2014/main" xmlns="" val="20004"/>
                    </a:ext>
                  </a:extLst>
                </a:gridCol>
                <a:gridCol w="2334893">
                  <a:extLst>
                    <a:ext uri="{9D8B030D-6E8A-4147-A177-3AD203B41FA5}">
                      <a16:colId xmlns:a16="http://schemas.microsoft.com/office/drawing/2014/main" xmlns="" val="20005"/>
                    </a:ext>
                  </a:extLst>
                </a:gridCol>
              </a:tblGrid>
              <a:tr h="49179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solidFill>
                            <a:schemeClr val="bg1"/>
                          </a:solidFill>
                          <a:effectLst/>
                          <a:latin typeface="微软雅黑" panose="020B0503020204020204" pitchFamily="34" charset="-122"/>
                          <a:ea typeface="微软雅黑" panose="020B0503020204020204" pitchFamily="34" charset="-122"/>
                        </a:rPr>
                        <a:t>产业</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solidFill>
                            <a:schemeClr val="bg1"/>
                          </a:solidFill>
                          <a:effectLst/>
                          <a:latin typeface="微软雅黑" panose="020B0503020204020204" pitchFamily="34" charset="-122"/>
                          <a:ea typeface="微软雅黑" panose="020B0503020204020204" pitchFamily="34" charset="-122"/>
                        </a:rPr>
                        <a:t>专业方向</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solidFill>
                            <a:schemeClr val="bg1"/>
                          </a:solidFill>
                          <a:effectLst/>
                          <a:latin typeface="微软雅黑" panose="020B0503020204020204" pitchFamily="34" charset="-122"/>
                          <a:ea typeface="微软雅黑" panose="020B0503020204020204" pitchFamily="34" charset="-122"/>
                        </a:rPr>
                        <a:t>功能定位</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solidFill>
                            <a:schemeClr val="bg1"/>
                          </a:solidFill>
                          <a:effectLst/>
                          <a:latin typeface="微软雅黑" panose="020B0503020204020204" pitchFamily="34" charset="-122"/>
                          <a:ea typeface="微软雅黑" panose="020B0503020204020204" pitchFamily="34" charset="-122"/>
                        </a:rPr>
                        <a:t>服务</a:t>
                      </a:r>
                      <a:r>
                        <a:rPr lang="zh-CN" sz="1600" kern="0" dirty="0" smtClean="0">
                          <a:solidFill>
                            <a:schemeClr val="bg1"/>
                          </a:solidFill>
                          <a:effectLst/>
                          <a:latin typeface="微软雅黑" panose="020B0503020204020204" pitchFamily="34" charset="-122"/>
                          <a:ea typeface="微软雅黑" panose="020B0503020204020204" pitchFamily="34" charset="-122"/>
                        </a:rPr>
                        <a:t>对象层次</a:t>
                      </a:r>
                      <a:r>
                        <a:rPr lang="zh-CN" sz="1600" kern="0" dirty="0">
                          <a:solidFill>
                            <a:schemeClr val="bg1"/>
                          </a:solidFill>
                          <a:effectLst/>
                          <a:latin typeface="微软雅黑" panose="020B0503020204020204" pitchFamily="34" charset="-122"/>
                          <a:ea typeface="微软雅黑" panose="020B0503020204020204" pitchFamily="34" charset="-122"/>
                        </a:rPr>
                        <a:t>说明</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solidFill>
                            <a:schemeClr val="bg1"/>
                          </a:solidFill>
                          <a:effectLst/>
                          <a:latin typeface="微软雅黑" panose="020B0503020204020204" pitchFamily="34" charset="-122"/>
                          <a:ea typeface="微软雅黑" panose="020B0503020204020204" pitchFamily="34" charset="-122"/>
                        </a:rPr>
                        <a:t>岗位</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600" kern="0" dirty="0">
                          <a:solidFill>
                            <a:schemeClr val="bg1"/>
                          </a:solidFill>
                          <a:effectLst/>
                          <a:latin typeface="微软雅黑" panose="020B0503020204020204" pitchFamily="34" charset="-122"/>
                          <a:ea typeface="微软雅黑" panose="020B0503020204020204" pitchFamily="34" charset="-122"/>
                        </a:rPr>
                        <a:t>实训室规划</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37005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solidFill>
                            <a:schemeClr val="bg1"/>
                          </a:solidFill>
                          <a:effectLst/>
                          <a:latin typeface="微软雅黑" panose="020B0503020204020204" pitchFamily="34" charset="-122"/>
                          <a:ea typeface="微软雅黑" panose="020B0503020204020204" pitchFamily="34" charset="-122"/>
                        </a:rPr>
                        <a:t>物流服务</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第三方物流</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达到物流教学中理论与实际相结合目的</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a:effectLst/>
                          <a:latin typeface="微软雅黑" panose="020B0503020204020204" pitchFamily="34" charset="-122"/>
                          <a:ea typeface="微软雅黑" panose="020B0503020204020204" pitchFamily="34" charset="-122"/>
                        </a:rPr>
                        <a:t>中职</a:t>
                      </a:r>
                      <a:r>
                        <a:rPr lang="en-US" sz="1200" kern="0" dirty="0">
                          <a:effectLst/>
                          <a:latin typeface="微软雅黑" panose="020B0503020204020204" pitchFamily="34" charset="-122"/>
                          <a:ea typeface="微软雅黑" panose="020B0503020204020204" pitchFamily="34" charset="-122"/>
                        </a:rPr>
                        <a:t>/</a:t>
                      </a:r>
                      <a:r>
                        <a:rPr lang="zh-CN" sz="1200" kern="0">
                          <a:effectLst/>
                          <a:latin typeface="微软雅黑" panose="020B0503020204020204" pitchFamily="34" charset="-122"/>
                          <a:ea typeface="微软雅黑" panose="020B0503020204020204" pitchFamily="34" charset="-122"/>
                        </a:rPr>
                        <a:t>高职</a:t>
                      </a:r>
                      <a:r>
                        <a:rPr lang="en-US" sz="1200" kern="0" dirty="0">
                          <a:effectLst/>
                          <a:latin typeface="微软雅黑" panose="020B0503020204020204" pitchFamily="34" charset="-122"/>
                          <a:ea typeface="微软雅黑" panose="020B0503020204020204" pitchFamily="34" charset="-122"/>
                        </a:rPr>
                        <a:t>/</a:t>
                      </a:r>
                      <a:r>
                        <a:rPr lang="zh-CN" sz="1200" kern="0">
                          <a:effectLst/>
                          <a:latin typeface="微软雅黑" panose="020B0503020204020204" pitchFamily="34" charset="-122"/>
                          <a:ea typeface="微软雅黑" panose="020B0503020204020204" pitchFamily="34" charset="-122"/>
                        </a:rPr>
                        <a:t>社会培训与鉴定</a:t>
                      </a:r>
                      <a:endParaRPr lang="zh-CN" sz="1200" kern="10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a:effectLst/>
                          <a:latin typeface="微软雅黑" panose="020B0503020204020204" pitchFamily="34" charset="-122"/>
                          <a:ea typeface="微软雅黑" panose="020B0503020204020204" pitchFamily="34" charset="-122"/>
                        </a:rPr>
                        <a:t>仓储类、配送类、运输类岗位</a:t>
                      </a:r>
                      <a:endParaRPr lang="zh-CN" sz="1200" kern="10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第三方物流实训室</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1"/>
                  </a:ext>
                </a:extLst>
              </a:tr>
              <a:tr h="50700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solidFill>
                            <a:schemeClr val="bg1"/>
                          </a:solidFill>
                          <a:effectLst/>
                          <a:latin typeface="微软雅黑" panose="020B0503020204020204" pitchFamily="34" charset="-122"/>
                          <a:ea typeface="微软雅黑" panose="020B0503020204020204" pitchFamily="34" charset="-122"/>
                        </a:rPr>
                        <a:t>旅游服务</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旅游服务与管理</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致力复合型国际文化旅游服务人才培养</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中职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高职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社会培训与鉴定　</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旅行社、景区景点、导游服务类、等接待岗位以及管理岗位</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形体礼仪实训室、形象设计实训室、商务谈判实训室、</a:t>
                      </a:r>
                      <a:r>
                        <a:rPr lang="en-US" sz="1200" kern="0" dirty="0">
                          <a:effectLst/>
                          <a:latin typeface="微软雅黑" panose="020B0503020204020204" pitchFamily="34" charset="-122"/>
                          <a:ea typeface="微软雅黑" panose="020B0503020204020204" pitchFamily="34" charset="-122"/>
                        </a:rPr>
                        <a:t>3D</a:t>
                      </a:r>
                      <a:r>
                        <a:rPr lang="zh-CN" sz="1200" kern="0" dirty="0">
                          <a:effectLst/>
                          <a:latin typeface="微软雅黑" panose="020B0503020204020204" pitchFamily="34" charset="-122"/>
                          <a:ea typeface="微软雅黑" panose="020B0503020204020204" pitchFamily="34" charset="-122"/>
                        </a:rPr>
                        <a:t>模拟导游实训室、模拟旅游社实训室</a:t>
                      </a:r>
                      <a:r>
                        <a:rPr lang="zh-CN" altLang="en-US" sz="1200" kern="0" dirty="0">
                          <a:effectLst/>
                          <a:latin typeface="微软雅黑" panose="020B0503020204020204" pitchFamily="34" charset="-122"/>
                          <a:ea typeface="微软雅黑" panose="020B0503020204020204" pitchFamily="34" charset="-122"/>
                        </a:rPr>
                        <a:t>等</a:t>
                      </a:r>
                      <a:r>
                        <a:rPr lang="zh-CN" sz="1200" kern="0" dirty="0">
                          <a:effectLst/>
                          <a:latin typeface="微软雅黑" panose="020B0503020204020204" pitchFamily="34" charset="-122"/>
                          <a:ea typeface="微软雅黑" panose="020B0503020204020204" pitchFamily="34" charset="-122"/>
                        </a:rPr>
                        <a:t>　</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2"/>
                  </a:ext>
                </a:extLst>
              </a:tr>
              <a:tr h="674359">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solidFill>
                            <a:schemeClr val="bg1"/>
                          </a:solidFill>
                          <a:effectLst/>
                          <a:latin typeface="微软雅黑" panose="020B0503020204020204" pitchFamily="34" charset="-122"/>
                          <a:ea typeface="微软雅黑" panose="020B0503020204020204" pitchFamily="34" charset="-122"/>
                        </a:rPr>
                        <a:t>酒店服务</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高星级饭店运营与管理　</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培养适应酒店业发展需要、能胜任现代酒店管理及相关行业的第一线岗位需要的技术技能型人才。</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中职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高职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社会培训与鉴定　</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高星级酒店前厅、客房、餐饮、康乐、会议、酒吧等基层接待服务岗位以及中高层管理岗位　</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形体礼仪实训室、形象设计实训室、商务谈判实训室、前厅服务实训室、客房实训室、中餐宴会实训室、西餐宴会实训室</a:t>
                      </a:r>
                      <a:r>
                        <a:rPr lang="zh-CN" altLang="en-US" sz="1200" kern="0" dirty="0">
                          <a:effectLst/>
                          <a:latin typeface="微软雅黑" panose="020B0503020204020204" pitchFamily="34" charset="-122"/>
                          <a:ea typeface="微软雅黑" panose="020B0503020204020204" pitchFamily="34" charset="-122"/>
                        </a:rPr>
                        <a:t>等</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3"/>
                  </a:ext>
                </a:extLst>
              </a:tr>
              <a:tr h="63320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solidFill>
                            <a:schemeClr val="bg1"/>
                          </a:solidFill>
                          <a:effectLst/>
                          <a:latin typeface="微软雅黑" panose="020B0503020204020204" pitchFamily="34" charset="-122"/>
                          <a:ea typeface="微软雅黑" panose="020B0503020204020204" pitchFamily="34" charset="-122"/>
                        </a:rPr>
                        <a:t>家政养老</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家政服务与管理　</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建设具有培养家政服务基础，母婴护理，养老护理和慢性病康复技术的技能型人才基地</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中职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高职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社会培训与鉴定</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家居保洁人员、家庭营养与配餐人员、母婴护理人员</a:t>
                      </a:r>
                      <a:r>
                        <a:rPr lang="zh-CN" altLang="en-US" sz="1200" kern="0" dirty="0">
                          <a:effectLst/>
                          <a:latin typeface="微软雅黑" panose="020B0503020204020204" pitchFamily="34" charset="-122"/>
                          <a:ea typeface="微软雅黑" panose="020B0503020204020204" pitchFamily="34" charset="-122"/>
                        </a:rPr>
                        <a:t>等</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　家政基础实训室、母婴护理实训室、养老护理实训室、慢性病康复实训室</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4"/>
                  </a:ext>
                </a:extLst>
              </a:tr>
              <a:tr h="79657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solidFill>
                            <a:schemeClr val="bg1"/>
                          </a:solidFill>
                          <a:effectLst/>
                          <a:latin typeface="微软雅黑" panose="020B0503020204020204" pitchFamily="34" charset="-122"/>
                          <a:ea typeface="微软雅黑" panose="020B0503020204020204" pitchFamily="34" charset="-122"/>
                        </a:rPr>
                        <a:t>餐饮服务</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smtClean="0">
                          <a:effectLst/>
                          <a:latin typeface="微软雅黑" panose="020B0503020204020204" pitchFamily="34" charset="-122"/>
                          <a:ea typeface="微软雅黑" panose="020B0503020204020204" pitchFamily="34" charset="-122"/>
                        </a:rPr>
                        <a:t>烹饪</a:t>
                      </a:r>
                      <a:r>
                        <a:rPr lang="zh-CN" sz="1200" kern="0" dirty="0">
                          <a:effectLst/>
                          <a:latin typeface="微软雅黑" panose="020B0503020204020204" pitchFamily="34" charset="-122"/>
                          <a:ea typeface="微软雅黑" panose="020B0503020204020204" pitchFamily="34" charset="-122"/>
                        </a:rPr>
                        <a:t>工艺与营养</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建设具有培养具备中餐烹饪技能以及熟练的西餐冷热菜制作、焙烤烘焙技能，具备营养配餐与菜品营养分析的技能型人才基地　</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中职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高职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社会培训与鉴定</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中餐烹饪厨师、西餐冷热菜厨师、营养配餐等厨师、烘焙师</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中餐热菜实训室、中餐面点实训室、西餐热菜实训室、烘焙室、刀工实训室、雕刻与冷拼实训室、营养配餐实训室</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5"/>
                  </a:ext>
                </a:extLst>
              </a:tr>
              <a:tr h="629386">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solidFill>
                            <a:schemeClr val="bg1"/>
                          </a:solidFill>
                          <a:effectLst/>
                          <a:latin typeface="微软雅黑" panose="020B0503020204020204" pitchFamily="34" charset="-122"/>
                          <a:ea typeface="微软雅黑" panose="020B0503020204020204" pitchFamily="34" charset="-122"/>
                        </a:rPr>
                        <a:t>普惠金融</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金融类</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a:effectLst/>
                          <a:latin typeface="微软雅黑" panose="020B0503020204020204" pitchFamily="34" charset="-122"/>
                          <a:ea typeface="微软雅黑" panose="020B0503020204020204" pitchFamily="34" charset="-122"/>
                        </a:rPr>
                        <a:t>金融人才培养、金融类考证培训鉴定、金融类活动及赛事承办</a:t>
                      </a:r>
                      <a:endParaRPr lang="zh-CN" sz="1200" kern="10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中职、高职</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金融相关岗位</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金融科技体验中心</a:t>
                      </a:r>
                      <a:r>
                        <a:rPr lang="zh-CN" alt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金融职业素质养成中心</a:t>
                      </a:r>
                      <a:r>
                        <a:rPr lang="zh-CN" alt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金融职业专业技能实训中心</a:t>
                      </a:r>
                      <a:r>
                        <a:rPr lang="zh-CN" alt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金融考试认证培训中心</a:t>
                      </a:r>
                      <a:r>
                        <a:rPr lang="zh-CN" altLang="en-US" sz="1200" kern="0" dirty="0">
                          <a:effectLst/>
                          <a:latin typeface="微软雅黑" panose="020B0503020204020204" pitchFamily="34" charset="-122"/>
                          <a:ea typeface="微软雅黑" panose="020B0503020204020204" pitchFamily="34" charset="-122"/>
                        </a:rPr>
                        <a:t>等</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6"/>
                  </a:ext>
                </a:extLst>
              </a:tr>
              <a:tr h="337179">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spcAft>
                          <a:spcPts val="0"/>
                        </a:spcAft>
                      </a:pPr>
                      <a:r>
                        <a:rPr lang="zh-CN" sz="1200" kern="0" dirty="0">
                          <a:solidFill>
                            <a:schemeClr val="bg1"/>
                          </a:solidFill>
                          <a:effectLst/>
                          <a:latin typeface="微软雅黑" panose="020B0503020204020204" pitchFamily="34" charset="-122"/>
                          <a:ea typeface="微软雅黑" panose="020B0503020204020204" pitchFamily="34" charset="-122"/>
                        </a:rPr>
                        <a:t>文化创意</a:t>
                      </a:r>
                      <a:endParaRPr lang="zh-CN" sz="12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广告设计与制作</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专业实训、社会培训、认证考试</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中职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高职</a:t>
                      </a:r>
                      <a:r>
                        <a:rPr lang="en-US" sz="1200" kern="0" dirty="0">
                          <a:effectLst/>
                          <a:latin typeface="微软雅黑" panose="020B0503020204020204" pitchFamily="34" charset="-122"/>
                          <a:ea typeface="微软雅黑" panose="020B0503020204020204" pitchFamily="34" charset="-122"/>
                        </a:rPr>
                        <a:t>/</a:t>
                      </a:r>
                      <a:r>
                        <a:rPr lang="zh-CN" sz="1200" kern="0" dirty="0">
                          <a:effectLst/>
                          <a:latin typeface="微软雅黑" panose="020B0503020204020204" pitchFamily="34" charset="-122"/>
                          <a:ea typeface="微软雅黑" panose="020B0503020204020204" pitchFamily="34" charset="-122"/>
                        </a:rPr>
                        <a:t>社会培训与鉴定</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广告设计员、</a:t>
                      </a:r>
                      <a:r>
                        <a:rPr lang="en-US" sz="1200" kern="0" dirty="0">
                          <a:effectLst/>
                          <a:latin typeface="微软雅黑" panose="020B0503020204020204" pitchFamily="34" charset="-122"/>
                          <a:ea typeface="微软雅黑" panose="020B0503020204020204" pitchFamily="34" charset="-122"/>
                        </a:rPr>
                        <a:t>UI</a:t>
                      </a:r>
                      <a:r>
                        <a:rPr lang="zh-CN" sz="1200" kern="0" dirty="0">
                          <a:effectLst/>
                          <a:latin typeface="微软雅黑" panose="020B0503020204020204" pitchFamily="34" charset="-122"/>
                          <a:ea typeface="微软雅黑" panose="020B0503020204020204" pitchFamily="34" charset="-122"/>
                        </a:rPr>
                        <a:t>设计员、电商运维人员</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spcAft>
                          <a:spcPts val="0"/>
                        </a:spcAft>
                      </a:pPr>
                      <a:r>
                        <a:rPr lang="zh-CN" sz="1200" kern="0" dirty="0">
                          <a:effectLst/>
                          <a:latin typeface="微软雅黑" panose="020B0503020204020204" pitchFamily="34" charset="-122"/>
                          <a:ea typeface="微软雅黑" panose="020B0503020204020204" pitchFamily="34" charset="-122"/>
                        </a:rPr>
                        <a:t>平面设计实训室</a:t>
                      </a:r>
                      <a:endParaRPr lang="zh-CN" sz="1200" kern="100" dirty="0">
                        <a:effectLst/>
                        <a:latin typeface="微软雅黑" panose="020B0503020204020204" pitchFamily="34" charset="-122"/>
                        <a:ea typeface="微软雅黑" panose="020B0503020204020204" pitchFamily="34" charset="-122"/>
                        <a:cs typeface="Times New Roman"/>
                      </a:endParaRPr>
                    </a:p>
                  </a:txBody>
                  <a:tcPr marL="18965" marR="189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7"/>
                  </a:ext>
                </a:extLst>
              </a:tr>
            </a:tbl>
          </a:graphicData>
        </a:graphic>
      </p:graphicFrame>
      <p:sp>
        <p:nvSpPr>
          <p:cNvPr id="19" name="矩形 18"/>
          <p:cNvSpPr/>
          <p:nvPr/>
        </p:nvSpPr>
        <p:spPr>
          <a:xfrm>
            <a:off x="4925694" y="1166310"/>
            <a:ext cx="1620957" cy="307777"/>
          </a:xfrm>
          <a:prstGeom prst="rect">
            <a:avLst/>
          </a:prstGeom>
        </p:spPr>
        <p:txBody>
          <a:bodyPr wrap="none">
            <a:spAutoFit/>
          </a:bodyPr>
          <a:lstStyle/>
          <a:p>
            <a:r>
              <a:rPr lang="zh-CN" altLang="zh-CN" sz="1400" b="1" dirty="0">
                <a:latin typeface="微软雅黑" panose="020B0503020204020204" pitchFamily="34" charset="-122"/>
                <a:ea typeface="微软雅黑" panose="020B0503020204020204" pitchFamily="34" charset="-122"/>
              </a:rPr>
              <a:t>建设专业方向列举</a:t>
            </a:r>
            <a:endParaRPr lang="zh-CN" altLang="en-US" sz="1400" b="1" dirty="0">
              <a:latin typeface="微软雅黑" panose="020B0503020204020204" pitchFamily="34" charset="-122"/>
              <a:ea typeface="微软雅黑" panose="020B0503020204020204" pitchFamily="34" charset="-122"/>
            </a:endParaRPr>
          </a:p>
        </p:txBody>
      </p:sp>
      <p:sp>
        <p:nvSpPr>
          <p:cNvPr id="20" name="TextBox 19"/>
          <p:cNvSpPr txBox="1"/>
          <p:nvPr/>
        </p:nvSpPr>
        <p:spPr>
          <a:xfrm>
            <a:off x="228925" y="759398"/>
            <a:ext cx="3878396"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 </a:t>
            </a:r>
            <a:r>
              <a:rPr lang="zh-CN" altLang="en-US" b="1" dirty="0" smtClean="0">
                <a:solidFill>
                  <a:srgbClr val="C00000"/>
                </a:solidFill>
                <a:latin typeface="微软雅黑" panose="020B0503020204020204" pitchFamily="34" charset="-122"/>
                <a:ea typeface="微软雅黑" panose="020B0503020204020204" pitchFamily="34" charset="-122"/>
              </a:rPr>
              <a:t>现代服务业实训区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22</a:t>
            </a:r>
            <a:endParaRPr lang="zh-CN" altLang="en-US" sz="1600" b="1" dirty="0">
              <a:solidFill>
                <a:prstClr val="white"/>
              </a:solidFill>
            </a:endParaRPr>
          </a:p>
        </p:txBody>
      </p:sp>
      <p:cxnSp>
        <p:nvCxnSpPr>
          <p:cNvPr id="31" name="直接连接符 30"/>
          <p:cNvCxnSpPr/>
          <p:nvPr/>
        </p:nvCxnSpPr>
        <p:spPr>
          <a:xfrm>
            <a:off x="1768416" y="404813"/>
            <a:ext cx="97730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917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3222750" y="1950756"/>
            <a:ext cx="2484000" cy="1601446"/>
          </a:xfrm>
          <a:prstGeom prst="hexagon">
            <a:avLst/>
          </a:prstGeom>
          <a:noFill/>
          <a:ln>
            <a:solidFill>
              <a:sysClr val="window" lastClr="FFFFFF">
                <a:lumMod val="50000"/>
              </a:sysClr>
            </a:solidFill>
          </a:ln>
        </p:spPr>
      </p:pic>
      <p:pic>
        <p:nvPicPr>
          <p:cNvPr id="44" name="图片 43"/>
          <p:cNvPicPr>
            <a:picLocks noChangeAspect="1"/>
          </p:cNvPicPr>
          <p:nvPr/>
        </p:nvPicPr>
        <p:blipFill rotWithShape="1">
          <a:blip r:embed="rId3" cstate="print">
            <a:extLst>
              <a:ext uri="{28A0092B-C50C-407E-A947-70E740481C1C}">
                <a14:useLocalDpi xmlns:a14="http://schemas.microsoft.com/office/drawing/2010/main" val="0"/>
              </a:ext>
            </a:extLst>
          </a:blip>
          <a:srcRect t="784" r="-12" b="11001"/>
          <a:stretch/>
        </p:blipFill>
        <p:spPr bwMode="auto">
          <a:xfrm>
            <a:off x="5716254" y="1953359"/>
            <a:ext cx="2484000" cy="1601446"/>
          </a:xfrm>
          <a:prstGeom prst="hexagon">
            <a:avLst/>
          </a:prstGeom>
          <a:noFill/>
          <a:ln>
            <a:solidFill>
              <a:sysClr val="window" lastClr="FFFFFF">
                <a:lumMod val="50000"/>
              </a:sysClr>
            </a:solidFill>
          </a:ln>
        </p:spPr>
      </p:pic>
      <p:pic>
        <p:nvPicPr>
          <p:cNvPr id="46" name="图片 45" descr="F:\国泰安资料\张珍图片资料\儿科实训室效果图\泉州医学高等专科学校-03(2).jp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bwMode="auto">
          <a:xfrm>
            <a:off x="4577390" y="3609543"/>
            <a:ext cx="2484000" cy="1601446"/>
          </a:xfrm>
          <a:prstGeom prst="hexagon">
            <a:avLst/>
          </a:prstGeom>
          <a:ln>
            <a:solidFill>
              <a:sysClr val="window" lastClr="FFFFFF">
                <a:lumMod val="50000"/>
              </a:sysClr>
            </a:solidFill>
          </a:ln>
          <a:effectLst>
            <a:outerShdw blurRad="292100" dist="139700" dir="2700000" algn="tl" rotWithShape="0">
              <a:srgbClr val="333333">
                <a:alpha val="65000"/>
              </a:srgbClr>
            </a:outerShdw>
          </a:effectLst>
        </p:spPr>
      </p:pic>
      <p:pic>
        <p:nvPicPr>
          <p:cNvPr id="47" name="图片 4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075454" y="3609543"/>
            <a:ext cx="2484000" cy="1601446"/>
          </a:xfrm>
          <a:prstGeom prst="hexagon">
            <a:avLst/>
          </a:prstGeom>
          <a:ln>
            <a:solidFill>
              <a:sysClr val="window" lastClr="FFFFFF">
                <a:lumMod val="50000"/>
              </a:sysClr>
            </a:solidFill>
          </a:ln>
        </p:spPr>
      </p:pic>
      <p:pic>
        <p:nvPicPr>
          <p:cNvPr id="48" name="Picture 1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062558" y="3609543"/>
            <a:ext cx="2484000" cy="1601446"/>
          </a:xfrm>
          <a:prstGeom prst="hexagon">
            <a:avLst/>
          </a:prstGeom>
          <a:noFill/>
          <a:ln w="9525">
            <a:solidFill>
              <a:sysClr val="window" lastClr="FFFFFF">
                <a:lumMod val="50000"/>
              </a:sys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矩形 48"/>
          <p:cNvSpPr/>
          <p:nvPr/>
        </p:nvSpPr>
        <p:spPr>
          <a:xfrm>
            <a:off x="3718742" y="1685416"/>
            <a:ext cx="1441420" cy="297517"/>
          </a:xfrm>
          <a:prstGeom prst="rect">
            <a:avLst/>
          </a:prstGeom>
        </p:spPr>
        <p:txBody>
          <a:bodyPr wrap="none">
            <a:spAutoFit/>
          </a:bodyPr>
          <a:lstStyle/>
          <a:p>
            <a:pPr algn="just">
              <a:lnSpc>
                <a:spcPts val="1600"/>
              </a:lnSpc>
              <a:spcAft>
                <a:spcPts val="0"/>
              </a:spcAft>
            </a:pPr>
            <a:r>
              <a:rPr lang="zh-CN" altLang="zh-CN" sz="1400" b="1" kern="100" dirty="0">
                <a:latin typeface="微软雅黑" panose="020B0503020204020204" pitchFamily="34" charset="-122"/>
                <a:ea typeface="微软雅黑" panose="020B0503020204020204" pitchFamily="34" charset="-122"/>
              </a:rPr>
              <a:t>家政基础实训</a:t>
            </a:r>
            <a:r>
              <a:rPr lang="zh-CN" altLang="en-US" sz="1400" b="1" kern="100" dirty="0">
                <a:latin typeface="微软雅黑" panose="020B0503020204020204" pitchFamily="34" charset="-122"/>
                <a:ea typeface="微软雅黑" panose="020B0503020204020204" pitchFamily="34" charset="-122"/>
              </a:rPr>
              <a:t>室</a:t>
            </a:r>
            <a:endParaRPr lang="zh-CN" altLang="zh-CN" b="1" kern="100" dirty="0">
              <a:latin typeface="微软雅黑" panose="020B0503020204020204" pitchFamily="34" charset="-122"/>
              <a:ea typeface="微软雅黑" panose="020B0503020204020204" pitchFamily="34" charset="-122"/>
              <a:cs typeface="Times New Roman"/>
            </a:endParaRPr>
          </a:p>
        </p:txBody>
      </p:sp>
      <p:sp>
        <p:nvSpPr>
          <p:cNvPr id="50" name="矩形 49"/>
          <p:cNvSpPr/>
          <p:nvPr/>
        </p:nvSpPr>
        <p:spPr>
          <a:xfrm>
            <a:off x="5086894" y="5223294"/>
            <a:ext cx="1441420" cy="297517"/>
          </a:xfrm>
          <a:prstGeom prst="rect">
            <a:avLst/>
          </a:prstGeom>
        </p:spPr>
        <p:txBody>
          <a:bodyPr wrap="none">
            <a:spAutoFit/>
          </a:bodyPr>
          <a:lstStyle/>
          <a:p>
            <a:pPr algn="just">
              <a:lnSpc>
                <a:spcPts val="1600"/>
              </a:lnSpc>
              <a:spcAft>
                <a:spcPts val="0"/>
              </a:spcAft>
            </a:pPr>
            <a:r>
              <a:rPr lang="zh-CN" altLang="zh-CN" sz="1400" b="1" kern="100" dirty="0">
                <a:latin typeface="微软雅黑" panose="020B0503020204020204" pitchFamily="34" charset="-122"/>
                <a:ea typeface="微软雅黑" panose="020B0503020204020204" pitchFamily="34" charset="-122"/>
              </a:rPr>
              <a:t>母婴护理实训</a:t>
            </a:r>
            <a:r>
              <a:rPr lang="zh-CN" altLang="en-US" sz="1400" b="1" kern="100" dirty="0">
                <a:latin typeface="微软雅黑" panose="020B0503020204020204" pitchFamily="34" charset="-122"/>
                <a:ea typeface="微软雅黑" panose="020B0503020204020204" pitchFamily="34" charset="-122"/>
              </a:rPr>
              <a:t>室</a:t>
            </a:r>
            <a:endParaRPr lang="zh-CN" altLang="zh-CN" b="1" kern="100" dirty="0">
              <a:latin typeface="微软雅黑" panose="020B0503020204020204" pitchFamily="34" charset="-122"/>
              <a:ea typeface="微软雅黑" panose="020B0503020204020204" pitchFamily="34" charset="-122"/>
              <a:cs typeface="Times New Roman"/>
            </a:endParaRPr>
          </a:p>
        </p:txBody>
      </p:sp>
      <p:sp>
        <p:nvSpPr>
          <p:cNvPr id="51" name="矩形 50"/>
          <p:cNvSpPr/>
          <p:nvPr/>
        </p:nvSpPr>
        <p:spPr>
          <a:xfrm>
            <a:off x="2565354" y="5245986"/>
            <a:ext cx="1441420" cy="297517"/>
          </a:xfrm>
          <a:prstGeom prst="rect">
            <a:avLst/>
          </a:prstGeom>
        </p:spPr>
        <p:txBody>
          <a:bodyPr wrap="none">
            <a:spAutoFit/>
          </a:bodyPr>
          <a:lstStyle/>
          <a:p>
            <a:pPr algn="just">
              <a:lnSpc>
                <a:spcPts val="1600"/>
              </a:lnSpc>
              <a:spcAft>
                <a:spcPts val="0"/>
              </a:spcAft>
            </a:pPr>
            <a:r>
              <a:rPr lang="zh-CN" altLang="zh-CN" sz="1400" b="1" kern="100" dirty="0">
                <a:latin typeface="微软雅黑" panose="020B0503020204020204" pitchFamily="34" charset="-122"/>
                <a:ea typeface="微软雅黑" panose="020B0503020204020204" pitchFamily="34" charset="-122"/>
              </a:rPr>
              <a:t>养老护理实训</a:t>
            </a:r>
            <a:r>
              <a:rPr lang="zh-CN" altLang="en-US" sz="1400" b="1" kern="100" dirty="0">
                <a:latin typeface="微软雅黑" panose="020B0503020204020204" pitchFamily="34" charset="-122"/>
                <a:ea typeface="微软雅黑" panose="020B0503020204020204" pitchFamily="34" charset="-122"/>
              </a:rPr>
              <a:t>室</a:t>
            </a:r>
            <a:endParaRPr lang="zh-CN" altLang="zh-CN" b="1" kern="100" dirty="0">
              <a:latin typeface="微软雅黑" panose="020B0503020204020204" pitchFamily="34" charset="-122"/>
              <a:ea typeface="微软雅黑" panose="020B0503020204020204" pitchFamily="34" charset="-122"/>
              <a:cs typeface="Times New Roman"/>
            </a:endParaRPr>
          </a:p>
        </p:txBody>
      </p:sp>
      <p:sp>
        <p:nvSpPr>
          <p:cNvPr id="52" name="矩形 51"/>
          <p:cNvSpPr/>
          <p:nvPr/>
        </p:nvSpPr>
        <p:spPr>
          <a:xfrm>
            <a:off x="7535166" y="5223293"/>
            <a:ext cx="1620957" cy="297517"/>
          </a:xfrm>
          <a:prstGeom prst="rect">
            <a:avLst/>
          </a:prstGeom>
        </p:spPr>
        <p:txBody>
          <a:bodyPr wrap="none">
            <a:spAutoFit/>
          </a:bodyPr>
          <a:lstStyle/>
          <a:p>
            <a:pPr algn="just">
              <a:lnSpc>
                <a:spcPts val="1600"/>
              </a:lnSpc>
              <a:spcAft>
                <a:spcPts val="0"/>
              </a:spcAft>
            </a:pPr>
            <a:r>
              <a:rPr lang="zh-CN" altLang="zh-CN" sz="1400" b="1" kern="100" dirty="0">
                <a:latin typeface="微软雅黑" panose="020B0503020204020204" pitchFamily="34" charset="-122"/>
                <a:ea typeface="微软雅黑" panose="020B0503020204020204" pitchFamily="34" charset="-122"/>
              </a:rPr>
              <a:t>慢性病康护实训</a:t>
            </a:r>
            <a:r>
              <a:rPr lang="zh-CN" altLang="en-US" sz="1400" b="1" kern="100" dirty="0">
                <a:latin typeface="微软雅黑" panose="020B0503020204020204" pitchFamily="34" charset="-122"/>
                <a:ea typeface="微软雅黑" panose="020B0503020204020204" pitchFamily="34" charset="-122"/>
              </a:rPr>
              <a:t>室</a:t>
            </a:r>
            <a:endParaRPr lang="zh-CN" altLang="zh-CN" b="1" kern="100" dirty="0">
              <a:latin typeface="微软雅黑" panose="020B0503020204020204" pitchFamily="34" charset="-122"/>
              <a:ea typeface="微软雅黑" panose="020B0503020204020204" pitchFamily="34" charset="-122"/>
              <a:cs typeface="Times New Roman"/>
            </a:endParaRPr>
          </a:p>
        </p:txBody>
      </p:sp>
      <p:sp>
        <p:nvSpPr>
          <p:cNvPr id="53" name="矩形 52"/>
          <p:cNvSpPr/>
          <p:nvPr/>
        </p:nvSpPr>
        <p:spPr>
          <a:xfrm>
            <a:off x="6245826" y="1685416"/>
            <a:ext cx="1441420" cy="297517"/>
          </a:xfrm>
          <a:prstGeom prst="rect">
            <a:avLst/>
          </a:prstGeom>
        </p:spPr>
        <p:txBody>
          <a:bodyPr wrap="none">
            <a:spAutoFit/>
          </a:bodyPr>
          <a:lstStyle/>
          <a:p>
            <a:pPr algn="just">
              <a:lnSpc>
                <a:spcPts val="1600"/>
              </a:lnSpc>
              <a:spcAft>
                <a:spcPts val="0"/>
              </a:spcAft>
            </a:pPr>
            <a:r>
              <a:rPr lang="zh-CN" altLang="zh-CN" sz="1400" b="1" kern="100" dirty="0">
                <a:latin typeface="微软雅黑" panose="020B0503020204020204" pitchFamily="34" charset="-122"/>
                <a:ea typeface="微软雅黑" panose="020B0503020204020204" pitchFamily="34" charset="-122"/>
              </a:rPr>
              <a:t>膳食营养实训</a:t>
            </a:r>
            <a:r>
              <a:rPr lang="zh-CN" altLang="en-US" sz="1400" b="1" kern="100" dirty="0">
                <a:latin typeface="微软雅黑" panose="020B0503020204020204" pitchFamily="34" charset="-122"/>
                <a:ea typeface="微软雅黑" panose="020B0503020204020204" pitchFamily="34" charset="-122"/>
              </a:rPr>
              <a:t>室</a:t>
            </a:r>
            <a:endParaRPr lang="zh-CN" altLang="zh-CN" b="1" kern="100" dirty="0">
              <a:latin typeface="微软雅黑" panose="020B0503020204020204" pitchFamily="34" charset="-122"/>
              <a:ea typeface="微软雅黑" panose="020B0503020204020204" pitchFamily="34" charset="-122"/>
              <a:cs typeface="Times New Roman"/>
            </a:endParaRPr>
          </a:p>
        </p:txBody>
      </p:sp>
      <p:sp>
        <p:nvSpPr>
          <p:cNvPr id="54" name="TextBox 10"/>
          <p:cNvSpPr txBox="1"/>
          <p:nvPr/>
        </p:nvSpPr>
        <p:spPr>
          <a:xfrm>
            <a:off x="928487" y="956688"/>
            <a:ext cx="1826141" cy="338554"/>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kumimoji="0" lang="zh-CN" altLang="en-US" sz="16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家政服务实</a:t>
            </a:r>
            <a:r>
              <a:rPr kumimoji="0" lang="zh-CN" altLang="en-US"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训体系</a:t>
            </a:r>
          </a:p>
        </p:txBody>
      </p:sp>
      <p:sp>
        <p:nvSpPr>
          <p:cNvPr id="55" name="泪滴形 54"/>
          <p:cNvSpPr/>
          <p:nvPr/>
        </p:nvSpPr>
        <p:spPr>
          <a:xfrm>
            <a:off x="237929" y="832220"/>
            <a:ext cx="648072" cy="648072"/>
          </a:xfrm>
          <a:prstGeom prst="teardrop">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案例</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23</a:t>
            </a:r>
            <a:endParaRPr lang="zh-CN" altLang="en-US" sz="1600" b="1" dirty="0">
              <a:solidFill>
                <a:prstClr val="white"/>
              </a:solidFill>
            </a:endParaRPr>
          </a:p>
        </p:txBody>
      </p:sp>
      <p:cxnSp>
        <p:nvCxnSpPr>
          <p:cNvPr id="34" name="直接连接符 33"/>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886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3" name="矩形 52"/>
          <p:cNvSpPr/>
          <p:nvPr/>
        </p:nvSpPr>
        <p:spPr>
          <a:xfrm>
            <a:off x="1744154" y="1309828"/>
            <a:ext cx="8280920" cy="1118255"/>
          </a:xfrm>
          <a:prstGeom prst="rect">
            <a:avLst/>
          </a:prstGeom>
        </p:spPr>
        <p:txBody>
          <a:bodyPr wrap="square">
            <a:spAutoFit/>
          </a:bodyPr>
          <a:lstStyle/>
          <a:p>
            <a:pPr>
              <a:lnSpc>
                <a:spcPts val="2000"/>
              </a:lnSpc>
            </a:pPr>
            <a:r>
              <a:rPr lang="zh-CN" altLang="en-US" sz="1400" dirty="0">
                <a:latin typeface="微软雅黑" panose="020B0503020204020204" pitchFamily="34" charset="-122"/>
                <a:ea typeface="微软雅黑" panose="020B0503020204020204" pitchFamily="34" charset="-122"/>
              </a:rPr>
              <a:t>根据地方优势特色产业和地方传统文化、技艺传承，设置特色产业实训区或大师</a:t>
            </a:r>
            <a:r>
              <a:rPr lang="zh-CN" altLang="en-US" sz="1400" dirty="0" smtClean="0">
                <a:latin typeface="微软雅黑" panose="020B0503020204020204" pitchFamily="34" charset="-122"/>
                <a:ea typeface="微软雅黑" panose="020B0503020204020204" pitchFamily="34" charset="-122"/>
              </a:rPr>
              <a:t>工作室。开展</a:t>
            </a:r>
            <a:r>
              <a:rPr lang="zh-CN" altLang="en-US" sz="1400" dirty="0">
                <a:latin typeface="微软雅黑" panose="020B0503020204020204" pitchFamily="34" charset="-122"/>
                <a:ea typeface="微软雅黑" panose="020B0503020204020204" pitchFamily="34" charset="-122"/>
              </a:rPr>
              <a:t>地方特色传统文化、技艺培训，培养地方优秀传统文化、技艺传承人才，为传承发展地方优秀传统文化、技艺提供坚定的人才</a:t>
            </a:r>
            <a:r>
              <a:rPr lang="zh-CN" altLang="en-US" sz="1400" dirty="0" smtClean="0">
                <a:latin typeface="微软雅黑" panose="020B0503020204020204" pitchFamily="34" charset="-122"/>
                <a:ea typeface="微软雅黑" panose="020B0503020204020204" pitchFamily="34" charset="-122"/>
              </a:rPr>
              <a:t>支撑，保护</a:t>
            </a:r>
            <a:r>
              <a:rPr lang="zh-CN" altLang="en-US" sz="1400" dirty="0">
                <a:latin typeface="微软雅黑" panose="020B0503020204020204" pitchFamily="34" charset="-122"/>
                <a:ea typeface="微软雅黑" panose="020B0503020204020204" pitchFamily="34" charset="-122"/>
              </a:rPr>
              <a:t>、传承和</a:t>
            </a:r>
            <a:r>
              <a:rPr lang="zh-CN" altLang="en-US" sz="1400" dirty="0" smtClean="0">
                <a:latin typeface="微软雅黑" panose="020B0503020204020204" pitchFamily="34" charset="-122"/>
                <a:ea typeface="微软雅黑" panose="020B0503020204020204" pitchFamily="34" charset="-122"/>
              </a:rPr>
              <a:t>创新</a:t>
            </a:r>
            <a:r>
              <a:rPr lang="zh-CN" altLang="en-US" sz="1400" dirty="0">
                <a:latin typeface="微软雅黑" panose="020B0503020204020204" pitchFamily="34" charset="-122"/>
                <a:ea typeface="微软雅黑" panose="020B0503020204020204" pitchFamily="34" charset="-122"/>
              </a:rPr>
              <a:t>地方</a:t>
            </a:r>
            <a:r>
              <a:rPr lang="zh-CN" altLang="en-US" sz="1400" dirty="0" smtClean="0">
                <a:latin typeface="微软雅黑" panose="020B0503020204020204" pitchFamily="34" charset="-122"/>
                <a:ea typeface="微软雅黑" panose="020B0503020204020204" pitchFamily="34" charset="-122"/>
              </a:rPr>
              <a:t>传统</a:t>
            </a:r>
            <a:r>
              <a:rPr lang="zh-CN" altLang="en-US" sz="1400" dirty="0">
                <a:latin typeface="微软雅黑" panose="020B0503020204020204" pitchFamily="34" charset="-122"/>
                <a:ea typeface="微软雅黑" panose="020B0503020204020204" pitchFamily="34" charset="-122"/>
              </a:rPr>
              <a:t>工艺与非物质文化遗产，做大做强地方特色产业。如杭州萧山花边、盱眙小龙虾、六安石斛、云南特色服饰等。</a:t>
            </a:r>
          </a:p>
        </p:txBody>
      </p:sp>
      <p:grpSp>
        <p:nvGrpSpPr>
          <p:cNvPr id="54" name="组合 53"/>
          <p:cNvGrpSpPr/>
          <p:nvPr/>
        </p:nvGrpSpPr>
        <p:grpSpPr>
          <a:xfrm>
            <a:off x="1835809" y="2825816"/>
            <a:ext cx="3744416" cy="1124998"/>
            <a:chOff x="1969510" y="1508444"/>
            <a:chExt cx="3196465" cy="1264644"/>
          </a:xfrm>
        </p:grpSpPr>
        <p:sp>
          <p:nvSpPr>
            <p:cNvPr id="55" name="矩形 54"/>
            <p:cNvSpPr/>
            <p:nvPr/>
          </p:nvSpPr>
          <p:spPr>
            <a:xfrm>
              <a:off x="1969510" y="1508444"/>
              <a:ext cx="3196465" cy="1264643"/>
            </a:xfrm>
            <a:prstGeom prst="rect">
              <a:avLst/>
            </a:prstGeom>
            <a:solidFill>
              <a:sysClr val="window" lastClr="FFFFFF">
                <a:lumMod val="95000"/>
              </a:sysClr>
            </a:solidFill>
            <a:ln w="19050" cap="flat" cmpd="sng" algn="ctr">
              <a:solidFill>
                <a:sysClr val="window" lastClr="FFFFFF"/>
              </a:solidFill>
              <a:prstDash val="solid"/>
            </a:ln>
            <a:effectLst>
              <a:innerShdw blurRad="63500" dist="50800" dir="13500000">
                <a:prstClr val="black">
                  <a:alpha val="19000"/>
                </a:prstClr>
              </a:innerShdw>
            </a:effectLst>
          </p:spPr>
          <p:txBody>
            <a:bodyPr lIns="244944" tIns="51846" rIns="103693" bIns="51846"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56" name="矩形 55"/>
            <p:cNvSpPr>
              <a:spLocks noChangeArrowheads="1"/>
            </p:cNvSpPr>
            <p:nvPr/>
          </p:nvSpPr>
          <p:spPr bwMode="auto">
            <a:xfrm>
              <a:off x="2075634" y="1626904"/>
              <a:ext cx="3028870" cy="1146184"/>
            </a:xfrm>
            <a:prstGeom prst="rect">
              <a:avLst/>
            </a:prstGeom>
            <a:noFill/>
            <a:ln w="9525">
              <a:noFill/>
              <a:miter lim="800000"/>
              <a:headEnd/>
              <a:tailEnd/>
            </a:ln>
          </p:spPr>
          <p:txBody>
            <a:bodyPr wrap="square" lIns="58783" tIns="29391" rIns="58783" bIns="29391">
              <a:spAutoFit/>
            </a:bodyPr>
            <a:lstStyle/>
            <a:p>
              <a:pPr marL="171450" marR="0" lvl="0" indent="-171450" algn="just" defTabSz="914400" eaLnBrk="1" fontAlgn="auto" latinLnBrk="0" hangingPunct="1">
                <a:lnSpc>
                  <a:spcPct val="130000"/>
                </a:lnSpc>
                <a:spcBef>
                  <a:spcPts val="0"/>
                </a:spcBef>
                <a:spcAft>
                  <a:spcPts val="0"/>
                </a:spcAft>
                <a:buClr>
                  <a:prstClr val="black">
                    <a:lumMod val="85000"/>
                    <a:lumOff val="15000"/>
                  </a:prstClr>
                </a:buClr>
                <a:buSzPct val="90000"/>
                <a:buFont typeface="Wingdings" panose="05000000000000000000" pitchFamily="2" charset="2"/>
                <a:buChar char="Ø"/>
                <a:tabLst/>
                <a:defRPr/>
              </a:pPr>
              <a:r>
                <a:rPr kumimoji="0" lang="zh-CN" altLang="en-US" sz="12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紧扣龙虾产业链条，围绕龙虾产业的育苗、养殖、科研、加工、流通、烹饪、餐饮等各环节的人才需求，开展创业教育和培训，为社会培养和输送人才。</a:t>
              </a:r>
            </a:p>
          </p:txBody>
        </p:sp>
      </p:grpSp>
      <p:sp>
        <p:nvSpPr>
          <p:cNvPr id="57" name="TextBox 25"/>
          <p:cNvSpPr txBox="1"/>
          <p:nvPr/>
        </p:nvSpPr>
        <p:spPr>
          <a:xfrm>
            <a:off x="2010176" y="2517605"/>
            <a:ext cx="2054306" cy="320148"/>
          </a:xfrm>
          <a:prstGeom prst="rect">
            <a:avLst/>
          </a:prstGeom>
          <a:noFill/>
        </p:spPr>
        <p:txBody>
          <a:bodyPr wrap="square" lIns="103693" tIns="51846" rIns="103693" bIns="51846" rtlCol="0">
            <a:spAutoFit/>
          </a:bodyPr>
          <a:lstStyle/>
          <a:p>
            <a:r>
              <a:rPr lang="zh-CN" altLang="en-US" sz="1400" b="1" dirty="0" smtClean="0">
                <a:solidFill>
                  <a:srgbClr val="0070C0"/>
                </a:solidFill>
                <a:latin typeface="微软雅黑" panose="020B0503020204020204" pitchFamily="34" charset="-122"/>
                <a:ea typeface="微软雅黑" panose="020B0503020204020204" pitchFamily="34" charset="-122"/>
              </a:rPr>
              <a:t>盱眙小龙虾</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58" name="等腰三角形 57"/>
          <p:cNvSpPr/>
          <p:nvPr/>
        </p:nvSpPr>
        <p:spPr>
          <a:xfrm rot="5400000">
            <a:off x="1824776" y="2577338"/>
            <a:ext cx="160031" cy="137957"/>
          </a:xfrm>
          <a:prstGeom prs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59" name="组合 58"/>
          <p:cNvGrpSpPr/>
          <p:nvPr/>
        </p:nvGrpSpPr>
        <p:grpSpPr>
          <a:xfrm>
            <a:off x="1835809" y="4006152"/>
            <a:ext cx="3744416" cy="2006245"/>
            <a:chOff x="471043" y="3435570"/>
            <a:chExt cx="3812926" cy="2215441"/>
          </a:xfrm>
        </p:grpSpPr>
        <p:pic>
          <p:nvPicPr>
            <p:cNvPr id="60" name="Picture 2" descr="http://jiangsu.china.com.cn/uploadfile/2014/0604/201406040315527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61" y="3435570"/>
              <a:ext cx="1923999" cy="116882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http://www.shuichan.cc/upload/news/n201706140543439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9283" y="3435571"/>
              <a:ext cx="1814686" cy="116882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news.youth.cn/jsxw/201705/W02017051833253143677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043" y="4645232"/>
              <a:ext cx="1940717" cy="10057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http://i.dimg.cc/a9/b3/b4/f1/66/d7/43/e9/a4/c4/2f/c2/d5/c6/cd/f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469282" y="4645231"/>
              <a:ext cx="1814686" cy="966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组合 63"/>
          <p:cNvGrpSpPr/>
          <p:nvPr/>
        </p:nvGrpSpPr>
        <p:grpSpPr>
          <a:xfrm>
            <a:off x="6012272" y="2817625"/>
            <a:ext cx="3949033" cy="1133187"/>
            <a:chOff x="1969510" y="1508445"/>
            <a:chExt cx="3285375" cy="1008131"/>
          </a:xfrm>
        </p:grpSpPr>
        <p:sp>
          <p:nvSpPr>
            <p:cNvPr id="65" name="矩形 64"/>
            <p:cNvSpPr/>
            <p:nvPr/>
          </p:nvSpPr>
          <p:spPr>
            <a:xfrm>
              <a:off x="1969510" y="1508445"/>
              <a:ext cx="3285374" cy="1008131"/>
            </a:xfrm>
            <a:prstGeom prst="rect">
              <a:avLst/>
            </a:prstGeom>
            <a:solidFill>
              <a:sysClr val="window" lastClr="FFFFFF">
                <a:lumMod val="95000"/>
              </a:sysClr>
            </a:solidFill>
            <a:ln w="19050" cap="flat" cmpd="sng" algn="ctr">
              <a:solidFill>
                <a:sysClr val="window" lastClr="FFFFFF"/>
              </a:solidFill>
              <a:prstDash val="solid"/>
            </a:ln>
            <a:effectLst>
              <a:innerShdw blurRad="63500" dist="50800" dir="13500000">
                <a:prstClr val="black">
                  <a:alpha val="19000"/>
                </a:prstClr>
              </a:innerShdw>
            </a:effectLst>
          </p:spPr>
          <p:txBody>
            <a:bodyPr lIns="244944" tIns="51846" rIns="103693" bIns="51846"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66" name="矩形 65"/>
            <p:cNvSpPr>
              <a:spLocks noChangeArrowheads="1"/>
            </p:cNvSpPr>
            <p:nvPr/>
          </p:nvSpPr>
          <p:spPr bwMode="auto">
            <a:xfrm>
              <a:off x="2075634" y="1626904"/>
              <a:ext cx="3179251" cy="876319"/>
            </a:xfrm>
            <a:prstGeom prst="rect">
              <a:avLst/>
            </a:prstGeom>
            <a:noFill/>
            <a:ln w="9525">
              <a:noFill/>
              <a:miter lim="800000"/>
              <a:headEnd/>
              <a:tailEnd/>
            </a:ln>
          </p:spPr>
          <p:txBody>
            <a:bodyPr wrap="square" lIns="58783" tIns="29391" rIns="58783" bIns="29391">
              <a:spAutoFit/>
            </a:bodyPr>
            <a:lstStyle/>
            <a:p>
              <a:pPr marL="171450" marR="0" lvl="0" indent="-171450" algn="just" defTabSz="914400" eaLnBrk="1" fontAlgn="auto" latinLnBrk="0" hangingPunct="1">
                <a:lnSpc>
                  <a:spcPct val="130000"/>
                </a:lnSpc>
                <a:spcBef>
                  <a:spcPts val="0"/>
                </a:spcBef>
                <a:spcAft>
                  <a:spcPts val="0"/>
                </a:spcAft>
                <a:buClr>
                  <a:prstClr val="black">
                    <a:lumMod val="85000"/>
                    <a:lumOff val="15000"/>
                  </a:prstClr>
                </a:buClr>
                <a:buSzPct val="90000"/>
                <a:buFont typeface="Wingdings" panose="05000000000000000000" pitchFamily="2" charset="2"/>
                <a:buChar char="Ø"/>
                <a:tabLst/>
                <a:defRPr/>
              </a:pPr>
              <a:r>
                <a:rPr kumimoji="0" lang="zh-CN" altLang="en-US" sz="12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以霍山石斛产业链及衍生业态为逻辑主线重点进行“石斛培育养护区</a:t>
              </a:r>
              <a:r>
                <a:rPr kumimoji="0" lang="en-US" altLang="zh-CN" sz="12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石斛产品研发区</a:t>
              </a:r>
              <a:r>
                <a:rPr kumimoji="0" lang="en-US" altLang="zh-CN" sz="12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石斛创意营销区”实训体系规划</a:t>
              </a:r>
              <a:endParaRPr kumimoji="0" lang="en-US" altLang="zh-CN" sz="12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endParaRPr>
            </a:p>
          </p:txBody>
        </p:sp>
      </p:grpSp>
      <p:sp>
        <p:nvSpPr>
          <p:cNvPr id="67" name="TextBox 25"/>
          <p:cNvSpPr txBox="1"/>
          <p:nvPr/>
        </p:nvSpPr>
        <p:spPr>
          <a:xfrm>
            <a:off x="6186640" y="2509414"/>
            <a:ext cx="2054306" cy="320148"/>
          </a:xfrm>
          <a:prstGeom prst="rect">
            <a:avLst/>
          </a:prstGeom>
          <a:noFill/>
        </p:spPr>
        <p:txBody>
          <a:bodyPr wrap="square" lIns="103693" tIns="51846" rIns="103693" bIns="51846" rtlCol="0">
            <a:spAutoFit/>
          </a:bodyPr>
          <a:lstStyle/>
          <a:p>
            <a:r>
              <a:rPr lang="zh-CN" altLang="en-US" sz="1400" b="1" dirty="0">
                <a:solidFill>
                  <a:srgbClr val="0070C0"/>
                </a:solidFill>
                <a:latin typeface="微软雅黑" panose="020B0503020204020204" pitchFamily="34" charset="-122"/>
                <a:ea typeface="微软雅黑" panose="020B0503020204020204" pitchFamily="34" charset="-122"/>
              </a:rPr>
              <a:t>六安石斛</a:t>
            </a:r>
          </a:p>
        </p:txBody>
      </p:sp>
      <p:sp>
        <p:nvSpPr>
          <p:cNvPr id="68" name="等腰三角形 67"/>
          <p:cNvSpPr/>
          <p:nvPr/>
        </p:nvSpPr>
        <p:spPr>
          <a:xfrm rot="5400000">
            <a:off x="6001240" y="2569147"/>
            <a:ext cx="160031" cy="137957"/>
          </a:xfrm>
          <a:prstGeom prs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69" name="组合 68"/>
          <p:cNvGrpSpPr/>
          <p:nvPr/>
        </p:nvGrpSpPr>
        <p:grpSpPr>
          <a:xfrm>
            <a:off x="6070487" y="4006171"/>
            <a:ext cx="3830417" cy="2006226"/>
            <a:chOff x="251520" y="3040728"/>
            <a:chExt cx="3929894" cy="2176020"/>
          </a:xfrm>
        </p:grpSpPr>
        <p:pic>
          <p:nvPicPr>
            <p:cNvPr id="70" name="图片 69"/>
            <p:cNvPicPr/>
            <p:nvPr/>
          </p:nvPicPr>
          <p:blipFill rotWithShape="1">
            <a:blip r:embed="rId6" cstate="print">
              <a:extLst>
                <a:ext uri="{28A0092B-C50C-407E-A947-70E740481C1C}">
                  <a14:useLocalDpi xmlns:a14="http://schemas.microsoft.com/office/drawing/2010/main" val="0"/>
                </a:ext>
              </a:extLst>
            </a:blip>
            <a:srcRect/>
            <a:stretch/>
          </p:blipFill>
          <p:spPr bwMode="auto">
            <a:xfrm>
              <a:off x="266104" y="3043429"/>
              <a:ext cx="1717591" cy="1061003"/>
            </a:xfrm>
            <a:prstGeom prst="rect">
              <a:avLst/>
            </a:prstGeom>
            <a:noFill/>
          </p:spPr>
        </p:pic>
        <p:pic>
          <p:nvPicPr>
            <p:cNvPr id="71" name="图片 70"/>
            <p:cNvPicPr/>
            <p:nvPr/>
          </p:nvPicPr>
          <p:blipFill rotWithShape="1">
            <a:blip r:embed="rId7" cstate="print">
              <a:extLst>
                <a:ext uri="{28A0092B-C50C-407E-A947-70E740481C1C}">
                  <a14:useLocalDpi xmlns:a14="http://schemas.microsoft.com/office/drawing/2010/main" val="0"/>
                </a:ext>
              </a:extLst>
            </a:blip>
            <a:srcRect/>
            <a:stretch/>
          </p:blipFill>
          <p:spPr bwMode="auto">
            <a:xfrm>
              <a:off x="251520" y="4134160"/>
              <a:ext cx="2245654" cy="1082588"/>
            </a:xfrm>
            <a:prstGeom prst="rect">
              <a:avLst/>
            </a:prstGeom>
            <a:noFill/>
          </p:spPr>
        </p:pic>
        <p:pic>
          <p:nvPicPr>
            <p:cNvPr id="72" name="图片 71"/>
            <p:cNvPicPr/>
            <p:nvPr/>
          </p:nvPicPr>
          <p:blipFill rotWithShape="1">
            <a:blip r:embed="rId8" cstate="print">
              <a:extLst>
                <a:ext uri="{28A0092B-C50C-407E-A947-70E740481C1C}">
                  <a14:useLocalDpi xmlns:a14="http://schemas.microsoft.com/office/drawing/2010/main" val="0"/>
                </a:ext>
              </a:extLst>
            </a:blip>
            <a:srcRect/>
            <a:stretch/>
          </p:blipFill>
          <p:spPr bwMode="auto">
            <a:xfrm>
              <a:off x="2574720" y="4158668"/>
              <a:ext cx="1606694" cy="1058078"/>
            </a:xfrm>
            <a:prstGeom prst="rect">
              <a:avLst/>
            </a:prstGeom>
            <a:noFill/>
            <a:ln>
              <a:noFill/>
            </a:ln>
          </p:spPr>
        </p:pic>
        <p:pic>
          <p:nvPicPr>
            <p:cNvPr id="73" name="图片 72"/>
            <p:cNvPicPr/>
            <p:nvPr/>
          </p:nvPicPr>
          <p:blipFill rotWithShape="1">
            <a:blip r:embed="rId9" cstate="print">
              <a:extLst>
                <a:ext uri="{28A0092B-C50C-407E-A947-70E740481C1C}">
                  <a14:useLocalDpi xmlns:a14="http://schemas.microsoft.com/office/drawing/2010/main" val="0"/>
                </a:ext>
              </a:extLst>
            </a:blip>
            <a:srcRect/>
            <a:stretch/>
          </p:blipFill>
          <p:spPr bwMode="auto">
            <a:xfrm>
              <a:off x="2035553" y="3040728"/>
              <a:ext cx="2123583" cy="1063703"/>
            </a:xfrm>
            <a:prstGeom prst="rect">
              <a:avLst/>
            </a:prstGeom>
            <a:noFill/>
            <a:ln>
              <a:noFill/>
            </a:ln>
          </p:spPr>
        </p:pic>
      </p:grpSp>
      <p:sp>
        <p:nvSpPr>
          <p:cNvPr id="74" name="泪滴形 73"/>
          <p:cNvSpPr/>
          <p:nvPr/>
        </p:nvSpPr>
        <p:spPr>
          <a:xfrm>
            <a:off x="1169585" y="2566301"/>
            <a:ext cx="648072" cy="648072"/>
          </a:xfrm>
          <a:prstGeom prst="teardrop">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案例</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5" name="TextBox 74"/>
          <p:cNvSpPr txBox="1"/>
          <p:nvPr/>
        </p:nvSpPr>
        <p:spPr>
          <a:xfrm>
            <a:off x="231822" y="759398"/>
            <a:ext cx="3878396"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 </a:t>
            </a:r>
            <a:r>
              <a:rPr lang="zh-CN" altLang="en-US" b="1" dirty="0" smtClean="0">
                <a:solidFill>
                  <a:srgbClr val="C00000"/>
                </a:solidFill>
                <a:latin typeface="微软雅黑" panose="020B0503020204020204" pitchFamily="34" charset="-122"/>
                <a:ea typeface="微软雅黑" panose="020B0503020204020204" pitchFamily="34" charset="-122"/>
              </a:rPr>
              <a:t>地方特色产业实训区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8"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24</a:t>
            </a:r>
            <a:endParaRPr lang="zh-CN" altLang="en-US" sz="1600" b="1" dirty="0">
              <a:solidFill>
                <a:prstClr val="white"/>
              </a:solidFill>
            </a:endParaRPr>
          </a:p>
        </p:txBody>
      </p:sp>
      <p:cxnSp>
        <p:nvCxnSpPr>
          <p:cNvPr id="40" name="直接连接符 39"/>
          <p:cNvCxnSpPr/>
          <p:nvPr/>
        </p:nvCxnSpPr>
        <p:spPr>
          <a:xfrm>
            <a:off x="1768416" y="404813"/>
            <a:ext cx="98623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379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146898" y="1870836"/>
            <a:ext cx="4072570" cy="896810"/>
            <a:chOff x="1969510" y="1508445"/>
            <a:chExt cx="3476598" cy="1008131"/>
          </a:xfrm>
        </p:grpSpPr>
        <p:sp>
          <p:nvSpPr>
            <p:cNvPr id="48" name="矩形 47"/>
            <p:cNvSpPr/>
            <p:nvPr/>
          </p:nvSpPr>
          <p:spPr>
            <a:xfrm>
              <a:off x="1969510" y="1508445"/>
              <a:ext cx="3476598" cy="1008131"/>
            </a:xfrm>
            <a:prstGeom prst="rect">
              <a:avLst/>
            </a:prstGeom>
            <a:solidFill>
              <a:sysClr val="window" lastClr="FFFFFF">
                <a:lumMod val="95000"/>
              </a:sysClr>
            </a:solidFill>
            <a:ln w="19050" cap="flat" cmpd="sng" algn="ctr">
              <a:solidFill>
                <a:sysClr val="window" lastClr="FFFFFF"/>
              </a:solidFill>
              <a:prstDash val="solid"/>
            </a:ln>
            <a:effectLst>
              <a:innerShdw blurRad="63500" dist="50800" dir="13500000">
                <a:prstClr val="black">
                  <a:alpha val="19000"/>
                </a:prstClr>
              </a:innerShdw>
            </a:effectLst>
          </p:spPr>
          <p:txBody>
            <a:bodyPr lIns="244944" tIns="51846" rIns="103693" bIns="51846"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49" name="矩形 48"/>
            <p:cNvSpPr>
              <a:spLocks noChangeArrowheads="1"/>
            </p:cNvSpPr>
            <p:nvPr/>
          </p:nvSpPr>
          <p:spPr bwMode="auto">
            <a:xfrm>
              <a:off x="2075635" y="1616179"/>
              <a:ext cx="3282161" cy="808853"/>
            </a:xfrm>
            <a:prstGeom prst="rect">
              <a:avLst/>
            </a:prstGeom>
            <a:noFill/>
            <a:ln w="9525">
              <a:noFill/>
              <a:miter lim="800000"/>
              <a:headEnd/>
              <a:tailEnd/>
            </a:ln>
          </p:spPr>
          <p:txBody>
            <a:bodyPr wrap="square" lIns="58783" tIns="29391" rIns="58783" bIns="29391">
              <a:spAutoFit/>
            </a:bodyPr>
            <a:lstStyle/>
            <a:p>
              <a:pPr marL="171450" marR="0" lvl="0" indent="-171450" algn="just" defTabSz="914400" eaLnBrk="1" fontAlgn="auto" latinLnBrk="0" hangingPunct="1">
                <a:lnSpc>
                  <a:spcPct val="130000"/>
                </a:lnSpc>
                <a:spcBef>
                  <a:spcPts val="0"/>
                </a:spcBef>
                <a:spcAft>
                  <a:spcPts val="0"/>
                </a:spcAft>
                <a:buClr>
                  <a:prstClr val="black">
                    <a:lumMod val="85000"/>
                    <a:lumOff val="15000"/>
                  </a:prstClr>
                </a:buClr>
                <a:buSzPct val="90000"/>
                <a:buFont typeface="Wingdings" panose="05000000000000000000" pitchFamily="2" charset="2"/>
                <a:buChar char="Ø"/>
                <a:tabLst/>
                <a:defRPr/>
              </a:pPr>
              <a:r>
                <a:rPr kumimoji="0" lang="zh-CN" altLang="en-US" sz="11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第一批市级、国家级非遗项目</a:t>
              </a:r>
              <a:r>
                <a:rPr kumimoji="0" lang="zh-CN" altLang="en-US" sz="1100" b="0" i="0" u="none" strike="noStrike" kern="0" cap="none" spc="0" normalizeH="0" baseline="0" noProof="0" dirty="0" smtClean="0">
                  <a:ln>
                    <a:noFill/>
                  </a:ln>
                  <a:solidFill>
                    <a:prstClr val="black">
                      <a:lumMod val="85000"/>
                      <a:lumOff val="15000"/>
                    </a:prstClr>
                  </a:solidFill>
                  <a:effectLst/>
                  <a:uLnTx/>
                  <a:uFillTx/>
                  <a:latin typeface="微软雅黑" pitchFamily="34" charset="-122"/>
                  <a:ea typeface="微软雅黑" pitchFamily="34" charset="-122"/>
                </a:rPr>
                <a:t>，</a:t>
              </a:r>
              <a:r>
                <a:rPr kumimoji="0" lang="zh-CN" altLang="en-US" sz="11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萧山花边则是由千百人集体挑织而成的独特工艺品。萧山花边的制作一般有设计、刷配、挑绣、整烫</a:t>
              </a:r>
              <a:r>
                <a:rPr kumimoji="0" lang="en-US" altLang="zh-CN" sz="11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4</a:t>
              </a:r>
              <a:r>
                <a:rPr kumimoji="0" lang="zh-CN" altLang="en-US" sz="11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道工艺，近</a:t>
              </a:r>
              <a:r>
                <a:rPr kumimoji="0" lang="en-US" altLang="zh-CN" sz="11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20</a:t>
              </a:r>
              <a:r>
                <a:rPr kumimoji="0" lang="zh-CN" altLang="en-US" sz="11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个生产环节。</a:t>
              </a:r>
            </a:p>
          </p:txBody>
        </p:sp>
      </p:grpSp>
      <p:sp>
        <p:nvSpPr>
          <p:cNvPr id="50" name="TextBox 25"/>
          <p:cNvSpPr txBox="1"/>
          <p:nvPr/>
        </p:nvSpPr>
        <p:spPr>
          <a:xfrm>
            <a:off x="2321265" y="1522535"/>
            <a:ext cx="2054306" cy="320148"/>
          </a:xfrm>
          <a:prstGeom prst="rect">
            <a:avLst/>
          </a:prstGeom>
          <a:noFill/>
        </p:spPr>
        <p:txBody>
          <a:bodyPr wrap="square" lIns="103693" tIns="51846" rIns="103693" bIns="51846" rtlCol="0">
            <a:spAutoFit/>
          </a:bodyPr>
          <a:lstStyle/>
          <a:p>
            <a:r>
              <a:rPr lang="zh-CN" altLang="en-US" sz="1400" b="1" dirty="0" smtClean="0">
                <a:solidFill>
                  <a:srgbClr val="0070C0"/>
                </a:solidFill>
                <a:latin typeface="微软雅黑" panose="020B0503020204020204" pitchFamily="34" charset="-122"/>
                <a:ea typeface="微软雅黑" panose="020B0503020204020204" pitchFamily="34" charset="-122"/>
              </a:rPr>
              <a:t>杭州萧山花边</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51" name="等腰三角形 50"/>
          <p:cNvSpPr/>
          <p:nvPr/>
        </p:nvSpPr>
        <p:spPr>
          <a:xfrm rot="5400000">
            <a:off x="2135865" y="1582268"/>
            <a:ext cx="160031" cy="137957"/>
          </a:xfrm>
          <a:prstGeom prs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52" name="图片 5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135165" y="2860776"/>
            <a:ext cx="1606251" cy="2078252"/>
          </a:xfrm>
          <a:prstGeom prst="rect">
            <a:avLst/>
          </a:prstGeom>
          <a:ln>
            <a:noFill/>
          </a:ln>
          <a:effectLst>
            <a:outerShdw blurRad="292100" dist="139700" dir="2700000" algn="tl" rotWithShape="0">
              <a:srgbClr val="333333">
                <a:alpha val="65000"/>
              </a:srgbClr>
            </a:outerShdw>
          </a:effectLst>
        </p:spPr>
      </p:pic>
      <p:pic>
        <p:nvPicPr>
          <p:cNvPr id="53" name="Picture 10" descr="http://imgs.aixifan.com/content/2016_06_21/146649866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791350" y="2850795"/>
            <a:ext cx="2428118" cy="2088233"/>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组合 53"/>
          <p:cNvGrpSpPr/>
          <p:nvPr/>
        </p:nvGrpSpPr>
        <p:grpSpPr>
          <a:xfrm>
            <a:off x="6404048" y="1862863"/>
            <a:ext cx="3779670" cy="896810"/>
            <a:chOff x="1969511" y="1508445"/>
            <a:chExt cx="3226560" cy="1008131"/>
          </a:xfrm>
        </p:grpSpPr>
        <p:sp>
          <p:nvSpPr>
            <p:cNvPr id="55" name="矩形 54"/>
            <p:cNvSpPr/>
            <p:nvPr/>
          </p:nvSpPr>
          <p:spPr>
            <a:xfrm>
              <a:off x="1969511" y="1508445"/>
              <a:ext cx="3226560" cy="1008131"/>
            </a:xfrm>
            <a:prstGeom prst="rect">
              <a:avLst/>
            </a:prstGeom>
            <a:solidFill>
              <a:sysClr val="window" lastClr="FFFFFF">
                <a:lumMod val="95000"/>
              </a:sysClr>
            </a:solidFill>
            <a:ln w="19050" cap="flat" cmpd="sng" algn="ctr">
              <a:solidFill>
                <a:sysClr val="window" lastClr="FFFFFF"/>
              </a:solidFill>
              <a:prstDash val="solid"/>
            </a:ln>
            <a:effectLst>
              <a:innerShdw blurRad="63500" dist="50800" dir="13500000">
                <a:prstClr val="black">
                  <a:alpha val="19000"/>
                </a:prstClr>
              </a:innerShdw>
            </a:effectLst>
          </p:spPr>
          <p:txBody>
            <a:bodyPr lIns="244944" tIns="51846" rIns="103693" bIns="51846"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56" name="矩形 55"/>
            <p:cNvSpPr>
              <a:spLocks noChangeArrowheads="1"/>
            </p:cNvSpPr>
            <p:nvPr/>
          </p:nvSpPr>
          <p:spPr bwMode="auto">
            <a:xfrm>
              <a:off x="2075634" y="1616179"/>
              <a:ext cx="3046295" cy="876319"/>
            </a:xfrm>
            <a:prstGeom prst="rect">
              <a:avLst/>
            </a:prstGeom>
            <a:noFill/>
            <a:ln w="9525">
              <a:noFill/>
              <a:miter lim="800000"/>
              <a:headEnd/>
              <a:tailEnd/>
            </a:ln>
          </p:spPr>
          <p:txBody>
            <a:bodyPr wrap="square" lIns="58783" tIns="29391" rIns="58783" bIns="29391">
              <a:spAutoFit/>
            </a:bodyPr>
            <a:lstStyle/>
            <a:p>
              <a:pPr marL="171450" marR="0" lvl="0" indent="-171450" algn="just" defTabSz="914400" eaLnBrk="1" fontAlgn="auto" latinLnBrk="0" hangingPunct="1">
                <a:lnSpc>
                  <a:spcPct val="130000"/>
                </a:lnSpc>
                <a:spcBef>
                  <a:spcPts val="0"/>
                </a:spcBef>
                <a:spcAft>
                  <a:spcPts val="0"/>
                </a:spcAft>
                <a:buClr>
                  <a:prstClr val="black">
                    <a:lumMod val="85000"/>
                    <a:lumOff val="15000"/>
                  </a:prstClr>
                </a:buClr>
                <a:buSzPct val="90000"/>
                <a:buFont typeface="Wingdings" panose="05000000000000000000" pitchFamily="2" charset="2"/>
                <a:buChar char="Ø"/>
                <a:tabLst/>
                <a:defRPr/>
              </a:pPr>
              <a:r>
                <a:rPr kumimoji="0" lang="zh-CN" altLang="en-US" sz="9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少数民族服饰：白族、哈尼族、傣族、僳僳族、拉祜族、佤族、纳西族、景颇族</a:t>
              </a:r>
              <a:r>
                <a:rPr kumimoji="0" lang="zh-CN" altLang="en-US" sz="900" b="0" i="0" u="none" strike="noStrike" kern="0" cap="none" spc="0" normalizeH="0" baseline="0" noProof="0" dirty="0" smtClean="0">
                  <a:ln>
                    <a:noFill/>
                  </a:ln>
                  <a:solidFill>
                    <a:prstClr val="black">
                      <a:lumMod val="85000"/>
                      <a:lumOff val="15000"/>
                    </a:prstClr>
                  </a:solidFill>
                  <a:effectLst/>
                  <a:uLnTx/>
                  <a:uFillTx/>
                  <a:latin typeface="微软雅黑" pitchFamily="34" charset="-122"/>
                  <a:ea typeface="微软雅黑" pitchFamily="34" charset="-122"/>
                </a:rPr>
                <a:t>、基诺族</a:t>
              </a:r>
              <a:r>
                <a:rPr kumimoji="0" lang="zh-CN" altLang="en-US" sz="9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、德昂族、独龙族等少数民族特色服饰</a:t>
              </a:r>
              <a:endParaRPr kumimoji="0" lang="en-US" altLang="zh-CN" sz="9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endParaRPr>
            </a:p>
            <a:p>
              <a:pPr marL="171450" marR="0" lvl="0" indent="-171450" algn="just" defTabSz="914400" eaLnBrk="1" fontAlgn="auto" latinLnBrk="0" hangingPunct="1">
                <a:lnSpc>
                  <a:spcPct val="130000"/>
                </a:lnSpc>
                <a:spcBef>
                  <a:spcPts val="0"/>
                </a:spcBef>
                <a:spcAft>
                  <a:spcPts val="0"/>
                </a:spcAft>
                <a:buClr>
                  <a:prstClr val="black">
                    <a:lumMod val="85000"/>
                    <a:lumOff val="15000"/>
                  </a:prstClr>
                </a:buClr>
                <a:buSzPct val="90000"/>
                <a:buFont typeface="Wingdings" panose="05000000000000000000" pitchFamily="2" charset="2"/>
                <a:buChar char="Ø"/>
                <a:tabLst/>
                <a:defRPr/>
              </a:pPr>
              <a:r>
                <a:rPr kumimoji="0" lang="zh-CN" altLang="en-US" sz="9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rPr>
                <a:t>红河八角，剥隘醋、广南八宝米；玉溪红塔烟、冰稀饭、新平腌菜、元江芒果、宜门菌类、“黄金草”石斛、丽江雪茶等</a:t>
              </a:r>
              <a:endParaRPr kumimoji="0" lang="en-US" altLang="zh-CN" sz="900" b="0" i="0" u="none" strike="noStrike" kern="0" cap="none" spc="0" normalizeH="0" baseline="0" noProof="0" dirty="0">
                <a:ln>
                  <a:noFill/>
                </a:ln>
                <a:solidFill>
                  <a:prstClr val="black">
                    <a:lumMod val="85000"/>
                    <a:lumOff val="15000"/>
                  </a:prstClr>
                </a:solidFill>
                <a:effectLst/>
                <a:uLnTx/>
                <a:uFillTx/>
                <a:latin typeface="微软雅黑" pitchFamily="34" charset="-122"/>
                <a:ea typeface="微软雅黑" pitchFamily="34" charset="-122"/>
              </a:endParaRPr>
            </a:p>
          </p:txBody>
        </p:sp>
      </p:grpSp>
      <p:sp>
        <p:nvSpPr>
          <p:cNvPr id="57" name="TextBox 25"/>
          <p:cNvSpPr txBox="1"/>
          <p:nvPr/>
        </p:nvSpPr>
        <p:spPr>
          <a:xfrm>
            <a:off x="6578414" y="1522535"/>
            <a:ext cx="2054306" cy="320148"/>
          </a:xfrm>
          <a:prstGeom prst="rect">
            <a:avLst/>
          </a:prstGeom>
          <a:noFill/>
        </p:spPr>
        <p:txBody>
          <a:bodyPr wrap="square" lIns="103693" tIns="51846" rIns="103693" bIns="51846" rtlCol="0">
            <a:spAutoFit/>
          </a:bodyPr>
          <a:lstStyle/>
          <a:p>
            <a:r>
              <a:rPr lang="zh-CN" altLang="en-US" sz="1400" b="1" dirty="0">
                <a:solidFill>
                  <a:srgbClr val="0070C0"/>
                </a:solidFill>
                <a:latin typeface="微软雅黑" panose="020B0503020204020204" pitchFamily="34" charset="-122"/>
                <a:ea typeface="微软雅黑" panose="020B0503020204020204" pitchFamily="34" charset="-122"/>
              </a:rPr>
              <a:t>云南特色服饰、农产品</a:t>
            </a:r>
          </a:p>
        </p:txBody>
      </p:sp>
      <p:sp>
        <p:nvSpPr>
          <p:cNvPr id="58" name="等腰三角形 57"/>
          <p:cNvSpPr/>
          <p:nvPr/>
        </p:nvSpPr>
        <p:spPr>
          <a:xfrm rot="5400000">
            <a:off x="6393014" y="1582268"/>
            <a:ext cx="160031" cy="137957"/>
          </a:xfrm>
          <a:prstGeom prs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59" name="组合 58"/>
          <p:cNvGrpSpPr/>
          <p:nvPr/>
        </p:nvGrpSpPr>
        <p:grpSpPr>
          <a:xfrm>
            <a:off x="6424458" y="2850794"/>
            <a:ext cx="3764827" cy="2232249"/>
            <a:chOff x="4426791" y="3001516"/>
            <a:chExt cx="4472303" cy="2569136"/>
          </a:xfrm>
        </p:grpSpPr>
        <p:pic>
          <p:nvPicPr>
            <p:cNvPr id="6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7725" y="3001516"/>
              <a:ext cx="1497490" cy="122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56767" y="3001518"/>
              <a:ext cx="1446864" cy="122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6007" y="4355934"/>
              <a:ext cx="2213087" cy="12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6791" y="3006271"/>
              <a:ext cx="1497490" cy="122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35139" y="3001518"/>
              <a:ext cx="1446864" cy="122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73559" y="3013436"/>
              <a:ext cx="1318921" cy="121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6791" y="4360752"/>
              <a:ext cx="2150934" cy="12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7" name="泪滴形 66"/>
          <p:cNvSpPr/>
          <p:nvPr/>
        </p:nvSpPr>
        <p:spPr>
          <a:xfrm>
            <a:off x="228925" y="874463"/>
            <a:ext cx="648072" cy="648072"/>
          </a:xfrm>
          <a:prstGeom prst="teardrop">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案例</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25</a:t>
            </a:r>
            <a:endParaRPr lang="zh-CN" altLang="en-US" sz="1600" b="1" dirty="0">
              <a:solidFill>
                <a:prstClr val="white"/>
              </a:solidFill>
            </a:endParaRPr>
          </a:p>
        </p:txBody>
      </p:sp>
      <p:cxnSp>
        <p:nvCxnSpPr>
          <p:cNvPr id="39" name="直接连接符 38"/>
          <p:cNvCxnSpPr/>
          <p:nvPr/>
        </p:nvCxnSpPr>
        <p:spPr>
          <a:xfrm>
            <a:off x="1768416" y="404813"/>
            <a:ext cx="9851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795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2061190" y="2766311"/>
            <a:ext cx="7856843" cy="1702402"/>
            <a:chOff x="900796" y="1695396"/>
            <a:chExt cx="10087924" cy="2042883"/>
          </a:xfrm>
        </p:grpSpPr>
        <p:sp>
          <p:nvSpPr>
            <p:cNvPr id="50" name="矩形 49"/>
            <p:cNvSpPr/>
            <p:nvPr/>
          </p:nvSpPr>
          <p:spPr>
            <a:xfrm>
              <a:off x="2826463" y="1695396"/>
              <a:ext cx="5909746" cy="446892"/>
            </a:xfrm>
            <a:prstGeom prst="rect">
              <a:avLst/>
            </a:prstGeom>
            <a:ln>
              <a:solidFill>
                <a:sysClr val="windowText" lastClr="000000"/>
              </a:solidFill>
            </a:ln>
          </p:spPr>
          <p:txBody>
            <a:bodyPr wrap="square">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“互联网</a:t>
              </a:r>
              <a:r>
                <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t>
              </a: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微课</a:t>
              </a:r>
              <a:r>
                <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t>
              </a: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双元制”的创新培训模式</a:t>
              </a:r>
            </a:p>
          </p:txBody>
        </p:sp>
        <p:sp>
          <p:nvSpPr>
            <p:cNvPr id="51" name="矩形 50"/>
            <p:cNvSpPr/>
            <p:nvPr/>
          </p:nvSpPr>
          <p:spPr>
            <a:xfrm>
              <a:off x="900796" y="2668050"/>
              <a:ext cx="3248121" cy="107022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ts val="195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“云学堂”</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algn="ctr" defTabSz="914400" eaLnBrk="1" fontAlgn="auto" latinLnBrk="0" hangingPunct="1">
                <a:lnSpc>
                  <a:spcPts val="195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随时随地学习</a:t>
              </a:r>
            </a:p>
          </p:txBody>
        </p:sp>
        <p:sp>
          <p:nvSpPr>
            <p:cNvPr id="52" name="矩形 51"/>
            <p:cNvSpPr/>
            <p:nvPr/>
          </p:nvSpPr>
          <p:spPr>
            <a:xfrm>
              <a:off x="4317262" y="2662417"/>
              <a:ext cx="3248121" cy="1075861"/>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ts val="195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知识“碎片化”</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algn="ctr" defTabSz="914400" eaLnBrk="1" fontAlgn="auto" latinLnBrk="0" hangingPunct="1">
                <a:lnSpc>
                  <a:spcPts val="195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即时性教学</a:t>
              </a:r>
            </a:p>
          </p:txBody>
        </p:sp>
        <p:sp>
          <p:nvSpPr>
            <p:cNvPr id="53" name="矩形 52"/>
            <p:cNvSpPr/>
            <p:nvPr/>
          </p:nvSpPr>
          <p:spPr>
            <a:xfrm>
              <a:off x="7740599" y="2668050"/>
              <a:ext cx="3248121" cy="1070229"/>
            </a:xfrm>
            <a:prstGeom prst="rect">
              <a:avLst/>
            </a:prstGeom>
            <a:solidFill>
              <a:srgbClr val="59A5AD"/>
            </a:solidFill>
            <a:ln w="25400" cap="flat" cmpd="sng" algn="ctr">
              <a:noFill/>
              <a:prstDash val="solid"/>
            </a:ln>
            <a:effectLst/>
          </p:spPr>
          <p:txBody>
            <a:bodyPr rtlCol="0" anchor="ctr"/>
            <a:lstStyle/>
            <a:p>
              <a:pPr marL="0" marR="0" lvl="0" indent="0" algn="ctr" defTabSz="914400" eaLnBrk="1" fontAlgn="auto" latinLnBrk="0" hangingPunct="1">
                <a:lnSpc>
                  <a:spcPts val="195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学校、企业双主体</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algn="ctr" defTabSz="914400" eaLnBrk="1" fontAlgn="auto" latinLnBrk="0" hangingPunct="1">
                <a:lnSpc>
                  <a:spcPts val="195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学员“学历</a:t>
              </a:r>
              <a:r>
                <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a:t>
              </a: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技能双证书”双证书</a:t>
              </a:r>
            </a:p>
          </p:txBody>
        </p:sp>
        <p:sp>
          <p:nvSpPr>
            <p:cNvPr id="54" name="TextBox 25"/>
            <p:cNvSpPr txBox="1"/>
            <p:nvPr/>
          </p:nvSpPr>
          <p:spPr>
            <a:xfrm>
              <a:off x="1857090" y="2194107"/>
              <a:ext cx="1540996" cy="458045"/>
            </a:xfrm>
            <a:prstGeom prst="rect">
              <a:avLst/>
            </a:prstGeom>
            <a:noFill/>
          </p:spPr>
          <p:txBody>
            <a:bodyPr wrap="square" lIns="103693" tIns="51846" rIns="103693" bIns="51846"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互联网</a:t>
              </a:r>
              <a:r>
                <a:rPr kumimoji="0" lang="en-US" altLang="zh-CN"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p>
          </p:txBody>
        </p:sp>
        <p:sp>
          <p:nvSpPr>
            <p:cNvPr id="55" name="等腰三角形 54"/>
            <p:cNvSpPr/>
            <p:nvPr/>
          </p:nvSpPr>
          <p:spPr>
            <a:xfrm rot="5400000">
              <a:off x="1634165" y="2261830"/>
              <a:ext cx="239438" cy="206413"/>
            </a:xfrm>
            <a:prstGeom prst="triangl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56" name="TextBox 25"/>
            <p:cNvSpPr txBox="1"/>
            <p:nvPr/>
          </p:nvSpPr>
          <p:spPr>
            <a:xfrm>
              <a:off x="5462871" y="2210007"/>
              <a:ext cx="1124278" cy="458045"/>
            </a:xfrm>
            <a:prstGeom prst="rect">
              <a:avLst/>
            </a:prstGeom>
            <a:noFill/>
          </p:spPr>
          <p:txBody>
            <a:bodyPr wrap="square" lIns="103693" tIns="51846" rIns="103693" bIns="51846"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微课</a:t>
              </a:r>
              <a:endParaRPr kumimoji="0" lang="en-US" altLang="zh-CN"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7" name="等腰三角形 56"/>
            <p:cNvSpPr/>
            <p:nvPr/>
          </p:nvSpPr>
          <p:spPr>
            <a:xfrm rot="5400000">
              <a:off x="5239944" y="2277730"/>
              <a:ext cx="239438" cy="206413"/>
            </a:xfrm>
            <a:prstGeom prst="triangl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58" name="TextBox 25"/>
            <p:cNvSpPr txBox="1"/>
            <p:nvPr/>
          </p:nvSpPr>
          <p:spPr>
            <a:xfrm>
              <a:off x="8606369" y="2204374"/>
              <a:ext cx="1749840" cy="458045"/>
            </a:xfrm>
            <a:prstGeom prst="rect">
              <a:avLst/>
            </a:prstGeom>
            <a:noFill/>
          </p:spPr>
          <p:txBody>
            <a:bodyPr wrap="square" lIns="103693" tIns="51846" rIns="103693" bIns="51846"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双元制</a:t>
              </a:r>
              <a:endParaRPr kumimoji="0" lang="en-US" altLang="zh-CN"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9" name="等腰三角形 58"/>
            <p:cNvSpPr/>
            <p:nvPr/>
          </p:nvSpPr>
          <p:spPr>
            <a:xfrm rot="5400000">
              <a:off x="8383443" y="2272098"/>
              <a:ext cx="239438" cy="206413"/>
            </a:xfrm>
            <a:prstGeom prst="triangl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grpSp>
        <p:nvGrpSpPr>
          <p:cNvPr id="60" name="组合 59"/>
          <p:cNvGrpSpPr/>
          <p:nvPr/>
        </p:nvGrpSpPr>
        <p:grpSpPr>
          <a:xfrm>
            <a:off x="2185311" y="4540720"/>
            <a:ext cx="7498099" cy="1872521"/>
            <a:chOff x="1446781" y="4085106"/>
            <a:chExt cx="8561736" cy="2562652"/>
          </a:xfrm>
        </p:grpSpPr>
        <p:sp>
          <p:nvSpPr>
            <p:cNvPr id="61" name="矩形 60"/>
            <p:cNvSpPr/>
            <p:nvPr/>
          </p:nvSpPr>
          <p:spPr>
            <a:xfrm>
              <a:off x="2793856" y="4085106"/>
              <a:ext cx="5969171" cy="443198"/>
            </a:xfrm>
            <a:prstGeom prst="rect">
              <a:avLst/>
            </a:prstGeom>
            <a:noFill/>
            <a:ln w="12700" cap="flat" cmpd="sng" algn="ctr">
              <a:solidFill>
                <a:sysClr val="windowText" lastClr="000000"/>
              </a:solidFill>
              <a:prstDash val="solid"/>
            </a:ln>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zh-CN"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“线上</a:t>
              </a:r>
              <a:r>
                <a:rPr kumimoji="0" lang="en-US" altLang="zh-CN"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线下”职业教育综合培训体系</a:t>
              </a:r>
              <a:endParaRPr kumimoji="0" lang="en-US" altLang="zh-CN"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62" name="组合 61"/>
            <p:cNvGrpSpPr/>
            <p:nvPr/>
          </p:nvGrpSpPr>
          <p:grpSpPr>
            <a:xfrm>
              <a:off x="1446781" y="4654525"/>
              <a:ext cx="8561736" cy="1993233"/>
              <a:chOff x="295626" y="2614723"/>
              <a:chExt cx="8561736" cy="1993233"/>
            </a:xfrm>
          </p:grpSpPr>
          <p:sp>
            <p:nvSpPr>
              <p:cNvPr id="63" name="TextBox 62"/>
              <p:cNvSpPr txBox="1"/>
              <p:nvPr/>
            </p:nvSpPr>
            <p:spPr>
              <a:xfrm>
                <a:off x="1588137" y="2863275"/>
                <a:ext cx="1080120" cy="710964"/>
              </a:xfrm>
              <a:prstGeom prst="rect">
                <a:avLst/>
              </a:prstGeom>
              <a:noFill/>
            </p:spPr>
            <p:txBody>
              <a:bodyPr wrap="square" rtlCol="0">
                <a:spAutoFit/>
              </a:bodyPr>
              <a:lstStyle/>
              <a:p>
                <a:pPr marL="0" marR="0" lvl="0" indent="0" algn="ctr" defTabSz="914400" eaLnBrk="1" fontAlgn="auto" latinLnBrk="0" hangingPunct="1">
                  <a:lnSpc>
                    <a:spcPts val="1326"/>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线上</a:t>
                </a:r>
                <a:endParaRPr kumimoji="0" lang="en-US" altLang="zh-CN"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ts val="1326"/>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“赛名师”</a:t>
                </a:r>
                <a:endParaRPr kumimoji="0" lang="en-US" altLang="zh-CN"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ts val="1326"/>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视频课程</a:t>
                </a:r>
              </a:p>
            </p:txBody>
          </p:sp>
          <p:sp>
            <p:nvSpPr>
              <p:cNvPr id="64" name="TextBox 63"/>
              <p:cNvSpPr txBox="1"/>
              <p:nvPr/>
            </p:nvSpPr>
            <p:spPr>
              <a:xfrm>
                <a:off x="6391593" y="2791457"/>
                <a:ext cx="1080120" cy="895630"/>
              </a:xfrm>
              <a:prstGeom prst="rect">
                <a:avLst/>
              </a:prstGeom>
              <a:noFill/>
            </p:spPr>
            <p:txBody>
              <a:bodyPr wrap="square" rtlCol="0">
                <a:spAutoFit/>
              </a:bodyPr>
              <a:lstStyle>
                <a:defPPr>
                  <a:defRPr lang="zh-CN"/>
                </a:defPPr>
                <a:lvl1pPr algn="ctr">
                  <a:lnSpc>
                    <a:spcPts val="1700"/>
                  </a:lnSpc>
                  <a:defRPr sz="13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线下</a:t>
                </a:r>
                <a:endParaRPr kumimoji="0" lang="en-US" altLang="zh-CN"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ts val="15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能工巧匠</a:t>
                </a:r>
                <a:endParaRPr kumimoji="0" lang="en-US" altLang="zh-CN"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辅导师</a:t>
                </a:r>
              </a:p>
            </p:txBody>
          </p:sp>
          <p:sp>
            <p:nvSpPr>
              <p:cNvPr id="65" name="TextBox 64"/>
              <p:cNvSpPr txBox="1"/>
              <p:nvPr/>
            </p:nvSpPr>
            <p:spPr>
              <a:xfrm>
                <a:off x="4064853" y="2614723"/>
                <a:ext cx="852893" cy="13849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9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a:t>
                </a:r>
                <a:endParaRPr kumimoji="0" lang="zh-CN" altLang="en-US" sz="69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66" name="同心圆 65"/>
              <p:cNvSpPr/>
              <p:nvPr/>
            </p:nvSpPr>
            <p:spPr>
              <a:xfrm>
                <a:off x="1537904" y="2662380"/>
                <a:ext cx="1142075" cy="1142075"/>
              </a:xfrm>
              <a:prstGeom prst="donut">
                <a:avLst>
                  <a:gd name="adj" fmla="val 9757"/>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矩形 66"/>
              <p:cNvSpPr/>
              <p:nvPr/>
            </p:nvSpPr>
            <p:spPr>
              <a:xfrm>
                <a:off x="295626" y="3824506"/>
                <a:ext cx="2787878" cy="783450"/>
              </a:xfrm>
              <a:prstGeom prst="rect">
                <a:avLst/>
              </a:prstGeom>
              <a:ln>
                <a:solidFill>
                  <a:srgbClr val="0070C0"/>
                </a:solidFill>
                <a:prstDash val="sysDash"/>
              </a:ln>
            </p:spPr>
            <p:txBody>
              <a:bodyPr wrap="square">
                <a:spAutoFit/>
              </a:bodyPr>
              <a:lstStyle/>
              <a:p>
                <a:pPr marL="214465" marR="0" lvl="0" indent="-214465"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zh-CN"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聚集各领域优质师资</a:t>
                </a:r>
                <a:endParaRPr kumimoji="0" lang="en-US" altLang="zh-CN"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a:p>
                <a:pPr marL="214465" marR="0" lvl="0" indent="-214465"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zh-CN"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远程在线授课及录制课程视频</a:t>
                </a:r>
                <a:endPar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68" name="矩形 67"/>
              <p:cNvSpPr/>
              <p:nvPr/>
            </p:nvSpPr>
            <p:spPr>
              <a:xfrm>
                <a:off x="3192221" y="3824506"/>
                <a:ext cx="2888612" cy="783450"/>
              </a:xfrm>
              <a:prstGeom prst="rect">
                <a:avLst/>
              </a:prstGeom>
              <a:ln>
                <a:solidFill>
                  <a:srgbClr val="0070C0"/>
                </a:solidFill>
                <a:prstDash val="sysDash"/>
              </a:ln>
            </p:spPr>
            <p:txBody>
              <a:bodyPr wrap="square">
                <a:spAutoFit/>
              </a:bodyPr>
              <a:lstStyle/>
              <a:p>
                <a:pPr marL="214465" marR="0" lvl="0" indent="-214465"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国泰安职业教育</a:t>
                </a:r>
                <a:r>
                  <a:rPr kumimoji="0" lang="en-US" altLang="zh-CN"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O2O</a:t>
                </a: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平台</a:t>
                </a:r>
              </a:p>
              <a:p>
                <a:pPr marL="214465" marR="0" lvl="0" indent="-214465"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线下授课辅导、实地操作训练</a:t>
                </a:r>
              </a:p>
            </p:txBody>
          </p:sp>
          <p:sp>
            <p:nvSpPr>
              <p:cNvPr id="69" name="矩形 68"/>
              <p:cNvSpPr/>
              <p:nvPr/>
            </p:nvSpPr>
            <p:spPr>
              <a:xfrm>
                <a:off x="6236656" y="3824506"/>
                <a:ext cx="2620706" cy="783450"/>
              </a:xfrm>
              <a:prstGeom prst="rect">
                <a:avLst/>
              </a:prstGeom>
              <a:ln>
                <a:solidFill>
                  <a:srgbClr val="0070C0"/>
                </a:solidFill>
                <a:prstDash val="sysDash"/>
              </a:ln>
            </p:spPr>
            <p:txBody>
              <a:bodyPr wrap="square">
                <a:spAutoFit/>
              </a:bodyPr>
              <a:lstStyle/>
              <a:p>
                <a:pPr marL="214465" marR="0" lvl="0" indent="-214465"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企业能工巧匠线下学习指导</a:t>
                </a:r>
                <a:endParaRPr kumimoji="0" lang="en-US" altLang="zh-CN"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a:p>
                <a:pPr marL="214465" marR="0" lvl="0" indent="-214465"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企业优秀师傅线下培训辅导</a:t>
                </a:r>
              </a:p>
            </p:txBody>
          </p:sp>
          <p:sp>
            <p:nvSpPr>
              <p:cNvPr id="70" name="同心圆 69"/>
              <p:cNvSpPr/>
              <p:nvPr/>
            </p:nvSpPr>
            <p:spPr>
              <a:xfrm>
                <a:off x="6360920" y="2662380"/>
                <a:ext cx="1142075" cy="1142075"/>
              </a:xfrm>
              <a:prstGeom prst="donut">
                <a:avLst>
                  <a:gd name="adj" fmla="val 9757"/>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71" name="矩形 70"/>
          <p:cNvSpPr/>
          <p:nvPr/>
        </p:nvSpPr>
        <p:spPr>
          <a:xfrm>
            <a:off x="2133198" y="1606684"/>
            <a:ext cx="7848872" cy="1061829"/>
          </a:xfrm>
          <a:prstGeom prst="rect">
            <a:avLst/>
          </a:prstGeom>
          <a:solidFill>
            <a:sysClr val="window" lastClr="FFFFFF">
              <a:lumMod val="85000"/>
            </a:sysClr>
          </a:solidFill>
          <a:ln w="25400" cap="flat" cmpd="sng" algn="ctr">
            <a:noFill/>
            <a:prstDash val="solid"/>
          </a:ln>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采用线上线下结合，以线下为主、线上为辅的“互动学做”培训模式，建立</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020</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职业培训体系，推行</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“互联网</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微课</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双元制”</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的社会培训模式，开展</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“专业实训</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社会培训</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人才服务</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创新创业”</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为一体的运营</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p>
        </p:txBody>
      </p:sp>
      <p:sp>
        <p:nvSpPr>
          <p:cNvPr id="38"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26</a:t>
            </a:r>
            <a:endParaRPr lang="zh-CN" altLang="en-US" sz="1600" b="1" dirty="0">
              <a:solidFill>
                <a:prstClr val="white"/>
              </a:solidFill>
            </a:endParaRPr>
          </a:p>
        </p:txBody>
      </p:sp>
      <p:cxnSp>
        <p:nvCxnSpPr>
          <p:cNvPr id="40" name="直接连接符 39"/>
          <p:cNvCxnSpPr/>
          <p:nvPr/>
        </p:nvCxnSpPr>
        <p:spPr>
          <a:xfrm>
            <a:off x="1768416" y="404813"/>
            <a:ext cx="98846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MH_Other_5"/>
          <p:cNvSpPr>
            <a:spLocks noChangeArrowheads="1"/>
          </p:cNvSpPr>
          <p:nvPr>
            <p:custDataLst>
              <p:tags r:id="rId1"/>
            </p:custDataLst>
          </p:nvPr>
        </p:nvSpPr>
        <p:spPr bwMode="auto">
          <a:xfrm>
            <a:off x="217333" y="737671"/>
            <a:ext cx="3314988" cy="4889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（四）</a:t>
            </a:r>
            <a:r>
              <a:rPr lang="en-US" altLang="zh-CN" sz="2000" b="1" kern="0" dirty="0">
                <a:solidFill>
                  <a:schemeClr val="bg1"/>
                </a:solidFill>
                <a:latin typeface="微软雅黑" panose="020B0503020204020204" pitchFamily="34" charset="-122"/>
                <a:ea typeface="微软雅黑" panose="020B0503020204020204" pitchFamily="34" charset="-122"/>
              </a:rPr>
              <a:t>O2O</a:t>
            </a:r>
            <a:r>
              <a:rPr lang="zh-CN" altLang="en-US" sz="2000" b="1" kern="0" dirty="0">
                <a:solidFill>
                  <a:schemeClr val="bg1"/>
                </a:solidFill>
                <a:latin typeface="微软雅黑" panose="020B0503020204020204" pitchFamily="34" charset="-122"/>
                <a:ea typeface="微软雅黑" panose="020B0503020204020204" pitchFamily="34" charset="-122"/>
              </a:rPr>
              <a:t>社会培训中心</a:t>
            </a:r>
          </a:p>
        </p:txBody>
      </p:sp>
    </p:spTree>
    <p:extLst>
      <p:ext uri="{BB962C8B-B14F-4D97-AF65-F5344CB8AC3E}">
        <p14:creationId xmlns:p14="http://schemas.microsoft.com/office/powerpoint/2010/main" val="4218154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745087" y="3254740"/>
            <a:ext cx="3166469" cy="2397809"/>
            <a:chOff x="976499" y="3375905"/>
            <a:chExt cx="4060182" cy="2928054"/>
          </a:xfrm>
        </p:grpSpPr>
        <p:pic>
          <p:nvPicPr>
            <p:cNvPr id="29" name="图片 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76499" y="3375905"/>
              <a:ext cx="3865552" cy="266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12914" y="5104097"/>
              <a:ext cx="2723767" cy="119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261" y="3254740"/>
            <a:ext cx="2815964" cy="2397809"/>
          </a:xfrm>
          <a:prstGeom prst="rect">
            <a:avLst/>
          </a:prstGeom>
        </p:spPr>
      </p:pic>
      <p:sp>
        <p:nvSpPr>
          <p:cNvPr id="40" name="TextBox 39"/>
          <p:cNvSpPr txBox="1"/>
          <p:nvPr/>
        </p:nvSpPr>
        <p:spPr>
          <a:xfrm>
            <a:off x="2663708" y="5726302"/>
            <a:ext cx="887348"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网页版</a:t>
            </a:r>
          </a:p>
        </p:txBody>
      </p:sp>
      <p:sp>
        <p:nvSpPr>
          <p:cNvPr id="41" name="TextBox 40"/>
          <p:cNvSpPr txBox="1"/>
          <p:nvPr/>
        </p:nvSpPr>
        <p:spPr>
          <a:xfrm>
            <a:off x="7361799" y="5726302"/>
            <a:ext cx="8697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APP</a:t>
            </a:r>
            <a:r>
              <a:rPr lang="zh-CN" altLang="en-US" sz="1600" b="1" dirty="0">
                <a:latin typeface="微软雅黑" panose="020B0503020204020204" pitchFamily="34" charset="-122"/>
                <a:ea typeface="微软雅黑" panose="020B0503020204020204" pitchFamily="34" charset="-122"/>
              </a:rPr>
              <a:t>版</a:t>
            </a:r>
          </a:p>
        </p:txBody>
      </p:sp>
      <p:sp>
        <p:nvSpPr>
          <p:cNvPr id="42" name="矩形 41"/>
          <p:cNvSpPr/>
          <p:nvPr/>
        </p:nvSpPr>
        <p:spPr>
          <a:xfrm>
            <a:off x="1894872" y="2053894"/>
            <a:ext cx="8443322" cy="1061829"/>
          </a:xfrm>
          <a:prstGeom prst="rect">
            <a:avLst/>
          </a:prstGeom>
        </p:spPr>
        <p:txBody>
          <a:bodyPr wrap="square">
            <a:spAutoFit/>
          </a:bodyPr>
          <a:lstStyle/>
          <a:p>
            <a:pPr>
              <a:lnSpc>
                <a:spcPct val="150000"/>
              </a:lnSpc>
            </a:pPr>
            <a:r>
              <a:rPr lang="zh-CN" altLang="zh-CN" sz="1400" dirty="0">
                <a:latin typeface="微软雅黑" panose="020B0503020204020204" pitchFamily="34" charset="-122"/>
                <a:ea typeface="微软雅黑" panose="020B0503020204020204" pitchFamily="34" charset="-122"/>
              </a:rPr>
              <a:t>借鉴深圳龙岗区产业工人</a:t>
            </a:r>
            <a:r>
              <a:rPr lang="zh-CN" altLang="en-US" sz="1400" dirty="0">
                <a:latin typeface="微软雅黑" panose="020B0503020204020204" pitchFamily="34" charset="-122"/>
                <a:ea typeface="微软雅黑" panose="020B0503020204020204" pitchFamily="34" charset="-122"/>
              </a:rPr>
              <a:t>国龙在线</a:t>
            </a:r>
            <a:r>
              <a:rPr lang="zh-CN" altLang="zh-CN" sz="1400" dirty="0">
                <a:latin typeface="微软雅黑" panose="020B0503020204020204" pitchFamily="34" charset="-122"/>
                <a:ea typeface="微软雅黑" panose="020B0503020204020204" pitchFamily="34" charset="-122"/>
              </a:rPr>
              <a:t>培训平台，建设</a:t>
            </a:r>
            <a:r>
              <a:rPr lang="zh-CN" altLang="en-US" sz="1400" dirty="0">
                <a:latin typeface="微软雅黑" panose="020B0503020204020204" pitchFamily="34" charset="-122"/>
                <a:ea typeface="微软雅黑" panose="020B0503020204020204" pitchFamily="34" charset="-122"/>
              </a:rPr>
              <a:t>专业实训培训中心</a:t>
            </a:r>
            <a:r>
              <a:rPr lang="zh-CN" altLang="zh-CN" sz="1400" b="1" dirty="0">
                <a:latin typeface="微软雅黑" panose="020B0503020204020204" pitchFamily="34" charset="-122"/>
                <a:ea typeface="微软雅黑" panose="020B0503020204020204" pitchFamily="34" charset="-122"/>
              </a:rPr>
              <a:t>线上平台</a:t>
            </a:r>
            <a:r>
              <a:rPr lang="zh-CN" altLang="zh-CN" sz="1400" dirty="0">
                <a:latin typeface="微软雅黑" panose="020B0503020204020204" pitchFamily="34" charset="-122"/>
                <a:ea typeface="微软雅黑" panose="020B0503020204020204" pitchFamily="34" charset="-122"/>
              </a:rPr>
              <a:t>，一方面依托互联网技术，学员线上学习理论、完成作业和部分考试；另一方面通过</a:t>
            </a:r>
            <a:r>
              <a:rPr lang="zh-CN" altLang="zh-CN" sz="1400" b="1" dirty="0">
                <a:latin typeface="微软雅黑" panose="020B0503020204020204" pitchFamily="34" charset="-122"/>
                <a:ea typeface="微软雅黑" panose="020B0503020204020204" pitchFamily="34" charset="-122"/>
              </a:rPr>
              <a:t>“微课”</a:t>
            </a:r>
            <a:r>
              <a:rPr lang="zh-CN" altLang="zh-CN" sz="1400" dirty="0">
                <a:latin typeface="微软雅黑" panose="020B0503020204020204" pitchFamily="34" charset="-122"/>
                <a:ea typeface="微软雅黑" panose="020B0503020204020204" pitchFamily="34" charset="-122"/>
              </a:rPr>
              <a:t>将知识“碎片化”，对学员进行“碎片化”教学，实现随时随地教学</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同时结合</a:t>
            </a:r>
            <a:r>
              <a:rPr lang="zh-CN" altLang="en-US" sz="1400" dirty="0">
                <a:latin typeface="微软雅黑" panose="020B0503020204020204" pitchFamily="34" charset="-122"/>
                <a:ea typeface="微软雅黑" panose="020B0503020204020204" pitchFamily="34" charset="-122"/>
              </a:rPr>
              <a:t>专业实训培训中心</a:t>
            </a:r>
            <a:r>
              <a:rPr lang="zh-CN" altLang="zh-CN" sz="1400" dirty="0">
                <a:latin typeface="微软雅黑" panose="020B0503020204020204" pitchFamily="34" charset="-122"/>
                <a:ea typeface="微软雅黑" panose="020B0503020204020204" pitchFamily="34" charset="-122"/>
              </a:rPr>
              <a:t>实训和企业实习，全方位提升学员技能水平。</a:t>
            </a:r>
          </a:p>
        </p:txBody>
      </p:sp>
      <p:grpSp>
        <p:nvGrpSpPr>
          <p:cNvPr id="43" name="组合 42"/>
          <p:cNvGrpSpPr/>
          <p:nvPr/>
        </p:nvGrpSpPr>
        <p:grpSpPr>
          <a:xfrm>
            <a:off x="7789581" y="3254739"/>
            <a:ext cx="2587643" cy="2397809"/>
            <a:chOff x="8850127" y="3593988"/>
            <a:chExt cx="2838302" cy="2885598"/>
          </a:xfrm>
        </p:grpSpPr>
        <p:pic>
          <p:nvPicPr>
            <p:cNvPr id="44" name="Picture 3"/>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8850127" y="3593988"/>
              <a:ext cx="2838302" cy="1579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a:stretch/>
          </p:blipFill>
          <p:spPr bwMode="auto">
            <a:xfrm>
              <a:off x="8850127" y="5062850"/>
              <a:ext cx="2838302" cy="14167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7" name="TextBox 10"/>
          <p:cNvSpPr txBox="1"/>
          <p:nvPr/>
        </p:nvSpPr>
        <p:spPr>
          <a:xfrm>
            <a:off x="146240" y="710016"/>
            <a:ext cx="184698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1. </a:t>
            </a:r>
            <a:r>
              <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线上平台建设</a:t>
            </a:r>
          </a:p>
        </p:txBody>
      </p:sp>
      <p:sp>
        <p:nvSpPr>
          <p:cNvPr id="3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27</a:t>
            </a:r>
            <a:endParaRPr lang="zh-CN" altLang="en-US" sz="1600" b="1" dirty="0">
              <a:solidFill>
                <a:prstClr val="white"/>
              </a:solidFill>
            </a:endParaRPr>
          </a:p>
        </p:txBody>
      </p:sp>
      <p:cxnSp>
        <p:nvCxnSpPr>
          <p:cNvPr id="34" name="直接连接符 33"/>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19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01</a:t>
            </a:r>
            <a:endParaRPr lang="zh-CN" altLang="en-US" sz="1600" b="1" dirty="0">
              <a:solidFill>
                <a:prstClr val="white"/>
              </a:solidFill>
            </a:endParaRPr>
          </a:p>
        </p:txBody>
      </p:sp>
      <p:sp>
        <p:nvSpPr>
          <p:cNvPr id="51" name="MH_Other_5"/>
          <p:cNvSpPr>
            <a:spLocks noChangeArrowheads="1"/>
          </p:cNvSpPr>
          <p:nvPr>
            <p:custDataLst>
              <p:tags r:id="rId1"/>
            </p:custDataLst>
          </p:nvPr>
        </p:nvSpPr>
        <p:spPr bwMode="auto">
          <a:xfrm>
            <a:off x="235901" y="763165"/>
            <a:ext cx="2320364" cy="39686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（一）</a:t>
            </a:r>
            <a:r>
              <a:rPr lang="en-US" altLang="zh-CN" sz="2000" b="1" dirty="0" smtClean="0">
                <a:solidFill>
                  <a:srgbClr val="FFFFFF"/>
                </a:solidFill>
                <a:latin typeface="微软雅黑" pitchFamily="34" charset="-122"/>
                <a:ea typeface="微软雅黑" pitchFamily="34" charset="-122"/>
              </a:rPr>
              <a:t> </a:t>
            </a:r>
            <a:r>
              <a:rPr lang="zh-CN" altLang="en-US" sz="2000" b="1" dirty="0" smtClean="0">
                <a:solidFill>
                  <a:srgbClr val="FFFFFF"/>
                </a:solidFill>
                <a:latin typeface="微软雅黑" pitchFamily="34" charset="-122"/>
                <a:ea typeface="微软雅黑" pitchFamily="34" charset="-122"/>
              </a:rPr>
              <a:t>背景分析</a:t>
            </a:r>
            <a:endParaRPr lang="zh-CN" altLang="en-US" sz="2000" b="1" dirty="0">
              <a:solidFill>
                <a:srgbClr val="FFFFFF"/>
              </a:solidFill>
              <a:latin typeface="微软雅黑" pitchFamily="34" charset="-122"/>
              <a:ea typeface="微软雅黑" pitchFamily="34" charset="-122"/>
            </a:endParaRPr>
          </a:p>
        </p:txBody>
      </p:sp>
      <p:cxnSp>
        <p:nvCxnSpPr>
          <p:cNvPr id="32" name="直接连接符 31"/>
          <p:cNvCxnSpPr>
            <a:endCxn id="42" idx="1"/>
          </p:cNvCxnSpPr>
          <p:nvPr/>
        </p:nvCxnSpPr>
        <p:spPr>
          <a:xfrm flipV="1">
            <a:off x="1768416" y="404813"/>
            <a:ext cx="7200496"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片 6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46904" y="4133656"/>
            <a:ext cx="2886010" cy="2031680"/>
          </a:xfrm>
          <a:prstGeom prst="rect">
            <a:avLst/>
          </a:prstGeom>
          <a:ln>
            <a:noFill/>
          </a:ln>
          <a:effectLst>
            <a:outerShdw blurRad="292100" dist="139700" dir="2700000" algn="tl" rotWithShape="0">
              <a:srgbClr val="333333">
                <a:alpha val="65000"/>
              </a:srgbClr>
            </a:outerShdw>
          </a:effectLst>
        </p:spPr>
      </p:pic>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3625" y="4146988"/>
            <a:ext cx="3072821" cy="2005015"/>
          </a:xfrm>
          <a:prstGeom prst="rect">
            <a:avLst/>
          </a:prstGeom>
          <a:ln>
            <a:noFill/>
          </a:ln>
          <a:effectLst>
            <a:outerShdw blurRad="292100" dist="139700" dir="2700000" algn="tl" rotWithShape="0">
              <a:srgbClr val="333333">
                <a:alpha val="65000"/>
              </a:srgbClr>
            </a:outerShdw>
          </a:effectLst>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083" y="4135389"/>
            <a:ext cx="3164011" cy="2028213"/>
          </a:xfrm>
          <a:prstGeom prst="rect">
            <a:avLst/>
          </a:prstGeom>
          <a:ln>
            <a:noFill/>
          </a:ln>
          <a:effectLst>
            <a:outerShdw blurRad="292100" dist="139700" dir="2700000" algn="tl" rotWithShape="0">
              <a:srgbClr val="333333">
                <a:alpha val="65000"/>
              </a:srgbClr>
            </a:outerShdw>
          </a:effectLst>
        </p:spPr>
      </p:pic>
      <p:grpSp>
        <p:nvGrpSpPr>
          <p:cNvPr id="65" name="组合 13"/>
          <p:cNvGrpSpPr>
            <a:grpSpLocks/>
          </p:cNvGrpSpPr>
          <p:nvPr/>
        </p:nvGrpSpPr>
        <p:grpSpPr bwMode="auto">
          <a:xfrm>
            <a:off x="6090669" y="1665952"/>
            <a:ext cx="4267805" cy="912736"/>
            <a:chOff x="-120222" y="70500"/>
            <a:chExt cx="2740758" cy="585802"/>
          </a:xfrm>
        </p:grpSpPr>
        <p:sp>
          <p:nvSpPr>
            <p:cNvPr id="88" name="文本框 15"/>
            <p:cNvSpPr txBox="1">
              <a:spLocks noChangeArrowheads="1"/>
            </p:cNvSpPr>
            <p:nvPr/>
          </p:nvSpPr>
          <p:spPr bwMode="auto">
            <a:xfrm>
              <a:off x="797567" y="70500"/>
              <a:ext cx="975084" cy="21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 </a:t>
              </a: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技术</a:t>
              </a: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新变革</a:t>
              </a:r>
            </a:p>
          </p:txBody>
        </p:sp>
        <p:sp>
          <p:nvSpPr>
            <p:cNvPr id="89" name="文本框 16"/>
            <p:cNvSpPr txBox="1">
              <a:spLocks noChangeArrowheads="1"/>
            </p:cNvSpPr>
            <p:nvPr/>
          </p:nvSpPr>
          <p:spPr bwMode="auto">
            <a:xfrm>
              <a:off x="-120222" y="360001"/>
              <a:ext cx="2740758" cy="29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“云物移大智”时代：互联网</a:t>
              </a:r>
              <a:r>
                <a:rPr kumimoji="0" lang="en-US" altLang="zh-CN"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行动</a:t>
              </a:r>
              <a:endParaRPr kumimoji="0" lang="en-US" altLang="zh-CN"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66" name="TextBox 65"/>
          <p:cNvSpPr txBox="1"/>
          <p:nvPr/>
        </p:nvSpPr>
        <p:spPr>
          <a:xfrm>
            <a:off x="6872757" y="2753155"/>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云计算</a:t>
            </a:r>
          </a:p>
        </p:txBody>
      </p:sp>
      <p:sp>
        <p:nvSpPr>
          <p:cNvPr id="67" name="TextBox 66"/>
          <p:cNvSpPr txBox="1"/>
          <p:nvPr/>
        </p:nvSpPr>
        <p:spPr>
          <a:xfrm>
            <a:off x="7456365" y="2753155"/>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物联网</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68" name="TextBox 67"/>
          <p:cNvSpPr txBox="1"/>
          <p:nvPr/>
        </p:nvSpPr>
        <p:spPr>
          <a:xfrm>
            <a:off x="8665235" y="2753155"/>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大数据</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69" name="TextBox 68"/>
          <p:cNvSpPr txBox="1"/>
          <p:nvPr/>
        </p:nvSpPr>
        <p:spPr>
          <a:xfrm>
            <a:off x="8059692" y="2742141"/>
            <a:ext cx="327540"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移动互联网</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70" name="TextBox 69"/>
          <p:cNvSpPr txBox="1"/>
          <p:nvPr/>
        </p:nvSpPr>
        <p:spPr>
          <a:xfrm>
            <a:off x="9334199" y="2790326"/>
            <a:ext cx="327540"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智慧城市</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nvGrpSpPr>
          <p:cNvPr id="71" name="组合 70"/>
          <p:cNvGrpSpPr/>
          <p:nvPr/>
        </p:nvGrpSpPr>
        <p:grpSpPr>
          <a:xfrm>
            <a:off x="7036527" y="2578684"/>
            <a:ext cx="2461442" cy="211640"/>
            <a:chOff x="5144055" y="2169090"/>
            <a:chExt cx="2076518" cy="178544"/>
          </a:xfrm>
        </p:grpSpPr>
        <p:cxnSp>
          <p:nvCxnSpPr>
            <p:cNvPr id="82" name="直接连接符 81"/>
            <p:cNvCxnSpPr>
              <a:stCxn id="89" idx="2"/>
              <a:endCxn id="66" idx="0"/>
            </p:cNvCxnSpPr>
            <p:nvPr/>
          </p:nvCxnSpPr>
          <p:spPr>
            <a:xfrm flipH="1">
              <a:off x="5144055" y="2169091"/>
              <a:ext cx="1002257" cy="147185"/>
            </a:xfrm>
            <a:prstGeom prst="line">
              <a:avLst/>
            </a:prstGeom>
            <a:noFill/>
            <a:ln w="3175" cap="flat" cmpd="sng" algn="ctr">
              <a:solidFill>
                <a:srgbClr val="4F81BD">
                  <a:shade val="95000"/>
                  <a:satMod val="105000"/>
                </a:srgbClr>
              </a:solidFill>
              <a:prstDash val="solid"/>
            </a:ln>
            <a:effectLst/>
          </p:spPr>
        </p:cxnSp>
        <p:cxnSp>
          <p:nvCxnSpPr>
            <p:cNvPr id="83" name="直接连接符 82"/>
            <p:cNvCxnSpPr>
              <a:stCxn id="89" idx="2"/>
              <a:endCxn id="70" idx="0"/>
            </p:cNvCxnSpPr>
            <p:nvPr/>
          </p:nvCxnSpPr>
          <p:spPr>
            <a:xfrm>
              <a:off x="6146312" y="2169091"/>
              <a:ext cx="1074261" cy="178543"/>
            </a:xfrm>
            <a:prstGeom prst="line">
              <a:avLst/>
            </a:prstGeom>
            <a:noFill/>
            <a:ln w="3175" cap="flat" cmpd="sng" algn="ctr">
              <a:solidFill>
                <a:srgbClr val="4F81BD">
                  <a:shade val="95000"/>
                  <a:satMod val="105000"/>
                </a:srgbClr>
              </a:solidFill>
              <a:prstDash val="solid"/>
            </a:ln>
            <a:effectLst/>
          </p:spPr>
        </p:cxnSp>
        <p:cxnSp>
          <p:nvCxnSpPr>
            <p:cNvPr id="84" name="直接连接符 83"/>
            <p:cNvCxnSpPr>
              <a:stCxn id="89" idx="2"/>
              <a:endCxn id="67" idx="0"/>
            </p:cNvCxnSpPr>
            <p:nvPr/>
          </p:nvCxnSpPr>
          <p:spPr>
            <a:xfrm flipH="1">
              <a:off x="5636398" y="2169091"/>
              <a:ext cx="509914" cy="147185"/>
            </a:xfrm>
            <a:prstGeom prst="line">
              <a:avLst/>
            </a:prstGeom>
            <a:noFill/>
            <a:ln w="3175" cap="flat" cmpd="sng" algn="ctr">
              <a:solidFill>
                <a:srgbClr val="4F81BD">
                  <a:shade val="95000"/>
                  <a:satMod val="105000"/>
                </a:srgbClr>
              </a:solidFill>
              <a:prstDash val="solid"/>
            </a:ln>
            <a:effectLst/>
          </p:spPr>
        </p:cxnSp>
        <p:cxnSp>
          <p:nvCxnSpPr>
            <p:cNvPr id="85" name="直接连接符 84"/>
            <p:cNvCxnSpPr>
              <a:stCxn id="89" idx="2"/>
              <a:endCxn id="69" idx="0"/>
            </p:cNvCxnSpPr>
            <p:nvPr/>
          </p:nvCxnSpPr>
          <p:spPr>
            <a:xfrm flipH="1">
              <a:off x="6145375" y="2169091"/>
              <a:ext cx="936" cy="137893"/>
            </a:xfrm>
            <a:prstGeom prst="line">
              <a:avLst/>
            </a:prstGeom>
            <a:noFill/>
            <a:ln w="3175" cap="flat" cmpd="sng" algn="ctr">
              <a:solidFill>
                <a:srgbClr val="4F81BD">
                  <a:shade val="95000"/>
                  <a:satMod val="105000"/>
                </a:srgbClr>
              </a:solidFill>
              <a:prstDash val="solid"/>
            </a:ln>
            <a:effectLst/>
          </p:spPr>
        </p:cxnSp>
        <p:cxnSp>
          <p:nvCxnSpPr>
            <p:cNvPr id="86" name="直接连接符 85"/>
            <p:cNvCxnSpPr>
              <a:stCxn id="89" idx="2"/>
              <a:endCxn id="68" idx="0"/>
            </p:cNvCxnSpPr>
            <p:nvPr/>
          </p:nvCxnSpPr>
          <p:spPr>
            <a:xfrm>
              <a:off x="6146312" y="2169091"/>
              <a:ext cx="509911" cy="147185"/>
            </a:xfrm>
            <a:prstGeom prst="line">
              <a:avLst/>
            </a:prstGeom>
            <a:noFill/>
            <a:ln w="3175" cap="flat" cmpd="sng" algn="ctr">
              <a:solidFill>
                <a:srgbClr val="4F81BD">
                  <a:shade val="95000"/>
                  <a:satMod val="105000"/>
                </a:srgbClr>
              </a:solidFill>
              <a:prstDash val="solid"/>
            </a:ln>
            <a:effectLst/>
          </p:spPr>
        </p:cxnSp>
      </p:grpSp>
      <p:grpSp>
        <p:nvGrpSpPr>
          <p:cNvPr id="72" name="组合 71"/>
          <p:cNvGrpSpPr/>
          <p:nvPr/>
        </p:nvGrpSpPr>
        <p:grpSpPr>
          <a:xfrm>
            <a:off x="2019324" y="2324311"/>
            <a:ext cx="3926382" cy="1319925"/>
            <a:chOff x="1064454" y="1815995"/>
            <a:chExt cx="2859474" cy="1113513"/>
          </a:xfrm>
        </p:grpSpPr>
        <p:grpSp>
          <p:nvGrpSpPr>
            <p:cNvPr id="73" name="组合 72"/>
            <p:cNvGrpSpPr/>
            <p:nvPr/>
          </p:nvGrpSpPr>
          <p:grpSpPr>
            <a:xfrm>
              <a:off x="1064454" y="1815995"/>
              <a:ext cx="2859474" cy="323166"/>
              <a:chOff x="729040" y="1878711"/>
              <a:chExt cx="3205450" cy="323166"/>
            </a:xfrm>
          </p:grpSpPr>
          <p:sp>
            <p:nvSpPr>
              <p:cNvPr id="80" name="燕尾形 79"/>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创新驱动战略</a:t>
                </a:r>
              </a:p>
            </p:txBody>
          </p:sp>
          <p:sp>
            <p:nvSpPr>
              <p:cNvPr id="81" name="燕尾形 80"/>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发展动力转换：</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1064454" y="2209428"/>
              <a:ext cx="2859474" cy="323166"/>
              <a:chOff x="729040" y="1878711"/>
              <a:chExt cx="3205450" cy="323166"/>
            </a:xfrm>
          </p:grpSpPr>
          <p:sp>
            <p:nvSpPr>
              <p:cNvPr id="78" name="燕尾形 77"/>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中国制造</a:t>
                </a:r>
                <a:r>
                  <a:rPr kumimoji="0" lang="en-US" altLang="zh-CN"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2025</a:t>
                </a:r>
              </a:p>
            </p:txBody>
          </p:sp>
          <p:sp>
            <p:nvSpPr>
              <p:cNvPr id="79" name="燕尾形 78"/>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产业转型升级：</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1064454" y="2606342"/>
              <a:ext cx="2859474" cy="323166"/>
              <a:chOff x="729040" y="1878711"/>
              <a:chExt cx="3205450" cy="323166"/>
            </a:xfrm>
          </p:grpSpPr>
          <p:sp>
            <p:nvSpPr>
              <p:cNvPr id="76" name="燕尾形 75"/>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“一带一路”</a:t>
                </a:r>
              </a:p>
            </p:txBody>
          </p:sp>
          <p:sp>
            <p:nvSpPr>
              <p:cNvPr id="77" name="燕尾形 76"/>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国际产能</a:t>
                </a: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合作：</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42" name="文本占位符 20"/>
          <p:cNvSpPr txBox="1">
            <a:spLocks/>
          </p:cNvSpPr>
          <p:nvPr/>
        </p:nvSpPr>
        <p:spPr>
          <a:xfrm>
            <a:off x="8968912" y="175103"/>
            <a:ext cx="262143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一、建设背景意义</a:t>
            </a:r>
            <a:endParaRPr lang="zh-CN" altLang="en-US" b="1" dirty="0">
              <a:solidFill>
                <a:prstClr val="black"/>
              </a:solidFill>
            </a:endParaRPr>
          </a:p>
        </p:txBody>
      </p:sp>
      <p:sp>
        <p:nvSpPr>
          <p:cNvPr id="43" name="矩形 42"/>
          <p:cNvSpPr/>
          <p:nvPr/>
        </p:nvSpPr>
        <p:spPr>
          <a:xfrm>
            <a:off x="2978088" y="1819840"/>
            <a:ext cx="1616148" cy="369332"/>
          </a:xfrm>
          <a:prstGeom prst="rect">
            <a:avLst/>
          </a:prstGeom>
        </p:spPr>
        <p:txBody>
          <a:bodyPr wrap="none">
            <a:spAutoFit/>
          </a:bodyPr>
          <a:lstStyle/>
          <a:p>
            <a:pPr lvl="0"/>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经济</a:t>
            </a:r>
            <a:r>
              <a:rPr lang="zh-CN" altLang="en-US" b="1" dirty="0">
                <a:solidFill>
                  <a:srgbClr val="C00000"/>
                </a:solidFill>
                <a:latin typeface="微软雅黑" panose="020B0503020204020204" pitchFamily="34" charset="-122"/>
                <a:ea typeface="微软雅黑" panose="020B0503020204020204" pitchFamily="34" charset="-122"/>
              </a:rPr>
              <a:t>新</a:t>
            </a:r>
            <a:r>
              <a:rPr lang="zh-CN" altLang="en-US" b="1" dirty="0" smtClean="0">
                <a:solidFill>
                  <a:srgbClr val="C00000"/>
                </a:solidFill>
                <a:latin typeface="微软雅黑" panose="020B0503020204020204" pitchFamily="34" charset="-122"/>
                <a:ea typeface="微软雅黑" panose="020B0503020204020204" pitchFamily="34" charset="-122"/>
              </a:rPr>
              <a:t>常态</a:t>
            </a:r>
            <a:endParaRPr lang="zh-CN" altLang="en-US" dirty="0">
              <a:solidFill>
                <a:srgbClr val="C00000"/>
              </a:solidFill>
            </a:endParaRPr>
          </a:p>
        </p:txBody>
      </p:sp>
      <p:sp>
        <p:nvSpPr>
          <p:cNvPr id="44" name="矩形 43"/>
          <p:cNvSpPr/>
          <p:nvPr/>
        </p:nvSpPr>
        <p:spPr>
          <a:xfrm>
            <a:off x="7443689" y="1760735"/>
            <a:ext cx="1616148"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技术新变革</a:t>
            </a:r>
            <a:endParaRPr lang="zh-CN" altLang="en-US" dirty="0">
              <a:solidFill>
                <a:srgbClr val="C00000"/>
              </a:solidFill>
            </a:endParaRPr>
          </a:p>
        </p:txBody>
      </p:sp>
    </p:spTree>
    <p:extLst>
      <p:ext uri="{BB962C8B-B14F-4D97-AF65-F5344CB8AC3E}">
        <p14:creationId xmlns:p14="http://schemas.microsoft.com/office/powerpoint/2010/main" val="238956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7" name="TextBox 10"/>
          <p:cNvSpPr txBox="1"/>
          <p:nvPr/>
        </p:nvSpPr>
        <p:spPr>
          <a:xfrm>
            <a:off x="150868" y="708010"/>
            <a:ext cx="230864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2. </a:t>
            </a:r>
            <a:r>
              <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线下职业技能培训</a:t>
            </a:r>
            <a:endPar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18" name="矩形 17"/>
          <p:cNvSpPr/>
          <p:nvPr/>
        </p:nvSpPr>
        <p:spPr>
          <a:xfrm>
            <a:off x="1768416" y="1333246"/>
            <a:ext cx="7992888" cy="1384995"/>
          </a:xfrm>
          <a:prstGeom prst="rect">
            <a:avLst/>
          </a:prstGeom>
        </p:spPr>
        <p:txBody>
          <a:bodyPr wrap="square">
            <a:spAutoFit/>
          </a:bodyPr>
          <a:lstStyle/>
          <a:p>
            <a:pPr>
              <a:lnSpc>
                <a:spcPct val="150000"/>
              </a:lnSpc>
            </a:pPr>
            <a:r>
              <a:rPr lang="zh-CN" altLang="zh-CN" sz="1400" dirty="0">
                <a:latin typeface="微软雅黑" panose="020B0503020204020204" pitchFamily="34" charset="-122"/>
                <a:ea typeface="微软雅黑" panose="020B0503020204020204" pitchFamily="34" charset="-122"/>
              </a:rPr>
              <a:t>面向企业、院校和社会，针对毕业生、社会在职人员、复员军人、城镇化人口、农民工等不同群体开展各类岗位技能培训，打造多层次职业人员培训培养目标，形成“初级－中级－高级”职业人才不断培训提升的通道。针对不同类型的产业，提出一揽子人才培养计划，助力地方产业转型升级</a:t>
            </a:r>
            <a:r>
              <a:rPr lang="zh-CN" altLang="en-US" sz="1400" dirty="0">
                <a:latin typeface="微软雅黑" panose="020B0503020204020204" pitchFamily="34" charset="-122"/>
                <a:ea typeface="微软雅黑" panose="020B0503020204020204" pitchFamily="34" charset="-122"/>
              </a:rPr>
              <a:t>，促进社会经济发展</a:t>
            </a:r>
            <a:r>
              <a:rPr lang="zh-CN"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aphicFrame>
        <p:nvGraphicFramePr>
          <p:cNvPr id="19" name="图示 18"/>
          <p:cNvGraphicFramePr/>
          <p:nvPr>
            <p:extLst>
              <p:ext uri="{D42A27DB-BD31-4B8C-83A1-F6EECF244321}">
                <p14:modId xmlns:p14="http://schemas.microsoft.com/office/powerpoint/2010/main" val="701873860"/>
              </p:ext>
            </p:extLst>
          </p:nvPr>
        </p:nvGraphicFramePr>
        <p:xfrm>
          <a:off x="2537570" y="2875140"/>
          <a:ext cx="6096000" cy="3312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28</a:t>
            </a:r>
            <a:endParaRPr lang="zh-CN" altLang="en-US" sz="1600" b="1" dirty="0">
              <a:solidFill>
                <a:prstClr val="white"/>
              </a:solidFill>
            </a:endParaRPr>
          </a:p>
        </p:txBody>
      </p:sp>
      <p:cxnSp>
        <p:nvCxnSpPr>
          <p:cNvPr id="31" name="直接连接符 30"/>
          <p:cNvCxnSpPr/>
          <p:nvPr/>
        </p:nvCxnSpPr>
        <p:spPr>
          <a:xfrm>
            <a:off x="1768416" y="404813"/>
            <a:ext cx="97842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308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1451716" y="2817544"/>
            <a:ext cx="8977122" cy="3192247"/>
            <a:chOff x="107504" y="1849388"/>
            <a:chExt cx="8977122" cy="3192247"/>
          </a:xfrm>
        </p:grpSpPr>
        <p:grpSp>
          <p:nvGrpSpPr>
            <p:cNvPr id="63" name="组合 62"/>
            <p:cNvGrpSpPr/>
            <p:nvPr/>
          </p:nvGrpSpPr>
          <p:grpSpPr>
            <a:xfrm>
              <a:off x="107504" y="1849388"/>
              <a:ext cx="8977122" cy="3192247"/>
              <a:chOff x="272480" y="2564904"/>
              <a:chExt cx="9645936" cy="3528392"/>
            </a:xfrm>
          </p:grpSpPr>
          <p:cxnSp>
            <p:nvCxnSpPr>
              <p:cNvPr id="65" name="直接连接符 64"/>
              <p:cNvCxnSpPr/>
              <p:nvPr/>
            </p:nvCxnSpPr>
            <p:spPr>
              <a:xfrm>
                <a:off x="4127122" y="3143349"/>
                <a:ext cx="0" cy="2877939"/>
              </a:xfrm>
              <a:prstGeom prst="line">
                <a:avLst/>
              </a:prstGeom>
              <a:noFill/>
              <a:ln w="9525" cap="flat" cmpd="sng" algn="ctr">
                <a:solidFill>
                  <a:srgbClr val="4F81BD">
                    <a:shade val="95000"/>
                    <a:satMod val="105000"/>
                  </a:srgbClr>
                </a:solidFill>
                <a:prstDash val="lgDash"/>
              </a:ln>
              <a:effectLst/>
            </p:spPr>
          </p:cxnSp>
          <p:cxnSp>
            <p:nvCxnSpPr>
              <p:cNvPr id="66" name="直接连接符 65"/>
              <p:cNvCxnSpPr/>
              <p:nvPr/>
            </p:nvCxnSpPr>
            <p:spPr>
              <a:xfrm>
                <a:off x="6106560" y="3133333"/>
                <a:ext cx="0" cy="2877939"/>
              </a:xfrm>
              <a:prstGeom prst="line">
                <a:avLst/>
              </a:prstGeom>
              <a:noFill/>
              <a:ln w="9525" cap="flat" cmpd="sng" algn="ctr">
                <a:solidFill>
                  <a:srgbClr val="4F81BD">
                    <a:shade val="95000"/>
                    <a:satMod val="105000"/>
                  </a:srgbClr>
                </a:solidFill>
                <a:prstDash val="lgDash"/>
              </a:ln>
              <a:effectLst/>
            </p:spPr>
          </p:cxnSp>
          <p:cxnSp>
            <p:nvCxnSpPr>
              <p:cNvPr id="67" name="直接连接符 66"/>
              <p:cNvCxnSpPr/>
              <p:nvPr/>
            </p:nvCxnSpPr>
            <p:spPr>
              <a:xfrm flipH="1">
                <a:off x="279168" y="5085184"/>
                <a:ext cx="9570376" cy="0"/>
              </a:xfrm>
              <a:prstGeom prst="line">
                <a:avLst/>
              </a:prstGeom>
              <a:noFill/>
              <a:ln w="9525" cap="flat" cmpd="sng" algn="ctr">
                <a:solidFill>
                  <a:srgbClr val="4F81BD">
                    <a:shade val="95000"/>
                    <a:satMod val="105000"/>
                  </a:srgbClr>
                </a:solidFill>
                <a:prstDash val="lgDash"/>
              </a:ln>
              <a:effectLst/>
            </p:spPr>
          </p:cxnSp>
          <p:cxnSp>
            <p:nvCxnSpPr>
              <p:cNvPr id="68" name="直接连接符 67"/>
              <p:cNvCxnSpPr/>
              <p:nvPr/>
            </p:nvCxnSpPr>
            <p:spPr>
              <a:xfrm flipH="1">
                <a:off x="272480" y="6021288"/>
                <a:ext cx="9577064" cy="0"/>
              </a:xfrm>
              <a:prstGeom prst="line">
                <a:avLst/>
              </a:prstGeom>
              <a:noFill/>
              <a:ln w="9525" cap="flat" cmpd="sng" algn="ctr">
                <a:solidFill>
                  <a:srgbClr val="4F81BD">
                    <a:shade val="95000"/>
                    <a:satMod val="105000"/>
                  </a:srgbClr>
                </a:solidFill>
                <a:prstDash val="lgDash"/>
              </a:ln>
              <a:effectLst/>
            </p:spPr>
          </p:cxnSp>
          <p:sp>
            <p:nvSpPr>
              <p:cNvPr id="69" name="矩形 68"/>
              <p:cNvSpPr/>
              <p:nvPr/>
            </p:nvSpPr>
            <p:spPr>
              <a:xfrm>
                <a:off x="4333741" y="5133092"/>
                <a:ext cx="1541919" cy="905744"/>
              </a:xfrm>
              <a:prstGeom prst="rect">
                <a:avLst/>
              </a:prstGeom>
            </p:spPr>
            <p:txBody>
              <a:bodyPr wrap="none">
                <a:spAutoFit/>
              </a:bodyPr>
              <a:lstStyle/>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开放式创意交流</a:t>
                </a:r>
                <a:endPar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探索式创客小项目</a:t>
                </a:r>
                <a:endPar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lang="zh-CN" altLang="en-US" sz="1050" b="1" kern="0" dirty="0" smtClean="0">
                    <a:solidFill>
                      <a:srgbClr val="000000"/>
                    </a:solidFill>
                    <a:latin typeface="微软雅黑" pitchFamily="34" charset="-122"/>
                    <a:ea typeface="微软雅黑" pitchFamily="34" charset="-122"/>
                  </a:rPr>
                  <a:t>主题式创客工坊</a:t>
                </a:r>
                <a:endPar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70" name="矩形 69"/>
              <p:cNvSpPr/>
              <p:nvPr/>
            </p:nvSpPr>
            <p:spPr>
              <a:xfrm>
                <a:off x="2380834" y="5613135"/>
                <a:ext cx="357790" cy="346249"/>
              </a:xfrm>
              <a:prstGeom prst="rect">
                <a:avLst/>
              </a:prstGeom>
            </p:spPr>
            <p:txBody>
              <a:bodyPr wrap="none">
                <a:spAutoFit/>
              </a:bodyPr>
              <a:lstStyle/>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endParaRPr kumimoji="0" lang="zh-CN" altLang="en-US" sz="11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71" name="矩形 70"/>
              <p:cNvSpPr/>
              <p:nvPr/>
            </p:nvSpPr>
            <p:spPr>
              <a:xfrm>
                <a:off x="6349965" y="5133092"/>
                <a:ext cx="1252551" cy="905744"/>
              </a:xfrm>
              <a:prstGeom prst="rect">
                <a:avLst/>
              </a:prstGeom>
            </p:spPr>
            <p:txBody>
              <a:bodyPr wrap="none">
                <a:spAutoFit/>
              </a:bodyPr>
              <a:lstStyle/>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创业实训实战</a:t>
                </a:r>
                <a:endPar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lang="zh-CN" altLang="en-US" sz="1050" b="1" kern="0" dirty="0">
                    <a:solidFill>
                      <a:srgbClr val="000000"/>
                    </a:solidFill>
                    <a:latin typeface="微软雅黑" pitchFamily="34" charset="-122"/>
                    <a:ea typeface="微软雅黑" pitchFamily="34" charset="-122"/>
                  </a:rPr>
                  <a:t>双</a:t>
                </a:r>
                <a:r>
                  <a:rPr lang="zh-CN" altLang="en-US" sz="1050" b="1" kern="0" dirty="0" smtClean="0">
                    <a:solidFill>
                      <a:srgbClr val="000000"/>
                    </a:solidFill>
                    <a:latin typeface="微软雅黑" pitchFamily="34" charset="-122"/>
                    <a:ea typeface="微软雅黑" pitchFamily="34" charset="-122"/>
                  </a:rPr>
                  <a:t>创教学培训</a:t>
                </a:r>
                <a:endPar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商业模式验证</a:t>
                </a:r>
                <a:endPar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pic>
            <p:nvPicPr>
              <p:cNvPr id="72" name="图片 71"/>
              <p:cNvPicPr>
                <a:picLocks noChangeAspect="1"/>
              </p:cNvPicPr>
              <p:nvPr/>
            </p:nvPicPr>
            <p:blipFill rotWithShape="1">
              <a:blip r:embed="rId3" cstate="print">
                <a:extLst>
                  <a:ext uri="{28A0092B-C50C-407E-A947-70E740481C1C}">
                    <a14:useLocalDpi xmlns:a14="http://schemas.microsoft.com/office/drawing/2010/main" val="0"/>
                  </a:ext>
                </a:extLst>
              </a:blip>
              <a:srcRect r="-692"/>
              <a:stretch/>
            </p:blipFill>
            <p:spPr>
              <a:xfrm>
                <a:off x="6400080" y="4151459"/>
                <a:ext cx="1392555" cy="853104"/>
              </a:xfrm>
              <a:prstGeom prst="rect">
                <a:avLst/>
              </a:prstGeom>
            </p:spPr>
          </p:pic>
          <p:sp>
            <p:nvSpPr>
              <p:cNvPr id="73" name="矩形 72"/>
              <p:cNvSpPr/>
              <p:nvPr/>
            </p:nvSpPr>
            <p:spPr>
              <a:xfrm>
                <a:off x="2280228" y="5133092"/>
                <a:ext cx="1975972" cy="905744"/>
              </a:xfrm>
              <a:prstGeom prst="rect">
                <a:avLst/>
              </a:prstGeom>
            </p:spPr>
            <p:txBody>
              <a:bodyPr wrap="none">
                <a:spAutoFit/>
              </a:bodyPr>
              <a:lstStyle/>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创新启蒙与评估</a:t>
                </a:r>
                <a:endPar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创新技法训练、头脑风暴</a:t>
                </a:r>
                <a:endPar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专业</a:t>
                </a:r>
                <a:r>
                  <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产业创新拓展</a:t>
                </a:r>
                <a:endParaRPr kumimoji="0" lang="zh-CN" altLang="en-US" sz="105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cxnSp>
            <p:nvCxnSpPr>
              <p:cNvPr id="74" name="直接连接符 73"/>
              <p:cNvCxnSpPr/>
              <p:nvPr/>
            </p:nvCxnSpPr>
            <p:spPr>
              <a:xfrm>
                <a:off x="2173501" y="3143349"/>
                <a:ext cx="0" cy="2877939"/>
              </a:xfrm>
              <a:prstGeom prst="line">
                <a:avLst/>
              </a:prstGeom>
              <a:noFill/>
              <a:ln w="9525" cap="flat" cmpd="sng" algn="ctr">
                <a:solidFill>
                  <a:srgbClr val="4F81BD">
                    <a:shade val="95000"/>
                    <a:satMod val="105000"/>
                  </a:srgbClr>
                </a:solidFill>
                <a:prstDash val="lgDash"/>
              </a:ln>
              <a:effectLst/>
            </p:spPr>
          </p:cxnSp>
          <p:sp>
            <p:nvSpPr>
              <p:cNvPr id="75" name="矩形 74"/>
              <p:cNvSpPr/>
              <p:nvPr/>
            </p:nvSpPr>
            <p:spPr>
              <a:xfrm>
                <a:off x="373301" y="5133092"/>
                <a:ext cx="1686603" cy="874206"/>
              </a:xfrm>
              <a:prstGeom prst="rect">
                <a:avLst/>
              </a:prstGeom>
            </p:spPr>
            <p:txBody>
              <a:bodyPr wrap="none">
                <a:spAutoFit/>
              </a:bodyPr>
              <a:lstStyle/>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文化熏陶、创新体验</a:t>
                </a:r>
                <a:endParaRPr kumimoji="0" lang="en-US" altLang="zh-CN" sz="105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创意作品</a:t>
                </a: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展示</a:t>
                </a:r>
                <a:endParaRPr kumimoji="0" lang="en-US" altLang="zh-CN"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171450" marR="0" lvl="0" indent="-171450" defTabSz="914400" eaLnBrk="1" fontAlgn="base" latinLnBrk="0" hangingPunct="1">
                  <a:lnSpc>
                    <a:spcPct val="150000"/>
                  </a:lnSpc>
                  <a:spcBef>
                    <a:spcPct val="0"/>
                  </a:spcBef>
                  <a:spcAft>
                    <a:spcPct val="0"/>
                  </a:spcAft>
                  <a:buClrTx/>
                  <a:buSzTx/>
                  <a:buFont typeface="Wingdings" pitchFamily="2" charset="2"/>
                  <a:buChar char="u"/>
                  <a:tabLst/>
                  <a:defRPr/>
                </a:pPr>
                <a:r>
                  <a:rPr kumimoji="0" lang="zh-CN" altLang="en-US" sz="105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信息咨询</a:t>
                </a:r>
                <a:endParaRPr kumimoji="0" lang="en-US" altLang="zh-CN" sz="105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76" name="矩形 75"/>
              <p:cNvSpPr/>
              <p:nvPr/>
            </p:nvSpPr>
            <p:spPr>
              <a:xfrm>
                <a:off x="427225" y="2711300"/>
                <a:ext cx="1483353"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lvl="0" algn="ctr">
                  <a:defRPr/>
                </a:pPr>
                <a:r>
                  <a:rPr lang="zh-CN" altLang="en-US" sz="1300" b="1" kern="0" dirty="0">
                    <a:solidFill>
                      <a:srgbClr val="000000">
                        <a:lumMod val="75000"/>
                        <a:lumOff val="25000"/>
                      </a:srgbClr>
                    </a:solidFill>
                    <a:latin typeface="微软雅黑" pitchFamily="34" charset="-122"/>
                    <a:ea typeface="微软雅黑" pitchFamily="34" charset="-122"/>
                  </a:rPr>
                  <a:t>多功能体验中心</a:t>
                </a:r>
                <a:endParaRPr kumimoji="0" lang="zh-CN" altLang="en-US" sz="1300" b="0" i="0" u="none" strike="noStrike" kern="0" cap="none" spc="0" normalizeH="0" baseline="0" noProof="0" dirty="0">
                  <a:ln>
                    <a:noFill/>
                  </a:ln>
                  <a:solidFill>
                    <a:prstClr val="white"/>
                  </a:solidFill>
                  <a:effectLst/>
                  <a:uLnTx/>
                  <a:uFillTx/>
                  <a:latin typeface="Calibri"/>
                  <a:ea typeface="宋体"/>
                </a:endParaRPr>
              </a:p>
            </p:txBody>
          </p:sp>
          <p:pic>
            <p:nvPicPr>
              <p:cNvPr id="77" name="Picture 7" descr="http://gtb.baidu.com/HttpService/get?p=dHlwZT1pbWFnZS9qcGVnJm49dmlzJnQ9YWRpbWdfdGImYz10YjppZyZyPTMwNTU4NTkxNDEsMTc1NTk5OTg4NwAAAA=="/>
              <p:cNvPicPr/>
              <p:nvPr/>
            </p:nvPicPr>
            <p:blipFill rotWithShape="1">
              <a:blip r:embed="rId4" cstate="print">
                <a:extLst>
                  <a:ext uri="{28A0092B-C50C-407E-A947-70E740481C1C}">
                    <a14:useLocalDpi xmlns:a14="http://schemas.microsoft.com/office/drawing/2010/main" val="0"/>
                  </a:ext>
                </a:extLst>
              </a:blip>
              <a:srcRect/>
              <a:stretch/>
            </p:blipFill>
            <p:spPr bwMode="auto">
              <a:xfrm>
                <a:off x="489469" y="4153588"/>
                <a:ext cx="1392555" cy="846981"/>
              </a:xfrm>
              <a:prstGeom prst="rect">
                <a:avLst/>
              </a:prstGeom>
              <a:extLst>
                <a:ext uri="{909E8E84-426E-40DD-AFC4-6F175D3DCCD1}">
                  <a14:hiddenFill xmlns:a14="http://schemas.microsoft.com/office/drawing/2010/main">
                    <a:solidFill>
                      <a:srgbClr val="FFFFFF"/>
                    </a:solidFill>
                  </a14:hiddenFill>
                </a:ext>
              </a:extLst>
            </p:spPr>
          </p:pic>
          <p:sp>
            <p:nvSpPr>
              <p:cNvPr id="78" name="矩形 77"/>
              <p:cNvSpPr/>
              <p:nvPr/>
            </p:nvSpPr>
            <p:spPr>
              <a:xfrm>
                <a:off x="2462441" y="2711300"/>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lumMod val="75000"/>
                        <a:lumOff val="25000"/>
                      </a:srgbClr>
                    </a:solidFill>
                    <a:effectLst/>
                    <a:uLnTx/>
                    <a:uFillTx/>
                    <a:latin typeface="微软雅黑" pitchFamily="34" charset="-122"/>
                    <a:ea typeface="微软雅黑" pitchFamily="34" charset="-122"/>
                    <a:cs typeface="+mn-cs"/>
                  </a:rPr>
                  <a:t>创新实训中心</a:t>
                </a:r>
                <a:endParaRPr kumimoji="0" lang="zh-CN" altLang="en-US" sz="1400" b="1"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p:txBody>
          </p:sp>
          <p:sp>
            <p:nvSpPr>
              <p:cNvPr id="79" name="矩形 78"/>
              <p:cNvSpPr/>
              <p:nvPr/>
            </p:nvSpPr>
            <p:spPr>
              <a:xfrm>
                <a:off x="4431436" y="2711061"/>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lumMod val="75000"/>
                        <a:lumOff val="25000"/>
                      </a:srgbClr>
                    </a:solidFill>
                    <a:effectLst/>
                    <a:uLnTx/>
                    <a:uFillTx/>
                    <a:latin typeface="微软雅黑" pitchFamily="34" charset="-122"/>
                    <a:ea typeface="微软雅黑" pitchFamily="34" charset="-122"/>
                    <a:cs typeface="+mn-cs"/>
                  </a:rPr>
                  <a:t>创客工坊</a:t>
                </a:r>
                <a:endParaRPr kumimoji="0" lang="zh-CN" altLang="en-US" sz="1400" b="1"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p:txBody>
          </p:sp>
          <p:sp>
            <p:nvSpPr>
              <p:cNvPr id="80" name="矩形 79"/>
              <p:cNvSpPr/>
              <p:nvPr/>
            </p:nvSpPr>
            <p:spPr>
              <a:xfrm>
                <a:off x="6405375" y="2711300"/>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lumMod val="75000"/>
                        <a:lumOff val="25000"/>
                      </a:srgbClr>
                    </a:solidFill>
                    <a:effectLst/>
                    <a:uLnTx/>
                    <a:uFillTx/>
                    <a:latin typeface="微软雅黑" pitchFamily="34" charset="-122"/>
                    <a:ea typeface="微软雅黑" pitchFamily="34" charset="-122"/>
                    <a:cs typeface="+mn-cs"/>
                  </a:rPr>
                  <a:t>创业实验中心</a:t>
                </a:r>
                <a:endParaRPr kumimoji="0" lang="zh-CN" altLang="en-US" sz="1400" b="1"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p:txBody>
          </p:sp>
          <p:cxnSp>
            <p:nvCxnSpPr>
              <p:cNvPr id="81" name="直接箭头连接符 80"/>
              <p:cNvCxnSpPr>
                <a:stCxn id="76" idx="3"/>
                <a:endCxn id="78" idx="1"/>
              </p:cNvCxnSpPr>
              <p:nvPr/>
            </p:nvCxnSpPr>
            <p:spPr>
              <a:xfrm>
                <a:off x="1910579" y="2855316"/>
                <a:ext cx="551862" cy="0"/>
              </a:xfrm>
              <a:prstGeom prst="straightConnector1">
                <a:avLst/>
              </a:prstGeom>
              <a:noFill/>
              <a:ln w="19050" cap="flat" cmpd="sng" algn="ctr">
                <a:solidFill>
                  <a:srgbClr val="0070C0"/>
                </a:solidFill>
                <a:prstDash val="lgDash"/>
                <a:miter lim="800000"/>
                <a:tailEnd type="arrow"/>
              </a:ln>
              <a:effectLst/>
            </p:spPr>
          </p:cxnSp>
          <p:cxnSp>
            <p:nvCxnSpPr>
              <p:cNvPr id="82" name="直接箭头连接符 81"/>
              <p:cNvCxnSpPr/>
              <p:nvPr/>
            </p:nvCxnSpPr>
            <p:spPr>
              <a:xfrm>
                <a:off x="3830593" y="2855316"/>
                <a:ext cx="605787" cy="0"/>
              </a:xfrm>
              <a:prstGeom prst="straightConnector1">
                <a:avLst/>
              </a:prstGeom>
              <a:noFill/>
              <a:ln w="19050" cap="flat" cmpd="sng" algn="ctr">
                <a:solidFill>
                  <a:srgbClr val="0070C0"/>
                </a:solidFill>
                <a:prstDash val="lgDash"/>
                <a:miter lim="800000"/>
                <a:tailEnd type="arrow"/>
              </a:ln>
              <a:effectLst/>
            </p:spPr>
          </p:cxnSp>
          <p:cxnSp>
            <p:nvCxnSpPr>
              <p:cNvPr id="83" name="直接箭头连接符 82"/>
              <p:cNvCxnSpPr/>
              <p:nvPr/>
            </p:nvCxnSpPr>
            <p:spPr>
              <a:xfrm>
                <a:off x="5799588" y="2855316"/>
                <a:ext cx="605787" cy="0"/>
              </a:xfrm>
              <a:prstGeom prst="straightConnector1">
                <a:avLst/>
              </a:prstGeom>
              <a:noFill/>
              <a:ln w="19050" cap="flat" cmpd="sng" algn="ctr">
                <a:solidFill>
                  <a:srgbClr val="0070C0"/>
                </a:solidFill>
                <a:prstDash val="lgDash"/>
                <a:miter lim="800000"/>
                <a:tailEnd type="arrow"/>
              </a:ln>
              <a:effectLst/>
            </p:spPr>
          </p:cxnSp>
          <p:sp>
            <p:nvSpPr>
              <p:cNvPr id="84" name="矩形 83"/>
              <p:cNvSpPr/>
              <p:nvPr/>
            </p:nvSpPr>
            <p:spPr>
              <a:xfrm>
                <a:off x="272480" y="2564904"/>
                <a:ext cx="9577064" cy="3528392"/>
              </a:xfrm>
              <a:prstGeom prst="rect">
                <a:avLst/>
              </a:prstGeom>
              <a:noFill/>
              <a:ln w="952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cxnSp>
            <p:nvCxnSpPr>
              <p:cNvPr id="85" name="直接连接符 84"/>
              <p:cNvCxnSpPr/>
              <p:nvPr/>
            </p:nvCxnSpPr>
            <p:spPr>
              <a:xfrm>
                <a:off x="8049344" y="3133333"/>
                <a:ext cx="0" cy="2877939"/>
              </a:xfrm>
              <a:prstGeom prst="line">
                <a:avLst/>
              </a:prstGeom>
              <a:noFill/>
              <a:ln w="9525" cap="flat" cmpd="sng" algn="ctr">
                <a:solidFill>
                  <a:srgbClr val="4F81BD">
                    <a:shade val="95000"/>
                    <a:satMod val="105000"/>
                  </a:srgbClr>
                </a:solidFill>
                <a:prstDash val="lgDash"/>
              </a:ln>
              <a:effectLst/>
            </p:spPr>
          </p:cxnSp>
          <p:pic>
            <p:nvPicPr>
              <p:cNvPr id="8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0719" y="3143349"/>
                <a:ext cx="1392555" cy="936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0719" y="4153587"/>
                <a:ext cx="1392555" cy="8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矩形 87"/>
              <p:cNvSpPr/>
              <p:nvPr/>
            </p:nvSpPr>
            <p:spPr>
              <a:xfrm>
                <a:off x="8087128" y="5133092"/>
                <a:ext cx="1831288" cy="905744"/>
              </a:xfrm>
              <a:prstGeom prst="rect">
                <a:avLst/>
              </a:prstGeom>
            </p:spPr>
            <p:txBody>
              <a:bodyPr wrap="none">
                <a:spAutoFit/>
              </a:bodyPr>
              <a:lstStyle/>
              <a:p>
                <a:pPr marL="171450" indent="-171450" fontAlgn="base">
                  <a:lnSpc>
                    <a:spcPct val="150000"/>
                  </a:lnSpc>
                  <a:spcBef>
                    <a:spcPct val="0"/>
                  </a:spcBef>
                  <a:spcAft>
                    <a:spcPct val="0"/>
                  </a:spcAft>
                  <a:buFont typeface="Wingdings" pitchFamily="2" charset="2"/>
                  <a:buChar char="u"/>
                </a:pPr>
                <a:r>
                  <a:rPr lang="zh-CN" altLang="en-US" sz="1050" b="1" kern="0" dirty="0" smtClean="0">
                    <a:solidFill>
                      <a:srgbClr val="000000"/>
                    </a:solidFill>
                    <a:latin typeface="微软雅黑" pitchFamily="34" charset="-122"/>
                    <a:ea typeface="微软雅黑" pitchFamily="34" charset="-122"/>
                  </a:rPr>
                  <a:t>专业指导咨询</a:t>
                </a:r>
                <a:endParaRPr lang="en-US" altLang="zh-CN" sz="1050" b="1" kern="0" dirty="0" smtClean="0">
                  <a:solidFill>
                    <a:srgbClr val="000000"/>
                  </a:solidFill>
                  <a:latin typeface="微软雅黑" pitchFamily="34" charset="-122"/>
                  <a:ea typeface="微软雅黑" pitchFamily="34" charset="-122"/>
                </a:endParaRPr>
              </a:p>
              <a:p>
                <a:pPr marL="171450" indent="-171450" fontAlgn="base">
                  <a:lnSpc>
                    <a:spcPct val="150000"/>
                  </a:lnSpc>
                  <a:spcBef>
                    <a:spcPct val="0"/>
                  </a:spcBef>
                  <a:spcAft>
                    <a:spcPct val="0"/>
                  </a:spcAft>
                  <a:buFont typeface="Wingdings" pitchFamily="2" charset="2"/>
                  <a:buChar char="u"/>
                </a:pPr>
                <a:r>
                  <a:rPr lang="zh-CN" altLang="en-US" sz="1050" b="1" kern="0" dirty="0" smtClean="0">
                    <a:solidFill>
                      <a:srgbClr val="000000"/>
                    </a:solidFill>
                    <a:latin typeface="微软雅黑" pitchFamily="34" charset="-122"/>
                    <a:ea typeface="微软雅黑" pitchFamily="34" charset="-122"/>
                  </a:rPr>
                  <a:t>孵化</a:t>
                </a:r>
                <a:r>
                  <a:rPr lang="zh-CN" altLang="en-US" sz="1050" b="1" kern="0" dirty="0">
                    <a:solidFill>
                      <a:srgbClr val="000000"/>
                    </a:solidFill>
                    <a:latin typeface="微软雅黑" pitchFamily="34" charset="-122"/>
                    <a:ea typeface="微软雅黑" pitchFamily="34" charset="-122"/>
                  </a:rPr>
                  <a:t>办公、投融资洽谈</a:t>
                </a:r>
              </a:p>
              <a:p>
                <a:pPr marL="171450" indent="-171450" fontAlgn="base">
                  <a:lnSpc>
                    <a:spcPct val="150000"/>
                  </a:lnSpc>
                  <a:spcBef>
                    <a:spcPct val="0"/>
                  </a:spcBef>
                  <a:spcAft>
                    <a:spcPct val="0"/>
                  </a:spcAft>
                  <a:buFont typeface="Wingdings" pitchFamily="2" charset="2"/>
                  <a:buChar char="u"/>
                </a:pPr>
                <a:r>
                  <a:rPr lang="zh-CN" altLang="en-US" sz="1050" b="1" kern="0" dirty="0">
                    <a:solidFill>
                      <a:srgbClr val="000000"/>
                    </a:solidFill>
                    <a:latin typeface="微软雅黑" pitchFamily="34" charset="-122"/>
                    <a:ea typeface="微软雅黑" pitchFamily="34" charset="-122"/>
                  </a:rPr>
                  <a:t>项目路演</a:t>
                </a:r>
                <a:r>
                  <a:rPr lang="en-US" altLang="zh-CN" sz="1050" b="1" kern="0" dirty="0">
                    <a:solidFill>
                      <a:srgbClr val="000000"/>
                    </a:solidFill>
                    <a:latin typeface="微软雅黑" pitchFamily="34" charset="-122"/>
                    <a:ea typeface="微软雅黑" pitchFamily="34" charset="-122"/>
                  </a:rPr>
                  <a:t>(</a:t>
                </a:r>
                <a:r>
                  <a:rPr lang="zh-CN" altLang="en-US" sz="1050" b="1" kern="0" dirty="0">
                    <a:solidFill>
                      <a:srgbClr val="000000"/>
                    </a:solidFill>
                    <a:latin typeface="微软雅黑" pitchFamily="34" charset="-122"/>
                    <a:ea typeface="微软雅黑" pitchFamily="34" charset="-122"/>
                  </a:rPr>
                  <a:t>创意录播</a:t>
                </a:r>
                <a:r>
                  <a:rPr lang="en-US" altLang="zh-CN" sz="1050" b="1" kern="0" dirty="0">
                    <a:solidFill>
                      <a:srgbClr val="000000"/>
                    </a:solidFill>
                    <a:latin typeface="微软雅黑" pitchFamily="34" charset="-122"/>
                    <a:ea typeface="微软雅黑" pitchFamily="34" charset="-122"/>
                  </a:rPr>
                  <a:t>)</a:t>
                </a:r>
              </a:p>
            </p:txBody>
          </p:sp>
          <p:cxnSp>
            <p:nvCxnSpPr>
              <p:cNvPr id="89" name="直接箭头连接符 88"/>
              <p:cNvCxnSpPr/>
              <p:nvPr/>
            </p:nvCxnSpPr>
            <p:spPr>
              <a:xfrm>
                <a:off x="7803597" y="2855316"/>
                <a:ext cx="605787" cy="0"/>
              </a:xfrm>
              <a:prstGeom prst="straightConnector1">
                <a:avLst/>
              </a:prstGeom>
              <a:noFill/>
              <a:ln w="19050" cap="flat" cmpd="sng" algn="ctr">
                <a:solidFill>
                  <a:srgbClr val="0070C0"/>
                </a:solidFill>
                <a:prstDash val="lgDash"/>
                <a:miter lim="800000"/>
                <a:tailEnd type="arrow"/>
              </a:ln>
              <a:effectLst/>
            </p:spPr>
          </p:cxnSp>
          <p:sp>
            <p:nvSpPr>
              <p:cNvPr id="90" name="矩形 89"/>
              <p:cNvSpPr/>
              <p:nvPr/>
            </p:nvSpPr>
            <p:spPr>
              <a:xfrm>
                <a:off x="8409384" y="2711300"/>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孵化</a:t>
                </a:r>
                <a:r>
                  <a:rPr kumimoji="0" lang="zh-CN" altLang="en-US" sz="1400" b="1" i="0" u="none" strike="noStrike" kern="0" cap="none" spc="0" normalizeH="0" baseline="0" noProof="0" dirty="0" smtClean="0">
                    <a:ln>
                      <a:noFill/>
                    </a:ln>
                    <a:solidFill>
                      <a:srgbClr val="000000">
                        <a:lumMod val="75000"/>
                        <a:lumOff val="25000"/>
                      </a:srgbClr>
                    </a:solidFill>
                    <a:effectLst/>
                    <a:uLnTx/>
                    <a:uFillTx/>
                    <a:latin typeface="微软雅黑" pitchFamily="34" charset="-122"/>
                    <a:ea typeface="微软雅黑" pitchFamily="34" charset="-122"/>
                    <a:cs typeface="+mn-cs"/>
                  </a:rPr>
                  <a:t>服务中心</a:t>
                </a:r>
                <a:endParaRPr kumimoji="0" lang="zh-CN" altLang="en-US" sz="1400" b="1"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p:txBody>
          </p:sp>
        </p:grpSp>
        <p:pic>
          <p:nvPicPr>
            <p:cNvPr id="64" name="Picture 5" descr="C:\Users\chang.li\Desktop\20170330 实训室参考效果图\百色效果图\创客空间-加水印.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995936" y="3286720"/>
              <a:ext cx="1296000" cy="794849"/>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6" descr="C:\Users\chang.li\Desktop\20170330 实训室参考效果图\百色效果图\创业实训室-加水印.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145407" y="3476969"/>
            <a:ext cx="1296000" cy="781769"/>
          </a:xfrm>
          <a:prstGeom prst="rect">
            <a:avLst/>
          </a:prstGeom>
          <a:noFill/>
          <a:extLst>
            <a:ext uri="{909E8E84-426E-40DD-AFC4-6F175D3DCCD1}">
              <a14:hiddenFill xmlns:a14="http://schemas.microsoft.com/office/drawing/2010/main">
                <a:solidFill>
                  <a:srgbClr val="FFFFFF"/>
                </a:solidFill>
              </a14:hiddenFill>
            </a:ext>
          </a:extLst>
        </p:spPr>
      </p:pic>
      <p:sp>
        <p:nvSpPr>
          <p:cNvPr id="92" name="矩形 91"/>
          <p:cNvSpPr/>
          <p:nvPr/>
        </p:nvSpPr>
        <p:spPr>
          <a:xfrm>
            <a:off x="1516656" y="1745320"/>
            <a:ext cx="8841017" cy="900246"/>
          </a:xfrm>
          <a:prstGeom prst="rect">
            <a:avLst/>
          </a:prstGeom>
        </p:spPr>
        <p:txBody>
          <a:bodyPr wrap="square">
            <a:spAutoFit/>
          </a:bodyPr>
          <a:lstStyle/>
          <a:p>
            <a:pPr>
              <a:lnSpc>
                <a:spcPct val="125000"/>
              </a:lnSpc>
            </a:pPr>
            <a:r>
              <a:rPr lang="zh-CN" altLang="en-US" sz="1400" dirty="0" smtClean="0">
                <a:latin typeface="微软雅黑" pitchFamily="34" charset="-122"/>
                <a:ea typeface="微软雅黑" pitchFamily="34" charset="-122"/>
              </a:rPr>
              <a:t>秉承</a:t>
            </a:r>
            <a:r>
              <a:rPr lang="zh-CN" altLang="en-US" sz="1400" b="1" dirty="0">
                <a:solidFill>
                  <a:srgbClr val="0070C0"/>
                </a:solidFill>
                <a:latin typeface="微软雅黑" pitchFamily="34" charset="-122"/>
                <a:ea typeface="微软雅黑" pitchFamily="34" charset="-122"/>
              </a:rPr>
              <a:t>“实践、融合、开放、分享”</a:t>
            </a:r>
            <a:r>
              <a:rPr lang="zh-CN" altLang="en-US" sz="1400" dirty="0">
                <a:latin typeface="微软雅黑" pitchFamily="34" charset="-122"/>
                <a:ea typeface="微软雅黑" pitchFamily="34" charset="-122"/>
              </a:rPr>
              <a:t>理念，以</a:t>
            </a:r>
            <a:r>
              <a:rPr lang="zh-CN" altLang="en-US" sz="1400" b="1" dirty="0">
                <a:solidFill>
                  <a:srgbClr val="0070C0"/>
                </a:solidFill>
                <a:latin typeface="微软雅黑" pitchFamily="34" charset="-122"/>
                <a:ea typeface="微软雅黑" pitchFamily="34" charset="-122"/>
              </a:rPr>
              <a:t>“创新创业文化熏陶</a:t>
            </a:r>
            <a:r>
              <a:rPr lang="en-US" altLang="zh-CN" sz="1400" b="1" dirty="0">
                <a:solidFill>
                  <a:srgbClr val="0070C0"/>
                </a:solidFill>
                <a:latin typeface="微软雅黑" pitchFamily="34" charset="-122"/>
                <a:ea typeface="微软雅黑" pitchFamily="34" charset="-122"/>
              </a:rPr>
              <a:t>—</a:t>
            </a:r>
            <a:r>
              <a:rPr lang="zh-CN" altLang="en-US" sz="1400" b="1" dirty="0">
                <a:solidFill>
                  <a:srgbClr val="0070C0"/>
                </a:solidFill>
                <a:latin typeface="微软雅黑" pitchFamily="34" charset="-122"/>
                <a:ea typeface="微软雅黑" pitchFamily="34" charset="-122"/>
              </a:rPr>
              <a:t>创新思维训练</a:t>
            </a:r>
            <a:r>
              <a:rPr lang="en-US" altLang="zh-CN" sz="1400" b="1" dirty="0">
                <a:solidFill>
                  <a:srgbClr val="0070C0"/>
                </a:solidFill>
                <a:latin typeface="微软雅黑" pitchFamily="34" charset="-122"/>
                <a:ea typeface="微软雅黑" pitchFamily="34" charset="-122"/>
              </a:rPr>
              <a:t>—</a:t>
            </a:r>
            <a:r>
              <a:rPr lang="zh-CN" altLang="en-US" sz="1400" b="1" dirty="0">
                <a:solidFill>
                  <a:srgbClr val="0070C0"/>
                </a:solidFill>
                <a:latin typeface="微软雅黑" pitchFamily="34" charset="-122"/>
                <a:ea typeface="微软雅黑" pitchFamily="34" charset="-122"/>
              </a:rPr>
              <a:t>创客实践</a:t>
            </a:r>
            <a:r>
              <a:rPr lang="en-US" altLang="zh-CN" sz="1400" b="1" dirty="0">
                <a:solidFill>
                  <a:srgbClr val="0070C0"/>
                </a:solidFill>
                <a:latin typeface="微软雅黑" pitchFamily="34" charset="-122"/>
                <a:ea typeface="微软雅黑" pitchFamily="34" charset="-122"/>
              </a:rPr>
              <a:t>—</a:t>
            </a:r>
            <a:r>
              <a:rPr lang="zh-CN" altLang="en-US" sz="1400" b="1" dirty="0">
                <a:solidFill>
                  <a:srgbClr val="0070C0"/>
                </a:solidFill>
                <a:latin typeface="微软雅黑" pitchFamily="34" charset="-122"/>
                <a:ea typeface="微软雅黑" pitchFamily="34" charset="-122"/>
              </a:rPr>
              <a:t>创业能力培养</a:t>
            </a:r>
            <a:r>
              <a:rPr lang="en-US" altLang="zh-CN" sz="1400" b="1" dirty="0">
                <a:solidFill>
                  <a:srgbClr val="0070C0"/>
                </a:solidFill>
                <a:latin typeface="微软雅黑" pitchFamily="34" charset="-122"/>
                <a:ea typeface="微软雅黑" pitchFamily="34" charset="-122"/>
              </a:rPr>
              <a:t>—</a:t>
            </a:r>
            <a:r>
              <a:rPr lang="zh-CN" altLang="en-US" sz="1400" b="1" dirty="0">
                <a:solidFill>
                  <a:srgbClr val="0070C0"/>
                </a:solidFill>
                <a:latin typeface="微软雅黑" pitchFamily="34" charset="-122"/>
                <a:ea typeface="微软雅黑" pitchFamily="34" charset="-122"/>
              </a:rPr>
              <a:t>创业孵化引领”</a:t>
            </a:r>
            <a:r>
              <a:rPr lang="zh-CN" altLang="en-US" sz="1400" dirty="0">
                <a:latin typeface="微软雅黑" pitchFamily="34" charset="-122"/>
                <a:ea typeface="微软雅黑" pitchFamily="34" charset="-122"/>
              </a:rPr>
              <a:t>为</a:t>
            </a:r>
            <a:r>
              <a:rPr lang="zh-CN" altLang="en-US" sz="1400" dirty="0" smtClean="0">
                <a:latin typeface="微软雅黑" pitchFamily="34" charset="-122"/>
                <a:ea typeface="微软雅黑" pitchFamily="34" charset="-122"/>
              </a:rPr>
              <a:t>逻辑线条，横向</a:t>
            </a:r>
            <a:r>
              <a:rPr lang="zh-CN" altLang="en-US" sz="1400" dirty="0">
                <a:latin typeface="微软雅黑" pitchFamily="34" charset="-122"/>
                <a:ea typeface="微软雅黑" pitchFamily="34" charset="-122"/>
              </a:rPr>
              <a:t>以创新创业教育及培训为主线，纵向</a:t>
            </a:r>
            <a:r>
              <a:rPr lang="zh-CN" altLang="en-US" sz="1400" dirty="0" smtClean="0">
                <a:latin typeface="微软雅黑" pitchFamily="34" charset="-122"/>
                <a:ea typeface="微软雅黑" pitchFamily="34" charset="-122"/>
              </a:rPr>
              <a:t>以产业搭载</a:t>
            </a:r>
            <a:r>
              <a:rPr lang="zh-CN" altLang="en-US" sz="1400" dirty="0">
                <a:latin typeface="微软雅黑" pitchFamily="34" charset="-122"/>
                <a:ea typeface="微软雅黑" pitchFamily="34" charset="-122"/>
              </a:rPr>
              <a:t>创新创业实训为内涵</a:t>
            </a:r>
            <a:r>
              <a:rPr lang="zh-CN" altLang="en-US" sz="1400" dirty="0" smtClean="0">
                <a:latin typeface="微软雅黑" pitchFamily="34" charset="-122"/>
                <a:ea typeface="微软雅黑" pitchFamily="34" charset="-122"/>
              </a:rPr>
              <a:t>，打造集</a:t>
            </a:r>
            <a:r>
              <a:rPr lang="zh-CN" altLang="en-US" sz="1400" b="1" dirty="0">
                <a:solidFill>
                  <a:srgbClr val="0070C0"/>
                </a:solidFill>
                <a:latin typeface="微软雅黑" pitchFamily="34" charset="-122"/>
                <a:ea typeface="微软雅黑" pitchFamily="34" charset="-122"/>
              </a:rPr>
              <a:t>创新创业“体验、教学、培训、实训、孵化”</a:t>
            </a:r>
            <a:r>
              <a:rPr lang="zh-CN" altLang="en-US" sz="1400" dirty="0" smtClean="0">
                <a:latin typeface="微软雅黑" pitchFamily="34" charset="-122"/>
                <a:ea typeface="微软雅黑" pitchFamily="34" charset="-122"/>
              </a:rPr>
              <a:t>为一体的创新创业中心，助力区域经济转型和创新发展。</a:t>
            </a:r>
            <a:endParaRPr lang="zh-CN" altLang="en-US" sz="1400" dirty="0">
              <a:latin typeface="微软雅黑" pitchFamily="34" charset="-122"/>
              <a:ea typeface="微软雅黑" pitchFamily="34" charset="-122"/>
            </a:endParaRPr>
          </a:p>
        </p:txBody>
      </p:sp>
      <p:pic>
        <p:nvPicPr>
          <p:cNvPr id="93"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1658719" y="3466650"/>
            <a:ext cx="1296000" cy="81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3472181" y="3457060"/>
            <a:ext cx="1296000" cy="82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3472181" y="4376031"/>
            <a:ext cx="1296000" cy="79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5"/>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
          <a:stretch/>
        </p:blipFill>
        <p:spPr bwMode="auto">
          <a:xfrm>
            <a:off x="5345207" y="3452975"/>
            <a:ext cx="1296000" cy="81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Box 10"/>
          <p:cNvSpPr txBox="1"/>
          <p:nvPr/>
        </p:nvSpPr>
        <p:spPr>
          <a:xfrm>
            <a:off x="239353" y="1375988"/>
            <a:ext cx="1385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1. </a:t>
            </a:r>
            <a:r>
              <a:rPr kumimoji="0" lang="zh-CN" altLang="en-US"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建设理念</a:t>
            </a:r>
            <a:endPar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5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29</a:t>
            </a:r>
            <a:endParaRPr lang="zh-CN" altLang="en-US" sz="1600" b="1" dirty="0">
              <a:solidFill>
                <a:prstClr val="white"/>
              </a:solidFill>
            </a:endParaRPr>
          </a:p>
        </p:txBody>
      </p:sp>
      <p:cxnSp>
        <p:nvCxnSpPr>
          <p:cNvPr id="52" name="直接连接符 51"/>
          <p:cNvCxnSpPr/>
          <p:nvPr/>
        </p:nvCxnSpPr>
        <p:spPr>
          <a:xfrm>
            <a:off x="1768416" y="404813"/>
            <a:ext cx="98288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MH_Other_5"/>
          <p:cNvSpPr>
            <a:spLocks noChangeArrowheads="1"/>
          </p:cNvSpPr>
          <p:nvPr>
            <p:custDataLst>
              <p:tags r:id="rId1"/>
            </p:custDataLst>
          </p:nvPr>
        </p:nvSpPr>
        <p:spPr bwMode="auto">
          <a:xfrm>
            <a:off x="228925" y="737893"/>
            <a:ext cx="3314988" cy="5110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（五）</a:t>
            </a:r>
            <a:r>
              <a:rPr lang="zh-CN" altLang="en-US" sz="2000" b="1" kern="0" dirty="0">
                <a:solidFill>
                  <a:schemeClr val="bg1"/>
                </a:solidFill>
                <a:latin typeface="微软雅黑" panose="020B0503020204020204" pitchFamily="34" charset="-122"/>
                <a:ea typeface="微软雅黑" panose="020B0503020204020204" pitchFamily="34" charset="-122"/>
              </a:rPr>
              <a:t>创新创业</a:t>
            </a:r>
            <a:r>
              <a:rPr lang="zh-CN" altLang="en-US" sz="2000" b="1" kern="0" dirty="0" smtClean="0">
                <a:solidFill>
                  <a:schemeClr val="bg1"/>
                </a:solidFill>
                <a:latin typeface="微软雅黑" panose="020B0503020204020204" pitchFamily="34" charset="-122"/>
                <a:ea typeface="微软雅黑" panose="020B0503020204020204" pitchFamily="34" charset="-122"/>
              </a:rPr>
              <a:t>中心建设</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124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aphicFrame>
        <p:nvGraphicFramePr>
          <p:cNvPr id="16" name="表格 15"/>
          <p:cNvGraphicFramePr>
            <a:graphicFrameLocks noGrp="1"/>
          </p:cNvGraphicFramePr>
          <p:nvPr>
            <p:extLst>
              <p:ext uri="{D42A27DB-BD31-4B8C-83A1-F6EECF244321}">
                <p14:modId xmlns:p14="http://schemas.microsoft.com/office/powerpoint/2010/main" val="81355644"/>
              </p:ext>
            </p:extLst>
          </p:nvPr>
        </p:nvGraphicFramePr>
        <p:xfrm>
          <a:off x="1200177" y="1292349"/>
          <a:ext cx="9555452" cy="5039871"/>
        </p:xfrm>
        <a:graphic>
          <a:graphicData uri="http://schemas.openxmlformats.org/drawingml/2006/table">
            <a:tbl>
              <a:tblPr firstRow="1" firstCol="1" bandRow="1"/>
              <a:tblGrid>
                <a:gridCol w="1365064"/>
                <a:gridCol w="1846852"/>
                <a:gridCol w="6343536"/>
              </a:tblGrid>
              <a:tr h="519749">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名称</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altLang="en-US" sz="1600" kern="100" dirty="0" smtClean="0">
                          <a:solidFill>
                            <a:schemeClr val="bg1"/>
                          </a:solidFill>
                          <a:effectLst/>
                          <a:latin typeface="微软雅黑" panose="020B0503020204020204" pitchFamily="34" charset="-122"/>
                          <a:ea typeface="微软雅黑" panose="020B0503020204020204" pitchFamily="34" charset="-122"/>
                          <a:cs typeface="Times New Roman"/>
                        </a:rPr>
                        <a:t>功能分区</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altLang="en-US" sz="1600" kern="1200" dirty="0" smtClean="0">
                          <a:solidFill>
                            <a:schemeClr val="bg1"/>
                          </a:solidFill>
                          <a:latin typeface="微软雅黑" pitchFamily="34" charset="-122"/>
                          <a:ea typeface="微软雅黑" pitchFamily="34" charset="-122"/>
                          <a:cs typeface="+mn-cs"/>
                        </a:rPr>
                        <a:t>功能定位</a:t>
                      </a:r>
                      <a:endParaRPr lang="zh-CN" sz="1600" kern="1200" dirty="0">
                        <a:solidFill>
                          <a:schemeClr val="bg1"/>
                        </a:solidFill>
                        <a:latin typeface="微软雅黑" pitchFamily="34" charset="-122"/>
                        <a:ea typeface="微软雅黑" pitchFamily="34"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r>
              <a:tr h="798821">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altLang="en-US" sz="1200" kern="0" dirty="0" smtClean="0">
                          <a:solidFill>
                            <a:schemeClr val="bg1"/>
                          </a:solidFill>
                          <a:effectLst/>
                          <a:latin typeface="微软雅黑" panose="020B0503020204020204" pitchFamily="34" charset="-122"/>
                          <a:ea typeface="微软雅黑" panose="020B0503020204020204" pitchFamily="34" charset="-122"/>
                        </a:rPr>
                        <a:t>多功能体验中心</a:t>
                      </a:r>
                      <a:endParaRPr lang="zh-CN" altLang="en-US" sz="1200" kern="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indent="127000" algn="ctr">
                        <a:lnSpc>
                          <a:spcPct val="125000"/>
                        </a:lnSpc>
                        <a:spcAft>
                          <a:spcPts val="0"/>
                        </a:spcAft>
                      </a:pPr>
                      <a:r>
                        <a:rPr lang="zh-CN" sz="1200" b="0" kern="1200" dirty="0">
                          <a:solidFill>
                            <a:schemeClr val="dk1"/>
                          </a:solidFill>
                          <a:latin typeface="微软雅黑" pitchFamily="34" charset="-122"/>
                          <a:ea typeface="微软雅黑" pitchFamily="34" charset="-122"/>
                          <a:cs typeface="+mn-cs"/>
                        </a:rPr>
                        <a:t>创新创业文化展示</a:t>
                      </a:r>
                      <a:r>
                        <a:rPr lang="zh-CN" sz="1200" b="0" kern="1200" dirty="0" smtClean="0">
                          <a:solidFill>
                            <a:schemeClr val="dk1"/>
                          </a:solidFill>
                          <a:latin typeface="微软雅黑" pitchFamily="34" charset="-122"/>
                          <a:ea typeface="微软雅黑" pitchFamily="34" charset="-122"/>
                          <a:cs typeface="+mn-cs"/>
                        </a:rPr>
                        <a:t>区</a:t>
                      </a:r>
                      <a:endParaRPr lang="en-US" altLang="zh-CN" sz="1200" b="0" kern="1200" dirty="0" smtClean="0">
                        <a:solidFill>
                          <a:schemeClr val="dk1"/>
                        </a:solidFill>
                        <a:latin typeface="微软雅黑" pitchFamily="34" charset="-122"/>
                        <a:ea typeface="微软雅黑" pitchFamily="34" charset="-122"/>
                        <a:cs typeface="+mn-cs"/>
                      </a:endParaRPr>
                    </a:p>
                    <a:p>
                      <a:pPr indent="127000" algn="ctr">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创新创业主题展厅</a:t>
                      </a: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indent="-360000" algn="l">
                        <a:lnSpc>
                          <a:spcPct val="125000"/>
                        </a:lnSpc>
                      </a:pPr>
                      <a:r>
                        <a:rPr lang="zh-CN" altLang="en-US" sz="1200" kern="1200" dirty="0" smtClean="0">
                          <a:solidFill>
                            <a:schemeClr val="dk1"/>
                          </a:solidFill>
                          <a:latin typeface="微软雅黑" pitchFamily="34" charset="-122"/>
                          <a:ea typeface="微软雅黑" pitchFamily="34" charset="-122"/>
                          <a:cs typeface="+mn-cs"/>
                        </a:rPr>
                        <a:t>       以“</a:t>
                      </a:r>
                      <a:r>
                        <a:rPr lang="zh-CN" altLang="en-US" sz="1200" b="1" kern="1200" dirty="0" smtClean="0">
                          <a:solidFill>
                            <a:srgbClr val="0070C0"/>
                          </a:solidFill>
                          <a:latin typeface="微软雅黑" pitchFamily="34" charset="-122"/>
                          <a:ea typeface="微软雅黑" pitchFamily="34" charset="-122"/>
                          <a:cs typeface="+mn-cs"/>
                        </a:rPr>
                        <a:t>体验</a:t>
                      </a:r>
                      <a:r>
                        <a:rPr lang="en-US" altLang="zh-CN" sz="1200" b="1" kern="1200" dirty="0" smtClean="0">
                          <a:solidFill>
                            <a:srgbClr val="0070C0"/>
                          </a:solidFill>
                          <a:latin typeface="微软雅黑" pitchFamily="34" charset="-122"/>
                          <a:ea typeface="微软雅黑" pitchFamily="34" charset="-122"/>
                          <a:cs typeface="+mn-cs"/>
                        </a:rPr>
                        <a:t>·</a:t>
                      </a:r>
                      <a:r>
                        <a:rPr lang="zh-CN" altLang="en-US" sz="1200" b="1" kern="1200" dirty="0" smtClean="0">
                          <a:solidFill>
                            <a:srgbClr val="0070C0"/>
                          </a:solidFill>
                          <a:latin typeface="微软雅黑" pitchFamily="34" charset="-122"/>
                          <a:ea typeface="微软雅黑" pitchFamily="34" charset="-122"/>
                          <a:cs typeface="+mn-cs"/>
                        </a:rPr>
                        <a:t>探索</a:t>
                      </a:r>
                      <a:r>
                        <a:rPr lang="zh-CN" altLang="en-US" sz="1200" kern="1200" dirty="0" smtClean="0">
                          <a:solidFill>
                            <a:schemeClr val="dk1"/>
                          </a:solidFill>
                          <a:latin typeface="微软雅黑" pitchFamily="34" charset="-122"/>
                          <a:ea typeface="微软雅黑" pitchFamily="34" charset="-122"/>
                          <a:cs typeface="+mn-cs"/>
                        </a:rPr>
                        <a:t>”为主题，借助挂图、文化墙、大屏、触摸一体机、电子翻书等展示</a:t>
                      </a:r>
                      <a:r>
                        <a:rPr lang="zh-CN" altLang="en-US" sz="1200" b="1" kern="1200" dirty="0" smtClean="0">
                          <a:solidFill>
                            <a:srgbClr val="0070C0"/>
                          </a:solidFill>
                          <a:latin typeface="微软雅黑" pitchFamily="34" charset="-122"/>
                          <a:ea typeface="微软雅黑" pitchFamily="34" charset="-122"/>
                          <a:cs typeface="+mn-cs"/>
                        </a:rPr>
                        <a:t>国内外创客文化、创新创业文化及“产业</a:t>
                      </a:r>
                      <a:r>
                        <a:rPr lang="en-US" altLang="zh-CN" sz="1200" b="1" kern="1200" dirty="0" smtClean="0">
                          <a:solidFill>
                            <a:srgbClr val="0070C0"/>
                          </a:solidFill>
                          <a:latin typeface="微软雅黑" pitchFamily="34" charset="-122"/>
                          <a:ea typeface="微软雅黑" pitchFamily="34" charset="-122"/>
                          <a:cs typeface="+mn-cs"/>
                        </a:rPr>
                        <a:t>+</a:t>
                      </a:r>
                      <a:r>
                        <a:rPr lang="zh-CN" altLang="en-US" sz="1200" b="1" kern="1200" dirty="0" smtClean="0">
                          <a:solidFill>
                            <a:srgbClr val="0070C0"/>
                          </a:solidFill>
                          <a:latin typeface="微软雅黑" pitchFamily="34" charset="-122"/>
                          <a:ea typeface="微软雅黑" pitchFamily="34" charset="-122"/>
                          <a:cs typeface="+mn-cs"/>
                        </a:rPr>
                        <a:t>创新创业”前沿动态</a:t>
                      </a:r>
                      <a:r>
                        <a:rPr lang="zh-CN" altLang="en-US" sz="1200" kern="1200" dirty="0" smtClean="0">
                          <a:solidFill>
                            <a:schemeClr val="dk1"/>
                          </a:solidFill>
                          <a:latin typeface="微软雅黑" pitchFamily="34" charset="-122"/>
                          <a:ea typeface="微软雅黑" pitchFamily="34" charset="-122"/>
                          <a:cs typeface="+mn-cs"/>
                        </a:rPr>
                        <a:t>，并定期举行</a:t>
                      </a:r>
                      <a:r>
                        <a:rPr lang="zh-CN" altLang="en-US" sz="1200" b="1" kern="1200" dirty="0" smtClean="0">
                          <a:solidFill>
                            <a:srgbClr val="0070C0"/>
                          </a:solidFill>
                          <a:latin typeface="微软雅黑" pitchFamily="34" charset="-122"/>
                          <a:ea typeface="微软雅黑" pitchFamily="34" charset="-122"/>
                          <a:cs typeface="+mn-cs"/>
                        </a:rPr>
                        <a:t>创新创业主题展</a:t>
                      </a:r>
                      <a:r>
                        <a:rPr lang="zh-CN" altLang="en-US" sz="1200" kern="1200" dirty="0" smtClean="0">
                          <a:solidFill>
                            <a:schemeClr val="dk1"/>
                          </a:solidFill>
                          <a:latin typeface="微软雅黑" pitchFamily="34" charset="-122"/>
                          <a:ea typeface="微软雅黑" pitchFamily="34" charset="-122"/>
                          <a:cs typeface="+mn-cs"/>
                        </a:rPr>
                        <a:t>，创设别出心裁、引人入胜的交互式参观学习环境，大力弘扬创新创业精神和文化</a:t>
                      </a: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959109">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altLang="en-US" sz="1200" kern="0" dirty="0" smtClean="0">
                          <a:solidFill>
                            <a:schemeClr val="bg1"/>
                          </a:solidFill>
                          <a:effectLst/>
                          <a:latin typeface="微软雅黑" panose="020B0503020204020204" pitchFamily="34" charset="-122"/>
                          <a:ea typeface="微软雅黑" panose="020B0503020204020204" pitchFamily="34" charset="-122"/>
                        </a:rPr>
                        <a:t>创新实训中心</a:t>
                      </a:r>
                      <a:endParaRPr lang="zh-CN" altLang="en-US" sz="1200" kern="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127000" algn="ctr" defTabSz="914400" rtl="0" eaLnBrk="1" latinLnBrk="0" hangingPunct="1">
                        <a:lnSpc>
                          <a:spcPct val="125000"/>
                        </a:lnSpc>
                        <a:spcAft>
                          <a:spcPts val="0"/>
                        </a:spcAft>
                      </a:pPr>
                      <a:r>
                        <a:rPr lang="zh-CN" altLang="zh-CN" sz="1200" b="0" kern="1200" dirty="0" smtClean="0">
                          <a:solidFill>
                            <a:schemeClr val="dk1"/>
                          </a:solidFill>
                          <a:latin typeface="微软雅黑" pitchFamily="34" charset="-122"/>
                          <a:ea typeface="微软雅黑" pitchFamily="34" charset="-122"/>
                          <a:cs typeface="+mn-cs"/>
                        </a:rPr>
                        <a:t>创新测评区</a:t>
                      </a:r>
                      <a:endParaRPr lang="en-US" altLang="zh-CN" sz="1200" b="0" kern="1200" dirty="0" smtClean="0">
                        <a:solidFill>
                          <a:schemeClr val="dk1"/>
                        </a:solidFill>
                        <a:latin typeface="微软雅黑" pitchFamily="34" charset="-122"/>
                        <a:ea typeface="微软雅黑" pitchFamily="34" charset="-122"/>
                        <a:cs typeface="+mn-cs"/>
                      </a:endParaRPr>
                    </a:p>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创新思维训练区 </a:t>
                      </a:r>
                      <a:endParaRPr lang="en-US" altLang="zh-CN" sz="1200" b="0" kern="1200" dirty="0" smtClean="0">
                        <a:solidFill>
                          <a:schemeClr val="dk1"/>
                        </a:solidFill>
                        <a:latin typeface="微软雅黑" pitchFamily="34" charset="-122"/>
                        <a:ea typeface="微软雅黑" pitchFamily="34" charset="-122"/>
                        <a:cs typeface="+mn-cs"/>
                      </a:endParaRPr>
                    </a:p>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头脑风暴区</a:t>
                      </a:r>
                      <a:endParaRPr lang="en-US" altLang="zh-CN" sz="1200" b="0" kern="1200" dirty="0" smtClean="0">
                        <a:solidFill>
                          <a:schemeClr val="dk1"/>
                        </a:solidFill>
                        <a:latin typeface="微软雅黑" pitchFamily="34" charset="-122"/>
                        <a:ea typeface="微软雅黑" pitchFamily="34" charset="-122"/>
                        <a:cs typeface="+mn-cs"/>
                      </a:endParaRPr>
                    </a:p>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专业</a:t>
                      </a:r>
                      <a:r>
                        <a:rPr lang="en-US" altLang="zh-CN" sz="1200" b="0" kern="1200" dirty="0" smtClean="0">
                          <a:solidFill>
                            <a:schemeClr val="dk1"/>
                          </a:solidFill>
                          <a:latin typeface="微软雅黑" pitchFamily="34" charset="-122"/>
                          <a:ea typeface="微软雅黑" pitchFamily="34" charset="-122"/>
                          <a:cs typeface="+mn-cs"/>
                        </a:rPr>
                        <a:t>/</a:t>
                      </a:r>
                      <a:r>
                        <a:rPr lang="zh-CN" altLang="en-US" sz="1200" b="0" kern="1200" dirty="0" smtClean="0">
                          <a:solidFill>
                            <a:schemeClr val="dk1"/>
                          </a:solidFill>
                          <a:latin typeface="微软雅黑" pitchFamily="34" charset="-122"/>
                          <a:ea typeface="微软雅黑" pitchFamily="34" charset="-122"/>
                          <a:cs typeface="+mn-cs"/>
                        </a:rPr>
                        <a:t>产业创新拓展区</a:t>
                      </a:r>
                      <a:endParaRPr lang="zh-CN" sz="1200" b="0" kern="1200" dirty="0">
                        <a:solidFill>
                          <a:schemeClr val="dk1"/>
                        </a:solidFill>
                        <a:latin typeface="微软雅黑" pitchFamily="34" charset="-122"/>
                        <a:ea typeface="微软雅黑" pitchFamily="34"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ct val="125000"/>
                        </a:lnSpc>
                      </a:pPr>
                      <a:r>
                        <a:rPr lang="zh-CN" altLang="en-US" sz="1200" kern="1200" dirty="0" smtClean="0">
                          <a:solidFill>
                            <a:schemeClr val="dk1"/>
                          </a:solidFill>
                          <a:latin typeface="微软雅黑" pitchFamily="34" charset="-122"/>
                          <a:ea typeface="微软雅黑" pitchFamily="34" charset="-122"/>
                          <a:cs typeface="+mn-cs"/>
                        </a:rPr>
                        <a:t>       按照“</a:t>
                      </a:r>
                      <a:r>
                        <a:rPr lang="zh-CN" altLang="en-US" sz="1200" b="1" kern="1200" dirty="0" smtClean="0">
                          <a:solidFill>
                            <a:srgbClr val="0070C0"/>
                          </a:solidFill>
                          <a:latin typeface="微软雅黑" pitchFamily="34" charset="-122"/>
                          <a:ea typeface="微软雅黑" pitchFamily="34" charset="-122"/>
                          <a:cs typeface="+mn-cs"/>
                        </a:rPr>
                        <a:t>创新启蒙</a:t>
                      </a:r>
                      <a:r>
                        <a:rPr lang="en-US" altLang="zh-CN" sz="1200" b="1" kern="1200" dirty="0" smtClean="0">
                          <a:solidFill>
                            <a:srgbClr val="0070C0"/>
                          </a:solidFill>
                          <a:latin typeface="微软雅黑" pitchFamily="34" charset="-122"/>
                          <a:ea typeface="微软雅黑" pitchFamily="34" charset="-122"/>
                          <a:cs typeface="+mn-cs"/>
                        </a:rPr>
                        <a:t>—</a:t>
                      </a:r>
                      <a:r>
                        <a:rPr lang="zh-CN" altLang="en-US" sz="1200" b="1" kern="1200" dirty="0" smtClean="0">
                          <a:solidFill>
                            <a:srgbClr val="0070C0"/>
                          </a:solidFill>
                          <a:latin typeface="微软雅黑" pitchFamily="34" charset="-122"/>
                          <a:ea typeface="微软雅黑" pitchFamily="34" charset="-122"/>
                          <a:cs typeface="+mn-cs"/>
                        </a:rPr>
                        <a:t>创新认知与评估</a:t>
                      </a:r>
                      <a:r>
                        <a:rPr lang="en-US" altLang="zh-CN" sz="1200" b="1" kern="1200" dirty="0" smtClean="0">
                          <a:solidFill>
                            <a:srgbClr val="0070C0"/>
                          </a:solidFill>
                          <a:latin typeface="微软雅黑" pitchFamily="34" charset="-122"/>
                          <a:ea typeface="微软雅黑" pitchFamily="34" charset="-122"/>
                          <a:cs typeface="+mn-cs"/>
                        </a:rPr>
                        <a:t>—</a:t>
                      </a:r>
                      <a:r>
                        <a:rPr lang="zh-CN" altLang="en-US" sz="1200" b="1" kern="1200" dirty="0" smtClean="0">
                          <a:solidFill>
                            <a:srgbClr val="0070C0"/>
                          </a:solidFill>
                          <a:latin typeface="微软雅黑" pitchFamily="34" charset="-122"/>
                          <a:ea typeface="微软雅黑" pitchFamily="34" charset="-122"/>
                          <a:cs typeface="+mn-cs"/>
                        </a:rPr>
                        <a:t>创新技法训练</a:t>
                      </a:r>
                      <a:r>
                        <a:rPr lang="en-US" altLang="zh-CN" sz="1200" b="1" kern="1200" dirty="0" smtClean="0">
                          <a:solidFill>
                            <a:srgbClr val="0070C0"/>
                          </a:solidFill>
                          <a:latin typeface="微软雅黑" pitchFamily="34" charset="-122"/>
                          <a:ea typeface="微软雅黑" pitchFamily="34" charset="-122"/>
                          <a:cs typeface="+mn-cs"/>
                        </a:rPr>
                        <a:t>—</a:t>
                      </a:r>
                      <a:r>
                        <a:rPr lang="zh-CN" altLang="en-US" sz="1200" b="1" kern="1200" dirty="0" smtClean="0">
                          <a:solidFill>
                            <a:srgbClr val="0070C0"/>
                          </a:solidFill>
                          <a:latin typeface="微软雅黑" pitchFamily="34" charset="-122"/>
                          <a:ea typeface="微软雅黑" pitchFamily="34" charset="-122"/>
                          <a:cs typeface="+mn-cs"/>
                        </a:rPr>
                        <a:t>创新实操”</a:t>
                      </a:r>
                      <a:r>
                        <a:rPr lang="zh-CN" altLang="en-US" sz="1200" kern="1200" dirty="0" smtClean="0">
                          <a:solidFill>
                            <a:schemeClr val="dk1"/>
                          </a:solidFill>
                          <a:latin typeface="微软雅黑" pitchFamily="34" charset="-122"/>
                          <a:ea typeface="微软雅黑" pitchFamily="34" charset="-122"/>
                          <a:cs typeface="+mn-cs"/>
                        </a:rPr>
                        <a:t>的创新人才培养逻辑，设计实训环节和内容，并配套相应</a:t>
                      </a:r>
                      <a:r>
                        <a:rPr lang="zh-CN" altLang="en-US" sz="1200" b="1" kern="1200" dirty="0" smtClean="0">
                          <a:solidFill>
                            <a:srgbClr val="0070C0"/>
                          </a:solidFill>
                          <a:latin typeface="微软雅黑" pitchFamily="34" charset="-122"/>
                          <a:ea typeface="微软雅黑" pitchFamily="34" charset="-122"/>
                          <a:cs typeface="+mn-cs"/>
                        </a:rPr>
                        <a:t>创新课程</a:t>
                      </a:r>
                      <a:r>
                        <a:rPr lang="en-US" altLang="zh-CN" sz="1200" b="1" kern="1200" dirty="0" smtClean="0">
                          <a:solidFill>
                            <a:srgbClr val="0070C0"/>
                          </a:solidFill>
                          <a:latin typeface="微软雅黑" pitchFamily="34" charset="-122"/>
                          <a:ea typeface="微软雅黑" pitchFamily="34" charset="-122"/>
                          <a:cs typeface="+mn-cs"/>
                        </a:rPr>
                        <a:t>+</a:t>
                      </a:r>
                      <a:r>
                        <a:rPr lang="zh-CN" altLang="en-US" sz="1200" b="1" kern="1200" dirty="0" smtClean="0">
                          <a:solidFill>
                            <a:srgbClr val="0070C0"/>
                          </a:solidFill>
                          <a:latin typeface="微软雅黑" pitchFamily="34" charset="-122"/>
                          <a:ea typeface="微软雅黑" pitchFamily="34" charset="-122"/>
                          <a:cs typeface="+mn-cs"/>
                        </a:rPr>
                        <a:t>创意教玩具</a:t>
                      </a:r>
                      <a:r>
                        <a:rPr lang="en-US" altLang="zh-CN" sz="1200" b="1" kern="1200" dirty="0" smtClean="0">
                          <a:solidFill>
                            <a:srgbClr val="0070C0"/>
                          </a:solidFill>
                          <a:latin typeface="微软雅黑" pitchFamily="34" charset="-122"/>
                          <a:ea typeface="微软雅黑" pitchFamily="34" charset="-122"/>
                          <a:cs typeface="+mn-cs"/>
                        </a:rPr>
                        <a:t>+</a:t>
                      </a:r>
                      <a:r>
                        <a:rPr lang="zh-CN" altLang="en-US" sz="1200" b="1" kern="1200" dirty="0" smtClean="0">
                          <a:solidFill>
                            <a:srgbClr val="0070C0"/>
                          </a:solidFill>
                          <a:latin typeface="微软雅黑" pitchFamily="34" charset="-122"/>
                          <a:ea typeface="微软雅黑" pitchFamily="34" charset="-122"/>
                          <a:cs typeface="+mn-cs"/>
                        </a:rPr>
                        <a:t>配套启发式训练游戏</a:t>
                      </a:r>
                      <a:r>
                        <a:rPr lang="en-US" altLang="zh-CN" sz="1200" b="1" kern="1200" dirty="0" smtClean="0">
                          <a:solidFill>
                            <a:srgbClr val="0070C0"/>
                          </a:solidFill>
                          <a:latin typeface="微软雅黑" pitchFamily="34" charset="-122"/>
                          <a:ea typeface="微软雅黑" pitchFamily="34" charset="-122"/>
                          <a:cs typeface="+mn-cs"/>
                        </a:rPr>
                        <a:t>+</a:t>
                      </a:r>
                      <a:r>
                        <a:rPr lang="zh-CN" altLang="en-US" sz="1200" b="1" kern="1200" dirty="0" smtClean="0">
                          <a:solidFill>
                            <a:srgbClr val="0070C0"/>
                          </a:solidFill>
                          <a:latin typeface="微软雅黑" pitchFamily="34" charset="-122"/>
                          <a:ea typeface="微软雅黑" pitchFamily="34" charset="-122"/>
                          <a:cs typeface="+mn-cs"/>
                        </a:rPr>
                        <a:t>互动平台</a:t>
                      </a:r>
                      <a:r>
                        <a:rPr lang="zh-CN" altLang="en-US" sz="1200" kern="1200" dirty="0" smtClean="0">
                          <a:solidFill>
                            <a:schemeClr val="dk1"/>
                          </a:solidFill>
                          <a:latin typeface="微软雅黑" pitchFamily="34" charset="-122"/>
                          <a:ea typeface="微软雅黑" pitchFamily="34" charset="-122"/>
                          <a:cs typeface="+mn-cs"/>
                        </a:rPr>
                        <a:t>，为创新创意自我认知的启发、创新思维应用能力的锻炼、创新创意想法的碰撞提供开放式空间</a:t>
                      </a:r>
                      <a:endParaRPr lang="zh-CN" altLang="en-US" sz="1200" kern="1200" dirty="0">
                        <a:solidFill>
                          <a:schemeClr val="dk1"/>
                        </a:solidFill>
                        <a:latin typeface="微软雅黑" pitchFamily="34" charset="-122"/>
                        <a:ea typeface="微软雅黑" pitchFamily="34"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86318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altLang="en-US" sz="1200" kern="0" dirty="0" smtClean="0">
                          <a:solidFill>
                            <a:schemeClr val="bg1"/>
                          </a:solidFill>
                          <a:effectLst/>
                          <a:latin typeface="微软雅黑" panose="020B0503020204020204" pitchFamily="34" charset="-122"/>
                          <a:ea typeface="微软雅黑" panose="020B0503020204020204" pitchFamily="34" charset="-122"/>
                        </a:rPr>
                        <a:t>创客工坊</a:t>
                      </a:r>
                      <a:endParaRPr lang="zh-CN" altLang="en-US" sz="1200" kern="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创客驿站</a:t>
                      </a:r>
                      <a:endParaRPr lang="en-US" altLang="zh-CN" sz="1200" b="0" kern="1200" dirty="0" smtClean="0">
                        <a:solidFill>
                          <a:schemeClr val="dk1"/>
                        </a:solidFill>
                        <a:latin typeface="微软雅黑" pitchFamily="34" charset="-122"/>
                        <a:ea typeface="微软雅黑" pitchFamily="34" charset="-122"/>
                        <a:cs typeface="+mn-cs"/>
                      </a:endParaRPr>
                    </a:p>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产品创新设计区</a:t>
                      </a:r>
                      <a:endParaRPr lang="en-US" altLang="zh-CN" sz="1200" b="0" kern="1200" dirty="0" smtClean="0">
                        <a:solidFill>
                          <a:schemeClr val="dk1"/>
                        </a:solidFill>
                        <a:latin typeface="微软雅黑" pitchFamily="34" charset="-122"/>
                        <a:ea typeface="微软雅黑" pitchFamily="34" charset="-122"/>
                        <a:cs typeface="+mn-cs"/>
                      </a:endParaRPr>
                    </a:p>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主题式创客工坊</a:t>
                      </a:r>
                      <a:endParaRPr lang="zh-CN" altLang="en-US" sz="1200" b="0" kern="1200" dirty="0">
                        <a:solidFill>
                          <a:schemeClr val="dk1"/>
                        </a:solidFill>
                        <a:latin typeface="微软雅黑" pitchFamily="34" charset="-122"/>
                        <a:ea typeface="微软雅黑" pitchFamily="34"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ct val="125000"/>
                        </a:lnSpc>
                      </a:pPr>
                      <a:r>
                        <a:rPr lang="zh-CN" altLang="en-US" sz="1200" kern="1200" dirty="0" smtClean="0">
                          <a:solidFill>
                            <a:schemeClr val="dk1"/>
                          </a:solidFill>
                          <a:latin typeface="微软雅黑" pitchFamily="34" charset="-122"/>
                          <a:ea typeface="微软雅黑" pitchFamily="34" charset="-122"/>
                          <a:cs typeface="+mn-cs"/>
                        </a:rPr>
                        <a:t>       采用</a:t>
                      </a:r>
                      <a:r>
                        <a:rPr lang="en-US" altLang="zh-CN" sz="1200" kern="1200" dirty="0" smtClean="0">
                          <a:solidFill>
                            <a:schemeClr val="dk1"/>
                          </a:solidFill>
                          <a:latin typeface="微软雅黑" pitchFamily="34" charset="-122"/>
                          <a:ea typeface="微软雅黑" pitchFamily="34" charset="-122"/>
                          <a:cs typeface="+mn-cs"/>
                        </a:rPr>
                        <a:t>PST</a:t>
                      </a:r>
                      <a:r>
                        <a:rPr lang="zh-CN" altLang="en-US" sz="1200" kern="1200" dirty="0" smtClean="0">
                          <a:solidFill>
                            <a:schemeClr val="dk1"/>
                          </a:solidFill>
                          <a:latin typeface="微软雅黑" pitchFamily="34" charset="-122"/>
                          <a:ea typeface="微软雅黑" pitchFamily="34" charset="-122"/>
                          <a:cs typeface="+mn-cs"/>
                        </a:rPr>
                        <a:t>（</a:t>
                      </a:r>
                      <a:r>
                        <a:rPr lang="en-US" altLang="zh-CN" sz="1200" kern="1200" dirty="0" smtClean="0">
                          <a:solidFill>
                            <a:schemeClr val="dk1"/>
                          </a:solidFill>
                          <a:latin typeface="微软雅黑" pitchFamily="34" charset="-122"/>
                          <a:ea typeface="微软雅黑" pitchFamily="34" charset="-122"/>
                          <a:cs typeface="+mn-cs"/>
                        </a:rPr>
                        <a:t>Pedagogy-Space-Technology</a:t>
                      </a:r>
                      <a:r>
                        <a:rPr lang="zh-CN" altLang="en-US" sz="1200" kern="1200" dirty="0" smtClean="0">
                          <a:solidFill>
                            <a:schemeClr val="dk1"/>
                          </a:solidFill>
                          <a:latin typeface="微软雅黑" pitchFamily="34" charset="-122"/>
                          <a:ea typeface="微软雅黑" pitchFamily="34" charset="-122"/>
                          <a:cs typeface="+mn-cs"/>
                        </a:rPr>
                        <a:t>）设计框架，遵循“ </a:t>
                      </a:r>
                      <a:r>
                        <a:rPr lang="en-US" altLang="zh-CN" sz="1200" kern="1200" dirty="0" smtClean="0">
                          <a:solidFill>
                            <a:schemeClr val="dk1"/>
                          </a:solidFill>
                          <a:latin typeface="微软雅黑" pitchFamily="34" charset="-122"/>
                          <a:ea typeface="微软雅黑" pitchFamily="34" charset="-122"/>
                          <a:cs typeface="+mn-cs"/>
                        </a:rPr>
                        <a:t>Learning by doing” </a:t>
                      </a:r>
                      <a:r>
                        <a:rPr lang="zh-CN" altLang="en-US" sz="1200" kern="1200" dirty="0" smtClean="0">
                          <a:solidFill>
                            <a:schemeClr val="dk1"/>
                          </a:solidFill>
                          <a:latin typeface="微软雅黑" pitchFamily="34" charset="-122"/>
                          <a:ea typeface="微软雅黑" pitchFamily="34" charset="-122"/>
                          <a:cs typeface="+mn-cs"/>
                        </a:rPr>
                        <a:t>和“ </a:t>
                      </a:r>
                      <a:r>
                        <a:rPr lang="en-US" altLang="zh-CN" sz="1200" kern="1200" dirty="0" smtClean="0">
                          <a:solidFill>
                            <a:schemeClr val="dk1"/>
                          </a:solidFill>
                          <a:latin typeface="微软雅黑" pitchFamily="34" charset="-122"/>
                          <a:ea typeface="微软雅黑" pitchFamily="34" charset="-122"/>
                          <a:cs typeface="+mn-cs"/>
                        </a:rPr>
                        <a:t>Learning by making”</a:t>
                      </a:r>
                      <a:r>
                        <a:rPr lang="zh-CN" altLang="en-US" sz="1200" kern="1200" dirty="0" smtClean="0">
                          <a:solidFill>
                            <a:schemeClr val="dk1"/>
                          </a:solidFill>
                          <a:latin typeface="微软雅黑" pitchFamily="34" charset="-122"/>
                          <a:ea typeface="微软雅黑" pitchFamily="34" charset="-122"/>
                          <a:cs typeface="+mn-cs"/>
                        </a:rPr>
                        <a:t>理念，引入</a:t>
                      </a:r>
                      <a:r>
                        <a:rPr lang="en-US" altLang="zh-CN" sz="1200" kern="1200" dirty="0" smtClean="0">
                          <a:solidFill>
                            <a:schemeClr val="dk1"/>
                          </a:solidFill>
                          <a:latin typeface="微软雅黑" pitchFamily="34" charset="-122"/>
                          <a:ea typeface="微软雅黑" pitchFamily="34" charset="-122"/>
                          <a:cs typeface="+mn-cs"/>
                        </a:rPr>
                        <a:t>VR</a:t>
                      </a:r>
                      <a:r>
                        <a:rPr lang="zh-CN" altLang="en-US" sz="1200" kern="1200" dirty="0" smtClean="0">
                          <a:solidFill>
                            <a:schemeClr val="dk1"/>
                          </a:solidFill>
                          <a:latin typeface="微软雅黑" pitchFamily="34" charset="-122"/>
                          <a:ea typeface="微软雅黑" pitchFamily="34" charset="-122"/>
                          <a:cs typeface="+mn-cs"/>
                        </a:rPr>
                        <a:t>、人工智能等前沿科技，建设与</a:t>
                      </a:r>
                      <a:r>
                        <a:rPr lang="zh-CN" altLang="en-US" sz="1200" b="1" kern="1200" dirty="0" smtClean="0">
                          <a:solidFill>
                            <a:srgbClr val="0070C0"/>
                          </a:solidFill>
                          <a:latin typeface="微软雅黑" pitchFamily="34" charset="-122"/>
                          <a:ea typeface="微软雅黑" pitchFamily="34" charset="-122"/>
                          <a:cs typeface="+mn-cs"/>
                        </a:rPr>
                        <a:t>区域特色产业相融合</a:t>
                      </a:r>
                      <a:r>
                        <a:rPr lang="zh-CN" altLang="en-US" sz="1200" kern="1200" dirty="0" smtClean="0">
                          <a:solidFill>
                            <a:schemeClr val="dk1"/>
                          </a:solidFill>
                          <a:latin typeface="微软雅黑" pitchFamily="34" charset="-122"/>
                          <a:ea typeface="微软雅黑" pitchFamily="34" charset="-122"/>
                          <a:cs typeface="+mn-cs"/>
                        </a:rPr>
                        <a:t>、集“教学、实践、借鉴、创新、实现”于一体的</a:t>
                      </a:r>
                      <a:r>
                        <a:rPr lang="zh-CN" altLang="en-US" sz="1200" b="1" kern="1200" dirty="0" smtClean="0">
                          <a:solidFill>
                            <a:srgbClr val="0070C0"/>
                          </a:solidFill>
                          <a:latin typeface="微软雅黑" pitchFamily="34" charset="-122"/>
                          <a:ea typeface="微软雅黑" pitchFamily="34" charset="-122"/>
                          <a:cs typeface="+mn-cs"/>
                        </a:rPr>
                        <a:t>主题式创客实践空间</a:t>
                      </a:r>
                      <a:endParaRPr lang="zh-CN" altLang="en-US" sz="1200" b="1" kern="1200" dirty="0">
                        <a:solidFill>
                          <a:srgbClr val="0070C0"/>
                        </a:solidFill>
                        <a:latin typeface="微软雅黑" pitchFamily="34" charset="-122"/>
                        <a:ea typeface="微软雅黑" pitchFamily="34"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86318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altLang="en-US" sz="1200" kern="0" dirty="0" smtClean="0">
                          <a:solidFill>
                            <a:schemeClr val="bg1"/>
                          </a:solidFill>
                          <a:effectLst/>
                          <a:latin typeface="微软雅黑" panose="020B0503020204020204" pitchFamily="34" charset="-122"/>
                          <a:ea typeface="微软雅黑" panose="020B0503020204020204" pitchFamily="34" charset="-122"/>
                        </a:rPr>
                        <a:t>创业实验中心</a:t>
                      </a:r>
                      <a:endParaRPr lang="zh-CN" altLang="en-US" sz="1200" kern="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创业实训实战区</a:t>
                      </a:r>
                      <a:endParaRPr lang="en-US" altLang="zh-CN" sz="1200" b="0" kern="1200" dirty="0" smtClean="0">
                        <a:solidFill>
                          <a:schemeClr val="dk1"/>
                        </a:solidFill>
                        <a:latin typeface="微软雅黑" pitchFamily="34" charset="-122"/>
                        <a:ea typeface="微软雅黑" pitchFamily="34" charset="-122"/>
                        <a:cs typeface="+mn-cs"/>
                      </a:endParaRPr>
                    </a:p>
                    <a:p>
                      <a:pPr marL="0" marR="0" indent="127000" algn="ctr" defTabSz="914400" rtl="0" eaLnBrk="1" fontAlgn="auto" latinLnBrk="0" hangingPunct="1">
                        <a:lnSpc>
                          <a:spcPct val="125000"/>
                        </a:lnSpc>
                        <a:spcBef>
                          <a:spcPts val="0"/>
                        </a:spcBef>
                        <a:spcAft>
                          <a:spcPts val="0"/>
                        </a:spcAft>
                        <a:buClrTx/>
                        <a:buSzTx/>
                        <a:buFontTx/>
                        <a:buNone/>
                        <a:tabLst/>
                        <a:defRPr/>
                      </a:pPr>
                      <a:r>
                        <a:rPr lang="zh-CN" altLang="en-US" sz="1200" b="0" kern="1200" dirty="0" smtClean="0">
                          <a:solidFill>
                            <a:schemeClr val="dk1"/>
                          </a:solidFill>
                          <a:latin typeface="微软雅黑" pitchFamily="34" charset="-122"/>
                          <a:ea typeface="微软雅黑" pitchFamily="34" charset="-122"/>
                          <a:cs typeface="+mn-cs"/>
                        </a:rPr>
                        <a:t>商业模式验证区</a:t>
                      </a:r>
                      <a:endParaRPr lang="en-US" altLang="zh-CN" sz="1200" b="0" kern="1200" dirty="0" smtClean="0">
                        <a:solidFill>
                          <a:schemeClr val="dk1"/>
                        </a:solidFill>
                        <a:latin typeface="微软雅黑" pitchFamily="34" charset="-122"/>
                        <a:ea typeface="微软雅黑" pitchFamily="34" charset="-122"/>
                        <a:cs typeface="+mn-cs"/>
                      </a:endParaRPr>
                    </a:p>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双创教学培训区</a:t>
                      </a:r>
                      <a:endParaRPr lang="en-US" altLang="zh-CN" sz="1200" b="0" kern="1200" dirty="0" smtClean="0">
                        <a:solidFill>
                          <a:schemeClr val="dk1"/>
                        </a:solidFill>
                        <a:latin typeface="微软雅黑" pitchFamily="34" charset="-122"/>
                        <a:ea typeface="微软雅黑" pitchFamily="34"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nSpc>
                          <a:spcPct val="125000"/>
                        </a:lnSpc>
                      </a:pPr>
                      <a:r>
                        <a:rPr lang="zh-CN" altLang="en-US" sz="1200" kern="1200" dirty="0" smtClean="0">
                          <a:solidFill>
                            <a:schemeClr val="dk1"/>
                          </a:solidFill>
                          <a:latin typeface="微软雅黑" pitchFamily="34" charset="-122"/>
                          <a:ea typeface="微软雅黑" pitchFamily="34" charset="-122"/>
                          <a:cs typeface="+mn-cs"/>
                        </a:rPr>
                        <a:t>       搭接虚拟仿真实训软件，真实模仿创业企业内部架构和外部运营环境，通过具体的创业实训项目进行</a:t>
                      </a:r>
                      <a:r>
                        <a:rPr lang="zh-CN" altLang="en-US" sz="1200" b="1" kern="1200" dirty="0" smtClean="0">
                          <a:solidFill>
                            <a:srgbClr val="0070C0"/>
                          </a:solidFill>
                          <a:latin typeface="微软雅黑" pitchFamily="34" charset="-122"/>
                          <a:ea typeface="微软雅黑" pitchFamily="34" charset="-122"/>
                          <a:cs typeface="+mn-cs"/>
                        </a:rPr>
                        <a:t>进行创业全流程实训、创业实战模拟对抗、商业模式验证</a:t>
                      </a:r>
                      <a:r>
                        <a:rPr lang="zh-CN" altLang="en-US" sz="1200" kern="1200" dirty="0" smtClean="0">
                          <a:solidFill>
                            <a:schemeClr val="dk1"/>
                          </a:solidFill>
                          <a:latin typeface="微软雅黑" pitchFamily="34" charset="-122"/>
                          <a:ea typeface="微软雅黑" pitchFamily="34" charset="-122"/>
                          <a:cs typeface="+mn-cs"/>
                        </a:rPr>
                        <a:t>，像做实验一样进行创业项目学习与实战；同时承载对外教学培训，拓展中心的社会化服务功能</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1035822">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600"/>
                        </a:lnSpc>
                        <a:spcAft>
                          <a:spcPts val="0"/>
                        </a:spcAft>
                      </a:pPr>
                      <a:r>
                        <a:rPr lang="zh-CN" altLang="en-US" sz="1200" kern="0" dirty="0" smtClean="0">
                          <a:solidFill>
                            <a:schemeClr val="bg1"/>
                          </a:solidFill>
                          <a:effectLst/>
                          <a:latin typeface="微软雅黑" panose="020B0503020204020204" pitchFamily="34" charset="-122"/>
                          <a:ea typeface="微软雅黑" panose="020B0503020204020204" pitchFamily="34" charset="-122"/>
                        </a:rPr>
                        <a:t>孵化服务中心</a:t>
                      </a:r>
                      <a:endParaRPr lang="zh-CN" altLang="en-US" sz="1200" kern="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双创事务所</a:t>
                      </a:r>
                      <a:endParaRPr lang="en-US" altLang="zh-CN" sz="1200" b="0" kern="1200" dirty="0" smtClean="0">
                        <a:solidFill>
                          <a:schemeClr val="dk1"/>
                        </a:solidFill>
                        <a:latin typeface="微软雅黑" pitchFamily="34" charset="-122"/>
                        <a:ea typeface="微软雅黑" pitchFamily="34" charset="-122"/>
                        <a:cs typeface="+mn-cs"/>
                      </a:endParaRPr>
                    </a:p>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项目路演区</a:t>
                      </a:r>
                      <a:endParaRPr lang="en-US" altLang="zh-CN" sz="1200" b="0" kern="1200" dirty="0" smtClean="0">
                        <a:solidFill>
                          <a:schemeClr val="dk1"/>
                        </a:solidFill>
                        <a:latin typeface="微软雅黑" pitchFamily="34" charset="-122"/>
                        <a:ea typeface="微软雅黑" pitchFamily="34" charset="-122"/>
                        <a:cs typeface="+mn-cs"/>
                      </a:endParaRPr>
                    </a:p>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孵化办公区</a:t>
                      </a:r>
                      <a:endParaRPr lang="en-US" altLang="zh-CN" sz="1200" b="0" kern="1200" dirty="0" smtClean="0">
                        <a:solidFill>
                          <a:schemeClr val="dk1"/>
                        </a:solidFill>
                        <a:latin typeface="微软雅黑" pitchFamily="34" charset="-122"/>
                        <a:ea typeface="微软雅黑" pitchFamily="34" charset="-122"/>
                        <a:cs typeface="+mn-cs"/>
                      </a:endParaRPr>
                    </a:p>
                    <a:p>
                      <a:pPr marL="0" indent="127000" algn="ctr" defTabSz="914400" rtl="0" eaLnBrk="1" latinLnBrk="0" hangingPunct="1">
                        <a:lnSpc>
                          <a:spcPct val="125000"/>
                        </a:lnSpc>
                        <a:spcAft>
                          <a:spcPts val="0"/>
                        </a:spcAft>
                      </a:pPr>
                      <a:r>
                        <a:rPr lang="zh-CN" altLang="en-US" sz="1200" b="0" kern="1200" dirty="0" smtClean="0">
                          <a:solidFill>
                            <a:schemeClr val="dk1"/>
                          </a:solidFill>
                          <a:latin typeface="微软雅黑" pitchFamily="34" charset="-122"/>
                          <a:ea typeface="微软雅黑" pitchFamily="34" charset="-122"/>
                          <a:cs typeface="+mn-cs"/>
                        </a:rPr>
                        <a:t>投融资洽谈</a:t>
                      </a:r>
                      <a:endParaRPr lang="zh-CN" altLang="en-US" sz="1200" b="0" kern="1200" dirty="0">
                        <a:solidFill>
                          <a:schemeClr val="dk1"/>
                        </a:solidFill>
                        <a:latin typeface="微软雅黑" pitchFamily="34" charset="-122"/>
                        <a:ea typeface="微软雅黑" pitchFamily="34"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nSpc>
                          <a:spcPct val="125000"/>
                        </a:lnSpc>
                      </a:pPr>
                      <a:r>
                        <a:rPr lang="zh-CN" altLang="en-US" sz="1200" kern="1200" dirty="0" smtClean="0">
                          <a:solidFill>
                            <a:schemeClr val="dk1"/>
                          </a:solidFill>
                          <a:latin typeface="微软雅黑" pitchFamily="34" charset="-122"/>
                          <a:ea typeface="微软雅黑" pitchFamily="34" charset="-122"/>
                          <a:cs typeface="+mn-cs"/>
                        </a:rPr>
                        <a:t>        完全按照当前国内企业主流办公环境设计打造集约式商务情景空间，主要用作学生和社会群体初创项目的</a:t>
                      </a:r>
                      <a:r>
                        <a:rPr lang="zh-CN" altLang="en-US" sz="1200" b="1" kern="1200" dirty="0" smtClean="0">
                          <a:solidFill>
                            <a:srgbClr val="0070C0"/>
                          </a:solidFill>
                          <a:latin typeface="微软雅黑" pitchFamily="34" charset="-122"/>
                          <a:ea typeface="微软雅黑" pitchFamily="34" charset="-122"/>
                          <a:cs typeface="+mn-cs"/>
                        </a:rPr>
                        <a:t>实际孵化区域和企业实景办公模拟；</a:t>
                      </a:r>
                      <a:r>
                        <a:rPr lang="zh-CN" altLang="en-US" sz="1200" kern="1200" dirty="0" smtClean="0">
                          <a:solidFill>
                            <a:schemeClr val="dk1"/>
                          </a:solidFill>
                          <a:latin typeface="微软雅黑" pitchFamily="34" charset="-122"/>
                          <a:ea typeface="微软雅黑" pitchFamily="34" charset="-122"/>
                          <a:cs typeface="+mn-cs"/>
                        </a:rPr>
                        <a:t>同时，还为创业团队提供</a:t>
                      </a:r>
                      <a:r>
                        <a:rPr lang="zh-CN" altLang="en-US" sz="1200" b="1" kern="1200" dirty="0" smtClean="0">
                          <a:solidFill>
                            <a:srgbClr val="0070C0"/>
                          </a:solidFill>
                          <a:latin typeface="微软雅黑" pitchFamily="34" charset="-122"/>
                          <a:ea typeface="微软雅黑" pitchFamily="34" charset="-122"/>
                          <a:cs typeface="+mn-cs"/>
                        </a:rPr>
                        <a:t>项目辅导、项目路演、企业注册成立、投资融资</a:t>
                      </a:r>
                      <a:r>
                        <a:rPr lang="zh-CN" altLang="en-US" sz="1200" kern="1200" dirty="0" smtClean="0">
                          <a:solidFill>
                            <a:schemeClr val="dk1"/>
                          </a:solidFill>
                          <a:latin typeface="微软雅黑" pitchFamily="34" charset="-122"/>
                          <a:ea typeface="微软雅黑" pitchFamily="34" charset="-122"/>
                          <a:cs typeface="+mn-cs"/>
                        </a:rPr>
                        <a:t>等系列服务，并配套从项目初选到产业化的孵化服务链，致力于搭建完整的接力式小微企业孵化与培育体系</a:t>
                      </a:r>
                      <a:endParaRPr lang="zh-CN" altLang="en-US" sz="1200" kern="1200" dirty="0">
                        <a:solidFill>
                          <a:schemeClr val="dk1"/>
                        </a:solidFill>
                        <a:latin typeface="微软雅黑" pitchFamily="34" charset="-122"/>
                        <a:ea typeface="微软雅黑" pitchFamily="34"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bl>
          </a:graphicData>
        </a:graphic>
      </p:graphicFrame>
      <p:sp>
        <p:nvSpPr>
          <p:cNvPr id="17" name="TextBox 10"/>
          <p:cNvSpPr txBox="1"/>
          <p:nvPr/>
        </p:nvSpPr>
        <p:spPr>
          <a:xfrm>
            <a:off x="228925" y="760313"/>
            <a:ext cx="1385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2. </a:t>
            </a:r>
            <a:r>
              <a:rPr kumimoji="0" lang="zh-CN" altLang="en-US"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功能分区</a:t>
            </a:r>
            <a:endPar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2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30</a:t>
            </a:r>
            <a:endParaRPr lang="zh-CN" altLang="en-US" sz="1600" b="1" dirty="0">
              <a:solidFill>
                <a:prstClr val="white"/>
              </a:solidFill>
            </a:endParaRPr>
          </a:p>
        </p:txBody>
      </p:sp>
      <p:cxnSp>
        <p:nvCxnSpPr>
          <p:cNvPr id="25" name="直接连接符 24"/>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18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1366504" y="2002129"/>
            <a:ext cx="4682504" cy="2569611"/>
            <a:chOff x="196466" y="1350253"/>
            <a:chExt cx="5006539" cy="3031533"/>
          </a:xfrm>
        </p:grpSpPr>
        <p:grpSp>
          <p:nvGrpSpPr>
            <p:cNvPr id="120" name="组合 119"/>
            <p:cNvGrpSpPr/>
            <p:nvPr/>
          </p:nvGrpSpPr>
          <p:grpSpPr>
            <a:xfrm>
              <a:off x="1014442" y="2702205"/>
              <a:ext cx="947607" cy="813686"/>
              <a:chOff x="2304987" y="1351952"/>
              <a:chExt cx="947607" cy="813686"/>
            </a:xfrm>
          </p:grpSpPr>
          <p:sp>
            <p:nvSpPr>
              <p:cNvPr id="146" name="六边形 145"/>
              <p:cNvSpPr/>
              <p:nvPr/>
            </p:nvSpPr>
            <p:spPr>
              <a:xfrm>
                <a:off x="2304987" y="1351952"/>
                <a:ext cx="947607" cy="813686"/>
              </a:xfrm>
              <a:prstGeom prst="hexagon">
                <a:avLst>
                  <a:gd name="adj" fmla="val 25000"/>
                  <a:gd name="vf" fmla="val 115470"/>
                </a:avLst>
              </a:prstGeom>
              <a:solidFill>
                <a:srgbClr val="00B0F0"/>
              </a:solid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Calibri"/>
                  <a:ea typeface="宋体"/>
                </a:endParaRPr>
              </a:p>
            </p:txBody>
          </p:sp>
          <p:sp>
            <p:nvSpPr>
              <p:cNvPr id="147" name="六边形 4"/>
              <p:cNvSpPr/>
              <p:nvPr/>
            </p:nvSpPr>
            <p:spPr>
              <a:xfrm>
                <a:off x="2451761" y="1477983"/>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93169" eaLnBrk="1" fontAlgn="auto" latinLnBrk="0" hangingPunct="1">
                  <a:lnSpc>
                    <a:spcPct val="90000"/>
                  </a:lnSpc>
                  <a:spcBef>
                    <a:spcPts val="0"/>
                  </a:spcBef>
                  <a:spcAft>
                    <a:spcPct val="3500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虚拟现实技术</a:t>
                </a:r>
              </a:p>
            </p:txBody>
          </p:sp>
        </p:grpSp>
        <p:sp>
          <p:nvSpPr>
            <p:cNvPr id="121" name="六边形 120"/>
            <p:cNvSpPr/>
            <p:nvPr/>
          </p:nvSpPr>
          <p:spPr>
            <a:xfrm>
              <a:off x="196466" y="2252270"/>
              <a:ext cx="947607" cy="813686"/>
            </a:xfrm>
            <a:prstGeom prst="hexagon">
              <a:avLst>
                <a:gd name="adj" fmla="val 25000"/>
                <a:gd name="vf" fmla="val 115470"/>
              </a:avLst>
            </a:prstGeom>
            <a:blipFill>
              <a:blip r:embed="rId3"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122" name="组合 121"/>
            <p:cNvGrpSpPr/>
            <p:nvPr/>
          </p:nvGrpSpPr>
          <p:grpSpPr>
            <a:xfrm>
              <a:off x="1809505" y="2249817"/>
              <a:ext cx="947607" cy="813686"/>
              <a:chOff x="3100050" y="899564"/>
              <a:chExt cx="947607" cy="813686"/>
            </a:xfrm>
          </p:grpSpPr>
          <p:sp>
            <p:nvSpPr>
              <p:cNvPr id="144" name="六边形 143"/>
              <p:cNvSpPr/>
              <p:nvPr/>
            </p:nvSpPr>
            <p:spPr>
              <a:xfrm>
                <a:off x="3100050" y="899564"/>
                <a:ext cx="947607" cy="813686"/>
              </a:xfrm>
              <a:prstGeom prst="hexagon">
                <a:avLst>
                  <a:gd name="adj" fmla="val 25000"/>
                  <a:gd name="vf" fmla="val 115470"/>
                </a:avLst>
              </a:prstGeom>
              <a:solidFill>
                <a:srgbClr val="00B0F0"/>
              </a:solidFill>
              <a:ln w="25400" cap="flat" cmpd="sng" algn="ctr">
                <a:noFill/>
                <a:prstDash val="solid"/>
              </a:ln>
              <a:effectLst/>
            </p:spPr>
          </p:sp>
          <p:sp>
            <p:nvSpPr>
              <p:cNvPr id="145" name="六边形 7"/>
              <p:cNvSpPr/>
              <p:nvPr/>
            </p:nvSpPr>
            <p:spPr>
              <a:xfrm>
                <a:off x="3246824" y="1025595"/>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93169" eaLnBrk="1" fontAlgn="auto" latinLnBrk="0" hangingPunct="1">
                  <a:lnSpc>
                    <a:spcPct val="90000"/>
                  </a:lnSpc>
                  <a:spcBef>
                    <a:spcPts val="0"/>
                  </a:spcBef>
                  <a:spcAft>
                    <a:spcPct val="3500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可视化技术</a:t>
                </a:r>
              </a:p>
            </p:txBody>
          </p:sp>
        </p:grpSp>
        <p:sp>
          <p:nvSpPr>
            <p:cNvPr id="123" name="六边形 122"/>
            <p:cNvSpPr/>
            <p:nvPr/>
          </p:nvSpPr>
          <p:spPr>
            <a:xfrm>
              <a:off x="2624468" y="2700365"/>
              <a:ext cx="947607" cy="813686"/>
            </a:xfrm>
            <a:prstGeom prst="hexagon">
              <a:avLst>
                <a:gd name="adj" fmla="val 25000"/>
                <a:gd name="vf" fmla="val 115470"/>
              </a:avLst>
            </a:prstGeom>
            <a:blipFill>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124" name="组合 123"/>
            <p:cNvGrpSpPr/>
            <p:nvPr/>
          </p:nvGrpSpPr>
          <p:grpSpPr>
            <a:xfrm>
              <a:off x="1044709" y="1802641"/>
              <a:ext cx="947607" cy="813686"/>
              <a:chOff x="2335254" y="452388"/>
              <a:chExt cx="947607" cy="813686"/>
            </a:xfrm>
          </p:grpSpPr>
          <p:sp>
            <p:nvSpPr>
              <p:cNvPr id="142" name="六边形 141"/>
              <p:cNvSpPr/>
              <p:nvPr/>
            </p:nvSpPr>
            <p:spPr>
              <a:xfrm>
                <a:off x="2335254" y="452388"/>
                <a:ext cx="947607" cy="813686"/>
              </a:xfrm>
              <a:prstGeom prst="hexagon">
                <a:avLst>
                  <a:gd name="adj" fmla="val 25000"/>
                  <a:gd name="vf" fmla="val 115470"/>
                </a:avLst>
              </a:prstGeom>
              <a:solidFill>
                <a:srgbClr val="00B0F0"/>
              </a:solidFill>
              <a:ln w="25400" cap="flat" cmpd="sng" algn="ctr">
                <a:noFill/>
                <a:prstDash val="solid"/>
              </a:ln>
              <a:effectLst/>
            </p:spPr>
          </p:sp>
          <p:sp>
            <p:nvSpPr>
              <p:cNvPr id="143" name="六边形 10"/>
              <p:cNvSpPr/>
              <p:nvPr/>
            </p:nvSpPr>
            <p:spPr>
              <a:xfrm>
                <a:off x="2482028" y="578419"/>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93169" eaLnBrk="1" fontAlgn="auto" latinLnBrk="0" hangingPunct="1">
                  <a:lnSpc>
                    <a:spcPct val="90000"/>
                  </a:lnSpc>
                  <a:spcBef>
                    <a:spcPts val="0"/>
                  </a:spcBef>
                  <a:spcAft>
                    <a:spcPct val="3500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图形系统工具</a:t>
                </a:r>
              </a:p>
            </p:txBody>
          </p:sp>
        </p:grpSp>
        <p:sp>
          <p:nvSpPr>
            <p:cNvPr id="125" name="六边形 124"/>
            <p:cNvSpPr/>
            <p:nvPr/>
          </p:nvSpPr>
          <p:spPr>
            <a:xfrm>
              <a:off x="1809505" y="1350253"/>
              <a:ext cx="947607" cy="813686"/>
            </a:xfrm>
            <a:prstGeom prst="hexagon">
              <a:avLst>
                <a:gd name="adj" fmla="val 25000"/>
                <a:gd name="vf" fmla="val 115470"/>
              </a:avLst>
            </a:prstGeom>
            <a:blipFill>
              <a:blip r:embed="rId5"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126" name="组合 125"/>
            <p:cNvGrpSpPr/>
            <p:nvPr/>
          </p:nvGrpSpPr>
          <p:grpSpPr>
            <a:xfrm>
              <a:off x="2624468" y="1800801"/>
              <a:ext cx="947607" cy="813686"/>
              <a:chOff x="3915013" y="450548"/>
              <a:chExt cx="947607" cy="813686"/>
            </a:xfrm>
          </p:grpSpPr>
          <p:sp>
            <p:nvSpPr>
              <p:cNvPr id="140" name="六边形 139"/>
              <p:cNvSpPr/>
              <p:nvPr/>
            </p:nvSpPr>
            <p:spPr>
              <a:xfrm>
                <a:off x="3915013" y="450548"/>
                <a:ext cx="947607" cy="813686"/>
              </a:xfrm>
              <a:prstGeom prst="hexagon">
                <a:avLst>
                  <a:gd name="adj" fmla="val 25000"/>
                  <a:gd name="vf" fmla="val 115470"/>
                </a:avLst>
              </a:prstGeom>
              <a:solidFill>
                <a:srgbClr val="00B0F0"/>
              </a:solidFill>
              <a:ln w="25400" cap="flat" cmpd="sng" algn="ctr">
                <a:noFill/>
                <a:prstDash val="solid"/>
              </a:ln>
              <a:effectLst/>
            </p:spPr>
          </p:sp>
          <p:sp>
            <p:nvSpPr>
              <p:cNvPr id="141" name="六边形 13"/>
              <p:cNvSpPr/>
              <p:nvPr/>
            </p:nvSpPr>
            <p:spPr>
              <a:xfrm>
                <a:off x="4061787" y="576579"/>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93169" eaLnBrk="1" fontAlgn="auto" latinLnBrk="0" hangingPunct="1">
                  <a:lnSpc>
                    <a:spcPct val="90000"/>
                  </a:lnSpc>
                  <a:spcBef>
                    <a:spcPts val="0"/>
                  </a:spcBef>
                  <a:spcAft>
                    <a:spcPct val="3500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图像信息处理</a:t>
                </a:r>
              </a:p>
            </p:txBody>
          </p:sp>
        </p:grpSp>
        <p:sp>
          <p:nvSpPr>
            <p:cNvPr id="127" name="六边形 126"/>
            <p:cNvSpPr/>
            <p:nvPr/>
          </p:nvSpPr>
          <p:spPr>
            <a:xfrm>
              <a:off x="3439933" y="2258404"/>
              <a:ext cx="947607" cy="813686"/>
            </a:xfrm>
            <a:prstGeom prst="hexagon">
              <a:avLst>
                <a:gd name="adj" fmla="val 25000"/>
                <a:gd name="vf" fmla="val 115470"/>
              </a:avLst>
            </a:prstGeom>
            <a:blipFill>
              <a:blip r:embed="rId6"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128" name="组合 127"/>
            <p:cNvGrpSpPr/>
            <p:nvPr/>
          </p:nvGrpSpPr>
          <p:grpSpPr>
            <a:xfrm>
              <a:off x="3439933" y="1358840"/>
              <a:ext cx="947607" cy="813686"/>
              <a:chOff x="4730478" y="8587"/>
              <a:chExt cx="947607" cy="813686"/>
            </a:xfrm>
          </p:grpSpPr>
          <p:sp>
            <p:nvSpPr>
              <p:cNvPr id="138" name="六边形 137"/>
              <p:cNvSpPr/>
              <p:nvPr/>
            </p:nvSpPr>
            <p:spPr>
              <a:xfrm>
                <a:off x="4730478" y="8587"/>
                <a:ext cx="947607" cy="813686"/>
              </a:xfrm>
              <a:prstGeom prst="hexagon">
                <a:avLst>
                  <a:gd name="adj" fmla="val 25000"/>
                  <a:gd name="vf" fmla="val 115470"/>
                </a:avLst>
              </a:prstGeom>
              <a:solidFill>
                <a:srgbClr val="00B0F0"/>
              </a:solid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Calibri"/>
                  <a:ea typeface="宋体"/>
                </a:endParaRPr>
              </a:p>
            </p:txBody>
          </p:sp>
          <p:sp>
            <p:nvSpPr>
              <p:cNvPr id="139" name="六边形 16"/>
              <p:cNvSpPr/>
              <p:nvPr/>
            </p:nvSpPr>
            <p:spPr>
              <a:xfrm>
                <a:off x="4877252" y="134618"/>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93169" eaLnBrk="1" fontAlgn="auto" latinLnBrk="0" hangingPunct="1">
                  <a:lnSpc>
                    <a:spcPct val="90000"/>
                  </a:lnSpc>
                  <a:spcBef>
                    <a:spcPts val="0"/>
                  </a:spcBef>
                  <a:spcAft>
                    <a:spcPct val="3500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分布式系统和人工智能</a:t>
                </a:r>
              </a:p>
            </p:txBody>
          </p:sp>
        </p:grpSp>
        <p:sp>
          <p:nvSpPr>
            <p:cNvPr id="129" name="六边形 128"/>
            <p:cNvSpPr/>
            <p:nvPr/>
          </p:nvSpPr>
          <p:spPr>
            <a:xfrm>
              <a:off x="4255398" y="1812763"/>
              <a:ext cx="947607" cy="813686"/>
            </a:xfrm>
            <a:prstGeom prst="hexagon">
              <a:avLst>
                <a:gd name="adj" fmla="val 25000"/>
                <a:gd name="vf" fmla="val 115470"/>
              </a:avLst>
            </a:prstGeom>
            <a:blipFill>
              <a:blip r:embed="rId7"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hueOff val="0"/>
                    <a:satOff val="0"/>
                    <a:lumOff val="0"/>
                    <a:alphaOff val="0"/>
                  </a:sysClr>
                </a:solidFill>
                <a:effectLst/>
                <a:uLnTx/>
                <a:uFillTx/>
                <a:latin typeface="Calibri"/>
                <a:ea typeface="宋体"/>
              </a:endParaRPr>
            </a:p>
          </p:txBody>
        </p:sp>
        <p:grpSp>
          <p:nvGrpSpPr>
            <p:cNvPr id="130" name="组合 129"/>
            <p:cNvGrpSpPr/>
            <p:nvPr/>
          </p:nvGrpSpPr>
          <p:grpSpPr>
            <a:xfrm>
              <a:off x="4255398" y="2710793"/>
              <a:ext cx="947607" cy="813686"/>
              <a:chOff x="5545943" y="1360540"/>
              <a:chExt cx="947607" cy="813686"/>
            </a:xfrm>
          </p:grpSpPr>
          <p:sp>
            <p:nvSpPr>
              <p:cNvPr id="136" name="六边形 135"/>
              <p:cNvSpPr/>
              <p:nvPr/>
            </p:nvSpPr>
            <p:spPr>
              <a:xfrm>
                <a:off x="5545943" y="1360540"/>
                <a:ext cx="947607" cy="813686"/>
              </a:xfrm>
              <a:prstGeom prst="hexagon">
                <a:avLst>
                  <a:gd name="adj" fmla="val 25000"/>
                  <a:gd name="vf" fmla="val 115470"/>
                </a:avLst>
              </a:prstGeom>
              <a:solidFill>
                <a:srgbClr val="00B0F0"/>
              </a:solid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Calibri"/>
                  <a:ea typeface="宋体"/>
                </a:endParaRPr>
              </a:p>
            </p:txBody>
          </p:sp>
          <p:sp>
            <p:nvSpPr>
              <p:cNvPr id="137" name="六边形 19"/>
              <p:cNvSpPr/>
              <p:nvPr/>
            </p:nvSpPr>
            <p:spPr>
              <a:xfrm>
                <a:off x="5692717" y="1486571"/>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93169" eaLnBrk="1" fontAlgn="auto" latinLnBrk="0" hangingPunct="1">
                  <a:lnSpc>
                    <a:spcPct val="90000"/>
                  </a:lnSpc>
                  <a:spcBef>
                    <a:spcPts val="0"/>
                  </a:spcBef>
                  <a:spcAft>
                    <a:spcPct val="35000"/>
                  </a:spcAft>
                  <a:buClrTx/>
                  <a:buSzTx/>
                  <a:buFontTx/>
                  <a:buNone/>
                  <a:tabLst/>
                  <a:defRPr/>
                </a:pPr>
                <a:r>
                  <a:rPr kumimoji="0" lang="en-US"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3D</a:t>
                </a:r>
                <a:r>
                  <a:rPr kumimoji="0" lang="zh-CN"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交互体验</a:t>
                </a:r>
              </a:p>
            </p:txBody>
          </p:sp>
        </p:grpSp>
        <p:sp>
          <p:nvSpPr>
            <p:cNvPr id="131" name="六边形 130"/>
            <p:cNvSpPr/>
            <p:nvPr/>
          </p:nvSpPr>
          <p:spPr>
            <a:xfrm>
              <a:off x="3439933" y="3156435"/>
              <a:ext cx="947607" cy="813686"/>
            </a:xfrm>
            <a:prstGeom prst="hexagon">
              <a:avLst>
                <a:gd name="adj" fmla="val 25000"/>
                <a:gd name="vf" fmla="val 115470"/>
              </a:avLst>
            </a:prstGeom>
            <a:blipFill>
              <a:blip r:embed="rId8"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nvGrpSpPr>
            <p:cNvPr id="132" name="组合 131"/>
            <p:cNvGrpSpPr/>
            <p:nvPr/>
          </p:nvGrpSpPr>
          <p:grpSpPr>
            <a:xfrm>
              <a:off x="1808500" y="3151221"/>
              <a:ext cx="947607" cy="813686"/>
              <a:chOff x="3099045" y="1800968"/>
              <a:chExt cx="947607" cy="813686"/>
            </a:xfrm>
          </p:grpSpPr>
          <p:sp>
            <p:nvSpPr>
              <p:cNvPr id="134" name="六边形 133"/>
              <p:cNvSpPr/>
              <p:nvPr/>
            </p:nvSpPr>
            <p:spPr>
              <a:xfrm>
                <a:off x="3099045" y="1800968"/>
                <a:ext cx="947607" cy="813686"/>
              </a:xfrm>
              <a:prstGeom prst="hexagon">
                <a:avLst>
                  <a:gd name="adj" fmla="val 25000"/>
                  <a:gd name="vf" fmla="val 115470"/>
                </a:avLst>
              </a:prstGeom>
              <a:solidFill>
                <a:srgbClr val="00B0F0"/>
              </a:solidFill>
              <a:ln w="25400" cap="flat" cmpd="sng" algn="ctr">
                <a:noFill/>
                <a:prstDash val="solid"/>
              </a:ln>
              <a:effectLst/>
            </p:spPr>
          </p:sp>
          <p:sp>
            <p:nvSpPr>
              <p:cNvPr id="135" name="六边形 22"/>
              <p:cNvSpPr/>
              <p:nvPr/>
            </p:nvSpPr>
            <p:spPr>
              <a:xfrm>
                <a:off x="3245819" y="1926999"/>
                <a:ext cx="654059" cy="561624"/>
              </a:xfrm>
              <a:prstGeom prst="rect">
                <a:avLst/>
              </a:prstGeom>
              <a:noFill/>
              <a:ln>
                <a:noFill/>
              </a:ln>
              <a:effectLst/>
            </p:spPr>
            <p:txBody>
              <a:bodyPr spcFirstLastPara="0" vert="horz" wrap="square" lIns="0" tIns="13970" rIns="0" bIns="13970" numCol="1" spcCol="1270" anchor="ctr" anchorCtr="0">
                <a:noAutofit/>
              </a:bodyPr>
              <a:lstStyle/>
              <a:p>
                <a:pPr marL="0" marR="0" lvl="0" indent="0" algn="ctr" defTabSz="393169" eaLnBrk="1" fontAlgn="auto" latinLnBrk="0" hangingPunct="1">
                  <a:lnSpc>
                    <a:spcPct val="90000"/>
                  </a:lnSpc>
                  <a:spcBef>
                    <a:spcPts val="0"/>
                  </a:spcBef>
                  <a:spcAft>
                    <a:spcPct val="3500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专业微课拍摄</a:t>
                </a:r>
              </a:p>
            </p:txBody>
          </p:sp>
        </p:grpSp>
        <p:sp>
          <p:nvSpPr>
            <p:cNvPr id="133" name="六边形 132"/>
            <p:cNvSpPr/>
            <p:nvPr/>
          </p:nvSpPr>
          <p:spPr>
            <a:xfrm>
              <a:off x="1018071" y="3568100"/>
              <a:ext cx="947607" cy="813686"/>
            </a:xfrm>
            <a:prstGeom prst="hexagon">
              <a:avLst>
                <a:gd name="adj" fmla="val 25000"/>
                <a:gd name="vf" fmla="val 115470"/>
              </a:avLst>
            </a:prstGeom>
            <a:blipFill>
              <a:blip r:embed="rId9"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sp>
      </p:grpSp>
      <p:grpSp>
        <p:nvGrpSpPr>
          <p:cNvPr id="148" name="组合 147"/>
          <p:cNvGrpSpPr/>
          <p:nvPr/>
        </p:nvGrpSpPr>
        <p:grpSpPr>
          <a:xfrm>
            <a:off x="6164285" y="1955915"/>
            <a:ext cx="4029310" cy="2699133"/>
            <a:chOff x="5732359" y="1012338"/>
            <a:chExt cx="4600129" cy="3400159"/>
          </a:xfrm>
        </p:grpSpPr>
        <p:sp>
          <p:nvSpPr>
            <p:cNvPr id="149" name="矩形 148"/>
            <p:cNvSpPr/>
            <p:nvPr/>
          </p:nvSpPr>
          <p:spPr bwMode="auto">
            <a:xfrm>
              <a:off x="5733246" y="1071908"/>
              <a:ext cx="4591411" cy="376963"/>
            </a:xfrm>
            <a:prstGeom prst="rect">
              <a:avLst/>
            </a:prstGeom>
            <a:solidFill>
              <a:srgbClr val="00B0F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770291" eaLnBrk="1" fontAlgn="auto" latinLnBrk="0" hangingPunct="1">
                <a:lnSpc>
                  <a:spcPct val="100000"/>
                </a:lnSpc>
                <a:spcBef>
                  <a:spcPts val="0"/>
                </a:spcBef>
                <a:spcAft>
                  <a:spcPts val="0"/>
                </a:spcAft>
                <a:buClrTx/>
                <a:buSzTx/>
                <a:buFontTx/>
                <a:buNone/>
                <a:tabLst/>
                <a:defRPr/>
              </a:pPr>
              <a:endParaRPr kumimoji="0" lang="zh-CN" altLang="en-US" sz="1500" b="0" i="0" u="none" strike="noStrike" kern="0" cap="none" spc="0" normalizeH="0" baseline="0" noProof="0">
                <a:ln>
                  <a:noFill/>
                </a:ln>
                <a:solidFill>
                  <a:sysClr val="windowText" lastClr="000000"/>
                </a:solidFill>
                <a:effectLst/>
                <a:uLnTx/>
                <a:uFillTx/>
              </a:endParaRPr>
            </a:p>
          </p:txBody>
        </p:sp>
        <p:sp>
          <p:nvSpPr>
            <p:cNvPr id="150" name="文本框 48"/>
            <p:cNvSpPr txBox="1"/>
            <p:nvPr/>
          </p:nvSpPr>
          <p:spPr>
            <a:xfrm>
              <a:off x="7346713" y="1012338"/>
              <a:ext cx="1296001" cy="42648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253"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功能划分</a:t>
              </a:r>
            </a:p>
          </p:txBody>
        </p:sp>
        <p:grpSp>
          <p:nvGrpSpPr>
            <p:cNvPr id="151" name="组合 150"/>
            <p:cNvGrpSpPr/>
            <p:nvPr/>
          </p:nvGrpSpPr>
          <p:grpSpPr>
            <a:xfrm>
              <a:off x="5733247" y="1581315"/>
              <a:ext cx="1473114" cy="2800471"/>
              <a:chOff x="6102461" y="1778479"/>
              <a:chExt cx="3532921" cy="1544255"/>
            </a:xfrm>
          </p:grpSpPr>
          <p:sp>
            <p:nvSpPr>
              <p:cNvPr id="192" name="矩形 191"/>
              <p:cNvSpPr/>
              <p:nvPr/>
            </p:nvSpPr>
            <p:spPr bwMode="auto">
              <a:xfrm>
                <a:off x="6102461" y="1778479"/>
                <a:ext cx="3516193" cy="1542386"/>
              </a:xfrm>
              <a:prstGeom prst="rect">
                <a:avLst/>
              </a:pr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193" name="矩形 74"/>
              <p:cNvSpPr/>
              <p:nvPr/>
            </p:nvSpPr>
            <p:spPr bwMode="auto">
              <a:xfrm>
                <a:off x="6119189" y="1780348"/>
                <a:ext cx="3516193" cy="1542386"/>
              </a:xfrm>
              <a:custGeom>
                <a:avLst/>
                <a:gdLst>
                  <a:gd name="connsiteX0" fmla="*/ 0 w 3516193"/>
                  <a:gd name="connsiteY0" fmla="*/ 0 h 1542386"/>
                  <a:gd name="connsiteX1" fmla="*/ 3516193 w 3516193"/>
                  <a:gd name="connsiteY1" fmla="*/ 0 h 1542386"/>
                  <a:gd name="connsiteX2" fmla="*/ 3516193 w 3516193"/>
                  <a:gd name="connsiteY2" fmla="*/ 1542386 h 1542386"/>
                  <a:gd name="connsiteX3" fmla="*/ 0 w 3516193"/>
                  <a:gd name="connsiteY3" fmla="*/ 1542386 h 1542386"/>
                  <a:gd name="connsiteX4" fmla="*/ 0 w 3516193"/>
                  <a:gd name="connsiteY4" fmla="*/ 0 h 1542386"/>
                  <a:gd name="connsiteX0" fmla="*/ 0 w 3516193"/>
                  <a:gd name="connsiteY0" fmla="*/ 0 h 1542386"/>
                  <a:gd name="connsiteX1" fmla="*/ 3516193 w 3516193"/>
                  <a:gd name="connsiteY1" fmla="*/ 1542386 h 1542386"/>
                  <a:gd name="connsiteX2" fmla="*/ 0 w 3516193"/>
                  <a:gd name="connsiteY2" fmla="*/ 1542386 h 1542386"/>
                  <a:gd name="connsiteX3" fmla="*/ 0 w 3516193"/>
                  <a:gd name="connsiteY3" fmla="*/ 0 h 1542386"/>
                </a:gdLst>
                <a:ahLst/>
                <a:cxnLst>
                  <a:cxn ang="0">
                    <a:pos x="connsiteX0" y="connsiteY0"/>
                  </a:cxn>
                  <a:cxn ang="0">
                    <a:pos x="connsiteX1" y="connsiteY1"/>
                  </a:cxn>
                  <a:cxn ang="0">
                    <a:pos x="connsiteX2" y="connsiteY2"/>
                  </a:cxn>
                  <a:cxn ang="0">
                    <a:pos x="connsiteX3" y="connsiteY3"/>
                  </a:cxn>
                </a:cxnLst>
                <a:rect l="l" t="t" r="r" b="b"/>
                <a:pathLst>
                  <a:path w="3516193" h="1542386">
                    <a:moveTo>
                      <a:pt x="0" y="0"/>
                    </a:moveTo>
                    <a:lnTo>
                      <a:pt x="3516193" y="1542386"/>
                    </a:lnTo>
                    <a:lnTo>
                      <a:pt x="0" y="1542386"/>
                    </a:lnTo>
                    <a:lnTo>
                      <a:pt x="0" y="0"/>
                    </a:lnTo>
                    <a:close/>
                  </a:path>
                </a:pathLst>
              </a:cu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
          <p:nvSpPr>
            <p:cNvPr id="152" name="文本框 50"/>
            <p:cNvSpPr txBox="1"/>
            <p:nvPr/>
          </p:nvSpPr>
          <p:spPr>
            <a:xfrm>
              <a:off x="5868953" y="1655987"/>
              <a:ext cx="1089272" cy="34894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资源开发区</a:t>
              </a:r>
            </a:p>
          </p:txBody>
        </p:sp>
        <p:sp>
          <p:nvSpPr>
            <p:cNvPr id="153" name="文本框 51"/>
            <p:cNvSpPr txBox="1"/>
            <p:nvPr/>
          </p:nvSpPr>
          <p:spPr>
            <a:xfrm>
              <a:off x="5732359" y="1970853"/>
              <a:ext cx="1467027" cy="436178"/>
            </a:xfrm>
            <a:prstGeom prst="rect">
              <a:avLst/>
            </a:prstGeom>
            <a:noFill/>
          </p:spPr>
          <p:txBody>
            <a:bodyPr wrap="square">
              <a:spAutoFit/>
            </a:bodyPr>
            <a:lstStyle>
              <a:defPPr>
                <a:defRPr lang="zh-CN"/>
              </a:defPPr>
              <a:lvl1pPr marL="171450" indent="-171450" fontAlgn="auto">
                <a:lnSpc>
                  <a:spcPct val="150000"/>
                </a:lnSpc>
                <a:spcBef>
                  <a:spcPts val="0"/>
                </a:spcBef>
                <a:spcAft>
                  <a:spcPts val="0"/>
                </a:spcAft>
                <a:buFont typeface="Arial" panose="020B0604020202020204" pitchFamily="34" charset="0"/>
                <a:buChar char="•"/>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100" b="0" i="0" u="none" strike="noStrike" kern="0" cap="none" spc="0" normalizeH="0" baseline="0" noProof="0" dirty="0">
                  <a:ln>
                    <a:noFill/>
                  </a:ln>
                  <a:solidFill>
                    <a:srgbClr val="FFFFFF"/>
                  </a:solidFill>
                  <a:effectLst/>
                  <a:uLnTx/>
                  <a:uFillTx/>
                  <a:latin typeface="微软雅黑"/>
                  <a:ea typeface="微软雅黑"/>
                </a:rPr>
                <a:t>3D</a:t>
              </a:r>
              <a:r>
                <a:rPr kumimoji="0" lang="zh-CN" altLang="en-US" sz="1100" b="0" i="0" u="none" strike="noStrike" kern="0" cap="none" spc="0" normalizeH="0" baseline="0" noProof="0" dirty="0">
                  <a:ln>
                    <a:noFill/>
                  </a:ln>
                  <a:solidFill>
                    <a:srgbClr val="FFFFFF"/>
                  </a:solidFill>
                  <a:effectLst/>
                  <a:uLnTx/>
                  <a:uFillTx/>
                  <a:latin typeface="微软雅黑"/>
                  <a:ea typeface="微软雅黑"/>
                </a:rPr>
                <a:t>创意设计室</a:t>
              </a:r>
            </a:p>
          </p:txBody>
        </p:sp>
        <p:sp>
          <p:nvSpPr>
            <p:cNvPr id="154" name="文本框 52"/>
            <p:cNvSpPr txBox="1"/>
            <p:nvPr/>
          </p:nvSpPr>
          <p:spPr>
            <a:xfrm>
              <a:off x="5732359" y="2305097"/>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微课制作室</a:t>
              </a:r>
            </a:p>
          </p:txBody>
        </p:sp>
        <p:sp>
          <p:nvSpPr>
            <p:cNvPr id="155" name="文本框 53"/>
            <p:cNvSpPr txBox="1"/>
            <p:nvPr/>
          </p:nvSpPr>
          <p:spPr>
            <a:xfrm>
              <a:off x="5732359" y="2639341"/>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专业导播室</a:t>
              </a:r>
            </a:p>
          </p:txBody>
        </p:sp>
        <p:sp>
          <p:nvSpPr>
            <p:cNvPr id="156" name="文本框 54"/>
            <p:cNvSpPr txBox="1"/>
            <p:nvPr/>
          </p:nvSpPr>
          <p:spPr>
            <a:xfrm>
              <a:off x="5732359" y="2973585"/>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专业演播厅</a:t>
              </a:r>
            </a:p>
          </p:txBody>
        </p:sp>
        <p:sp>
          <p:nvSpPr>
            <p:cNvPr id="157" name="文本框 55"/>
            <p:cNvSpPr txBox="1"/>
            <p:nvPr/>
          </p:nvSpPr>
          <p:spPr>
            <a:xfrm>
              <a:off x="5732359" y="3307829"/>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专业虚拟演播室</a:t>
              </a:r>
            </a:p>
          </p:txBody>
        </p:sp>
        <p:sp>
          <p:nvSpPr>
            <p:cNvPr id="158" name="文本框 56"/>
            <p:cNvSpPr txBox="1"/>
            <p:nvPr/>
          </p:nvSpPr>
          <p:spPr>
            <a:xfrm>
              <a:off x="5732359" y="3642073"/>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实景录影棚</a:t>
              </a:r>
            </a:p>
          </p:txBody>
        </p:sp>
        <p:sp>
          <p:nvSpPr>
            <p:cNvPr id="159" name="文本框 57"/>
            <p:cNvSpPr txBox="1"/>
            <p:nvPr/>
          </p:nvSpPr>
          <p:spPr>
            <a:xfrm>
              <a:off x="5732359" y="3976319"/>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录音棚</a:t>
              </a:r>
            </a:p>
          </p:txBody>
        </p:sp>
        <p:cxnSp>
          <p:nvCxnSpPr>
            <p:cNvPr id="160" name="直接连接符 159"/>
            <p:cNvCxnSpPr/>
            <p:nvPr/>
          </p:nvCxnSpPr>
          <p:spPr bwMode="auto">
            <a:xfrm>
              <a:off x="5867720" y="2346985"/>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直接连接符 160"/>
            <p:cNvCxnSpPr/>
            <p:nvPr/>
          </p:nvCxnSpPr>
          <p:spPr bwMode="auto">
            <a:xfrm>
              <a:off x="5867720" y="2663401"/>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直接连接符 161"/>
            <p:cNvCxnSpPr/>
            <p:nvPr/>
          </p:nvCxnSpPr>
          <p:spPr bwMode="auto">
            <a:xfrm>
              <a:off x="5867720" y="3015473"/>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162"/>
            <p:cNvCxnSpPr/>
            <p:nvPr/>
          </p:nvCxnSpPr>
          <p:spPr bwMode="auto">
            <a:xfrm>
              <a:off x="5867720" y="3351502"/>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直接连接符 163"/>
            <p:cNvCxnSpPr/>
            <p:nvPr/>
          </p:nvCxnSpPr>
          <p:spPr bwMode="auto">
            <a:xfrm>
              <a:off x="5867720" y="3683962"/>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连接符 164"/>
            <p:cNvCxnSpPr/>
            <p:nvPr/>
          </p:nvCxnSpPr>
          <p:spPr bwMode="auto">
            <a:xfrm>
              <a:off x="5867720" y="4006796"/>
              <a:ext cx="1196305" cy="0"/>
            </a:xfrm>
            <a:prstGeom prst="line">
              <a:avLst/>
            </a:prstGeom>
            <a:solidFill>
              <a:srgbClr val="4F81BD"/>
            </a:solidFill>
            <a:ln w="889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6" name="组合 165"/>
            <p:cNvGrpSpPr/>
            <p:nvPr/>
          </p:nvGrpSpPr>
          <p:grpSpPr>
            <a:xfrm>
              <a:off x="7301602" y="1581315"/>
              <a:ext cx="1473114" cy="2800471"/>
              <a:chOff x="6102461" y="1778479"/>
              <a:chExt cx="3532921" cy="1544255"/>
            </a:xfrm>
          </p:grpSpPr>
          <p:sp>
            <p:nvSpPr>
              <p:cNvPr id="190" name="矩形 189"/>
              <p:cNvSpPr/>
              <p:nvPr/>
            </p:nvSpPr>
            <p:spPr bwMode="auto">
              <a:xfrm>
                <a:off x="6102461" y="1778479"/>
                <a:ext cx="3516193" cy="1542386"/>
              </a:xfrm>
              <a:prstGeom prst="rect">
                <a:avLst/>
              </a:pr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191" name="矩形 74"/>
              <p:cNvSpPr/>
              <p:nvPr/>
            </p:nvSpPr>
            <p:spPr bwMode="auto">
              <a:xfrm>
                <a:off x="6119189" y="1780348"/>
                <a:ext cx="3516193" cy="1542386"/>
              </a:xfrm>
              <a:custGeom>
                <a:avLst/>
                <a:gdLst>
                  <a:gd name="connsiteX0" fmla="*/ 0 w 3516193"/>
                  <a:gd name="connsiteY0" fmla="*/ 0 h 1542386"/>
                  <a:gd name="connsiteX1" fmla="*/ 3516193 w 3516193"/>
                  <a:gd name="connsiteY1" fmla="*/ 0 h 1542386"/>
                  <a:gd name="connsiteX2" fmla="*/ 3516193 w 3516193"/>
                  <a:gd name="connsiteY2" fmla="*/ 1542386 h 1542386"/>
                  <a:gd name="connsiteX3" fmla="*/ 0 w 3516193"/>
                  <a:gd name="connsiteY3" fmla="*/ 1542386 h 1542386"/>
                  <a:gd name="connsiteX4" fmla="*/ 0 w 3516193"/>
                  <a:gd name="connsiteY4" fmla="*/ 0 h 1542386"/>
                  <a:gd name="connsiteX0" fmla="*/ 0 w 3516193"/>
                  <a:gd name="connsiteY0" fmla="*/ 0 h 1542386"/>
                  <a:gd name="connsiteX1" fmla="*/ 3516193 w 3516193"/>
                  <a:gd name="connsiteY1" fmla="*/ 1542386 h 1542386"/>
                  <a:gd name="connsiteX2" fmla="*/ 0 w 3516193"/>
                  <a:gd name="connsiteY2" fmla="*/ 1542386 h 1542386"/>
                  <a:gd name="connsiteX3" fmla="*/ 0 w 3516193"/>
                  <a:gd name="connsiteY3" fmla="*/ 0 h 1542386"/>
                </a:gdLst>
                <a:ahLst/>
                <a:cxnLst>
                  <a:cxn ang="0">
                    <a:pos x="connsiteX0" y="connsiteY0"/>
                  </a:cxn>
                  <a:cxn ang="0">
                    <a:pos x="connsiteX1" y="connsiteY1"/>
                  </a:cxn>
                  <a:cxn ang="0">
                    <a:pos x="connsiteX2" y="connsiteY2"/>
                  </a:cxn>
                  <a:cxn ang="0">
                    <a:pos x="connsiteX3" y="connsiteY3"/>
                  </a:cxn>
                </a:cxnLst>
                <a:rect l="l" t="t" r="r" b="b"/>
                <a:pathLst>
                  <a:path w="3516193" h="1542386">
                    <a:moveTo>
                      <a:pt x="0" y="0"/>
                    </a:moveTo>
                    <a:lnTo>
                      <a:pt x="3516193" y="1542386"/>
                    </a:lnTo>
                    <a:lnTo>
                      <a:pt x="0" y="1542386"/>
                    </a:lnTo>
                    <a:lnTo>
                      <a:pt x="0" y="0"/>
                    </a:lnTo>
                    <a:close/>
                  </a:path>
                </a:pathLst>
              </a:cu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
          <p:nvSpPr>
            <p:cNvPr id="167" name="文本框 66"/>
            <p:cNvSpPr txBox="1"/>
            <p:nvPr/>
          </p:nvSpPr>
          <p:spPr>
            <a:xfrm>
              <a:off x="7496985" y="1655987"/>
              <a:ext cx="1089272" cy="34894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交互体验区</a:t>
              </a:r>
            </a:p>
          </p:txBody>
        </p:sp>
        <p:sp>
          <p:nvSpPr>
            <p:cNvPr id="168" name="矩形 167"/>
            <p:cNvSpPr/>
            <p:nvPr/>
          </p:nvSpPr>
          <p:spPr bwMode="auto">
            <a:xfrm>
              <a:off x="7467147" y="2046495"/>
              <a:ext cx="1142025" cy="664298"/>
            </a:xfrm>
            <a:prstGeom prst="rect">
              <a:avLst/>
            </a:prstGeom>
            <a:solidFill>
              <a:sysClr val="window" lastClr="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770291" eaLnBrk="1" fontAlgn="auto" latinLnBrk="0" hangingPunct="1">
                <a:lnSpc>
                  <a:spcPct val="100000"/>
                </a:lnSpc>
                <a:spcBef>
                  <a:spcPts val="0"/>
                </a:spcBef>
                <a:spcAft>
                  <a:spcPts val="0"/>
                </a:spcAft>
                <a:buClrTx/>
                <a:buSzTx/>
                <a:buFontTx/>
                <a:buNone/>
                <a:tabLst/>
                <a:defRPr/>
              </a:pPr>
              <a:endParaRPr kumimoji="0" lang="zh-CN" altLang="en-US" sz="1500" b="0" i="0" u="none" strike="noStrike" kern="0" cap="none" spc="0" normalizeH="0" baseline="0" noProof="0">
                <a:ln>
                  <a:noFill/>
                </a:ln>
                <a:solidFill>
                  <a:sysClr val="windowText" lastClr="000000"/>
                </a:solidFill>
                <a:effectLst/>
                <a:uLnTx/>
                <a:uFillTx/>
              </a:endParaRPr>
            </a:p>
          </p:txBody>
        </p:sp>
        <p:sp>
          <p:nvSpPr>
            <p:cNvPr id="169" name="矩形 168"/>
            <p:cNvSpPr/>
            <p:nvPr/>
          </p:nvSpPr>
          <p:spPr bwMode="auto">
            <a:xfrm>
              <a:off x="7467147" y="2818541"/>
              <a:ext cx="1142025" cy="537660"/>
            </a:xfrm>
            <a:prstGeom prst="rect">
              <a:avLst/>
            </a:prstGeom>
            <a:solidFill>
              <a:sysClr val="window" lastClr="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770291" eaLnBrk="1" fontAlgn="auto" latinLnBrk="0" hangingPunct="1">
                <a:lnSpc>
                  <a:spcPct val="100000"/>
                </a:lnSpc>
                <a:spcBef>
                  <a:spcPts val="0"/>
                </a:spcBef>
                <a:spcAft>
                  <a:spcPts val="0"/>
                </a:spcAft>
                <a:buClrTx/>
                <a:buSzTx/>
                <a:buFontTx/>
                <a:buNone/>
                <a:tabLst/>
                <a:defRPr/>
              </a:pPr>
              <a:endParaRPr kumimoji="0" lang="zh-CN" altLang="en-US" sz="1500" b="0" i="0" u="none" strike="noStrike" kern="0" cap="none" spc="0" normalizeH="0" baseline="0" noProof="0">
                <a:ln>
                  <a:noFill/>
                </a:ln>
                <a:solidFill>
                  <a:sysClr val="windowText" lastClr="000000"/>
                </a:solidFill>
                <a:effectLst/>
                <a:uLnTx/>
                <a:uFillTx/>
              </a:endParaRPr>
            </a:p>
          </p:txBody>
        </p:sp>
        <p:sp>
          <p:nvSpPr>
            <p:cNvPr id="170" name="矩形 169"/>
            <p:cNvSpPr/>
            <p:nvPr/>
          </p:nvSpPr>
          <p:spPr bwMode="auto">
            <a:xfrm>
              <a:off x="7467147" y="3463949"/>
              <a:ext cx="1142025" cy="659473"/>
            </a:xfrm>
            <a:prstGeom prst="rect">
              <a:avLst/>
            </a:prstGeom>
            <a:solidFill>
              <a:sysClr val="window" lastClr="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770291" eaLnBrk="1" fontAlgn="auto" latinLnBrk="0" hangingPunct="1">
                <a:lnSpc>
                  <a:spcPct val="100000"/>
                </a:lnSpc>
                <a:spcBef>
                  <a:spcPts val="0"/>
                </a:spcBef>
                <a:spcAft>
                  <a:spcPts val="0"/>
                </a:spcAft>
                <a:buClrTx/>
                <a:buSzTx/>
                <a:buFontTx/>
                <a:buNone/>
                <a:tabLst/>
                <a:defRPr/>
              </a:pPr>
              <a:endParaRPr kumimoji="0" lang="zh-CN" altLang="en-US" sz="1500" b="0" i="0" u="none" strike="noStrike" kern="0" cap="none" spc="0" normalizeH="0" baseline="0" noProof="0">
                <a:ln>
                  <a:noFill/>
                </a:ln>
                <a:solidFill>
                  <a:sysClr val="windowText" lastClr="000000"/>
                </a:solidFill>
                <a:effectLst/>
                <a:uLnTx/>
                <a:uFillTx/>
              </a:endParaRPr>
            </a:p>
          </p:txBody>
        </p:sp>
        <p:sp>
          <p:nvSpPr>
            <p:cNvPr id="171" name="文本框 70"/>
            <p:cNvSpPr txBox="1"/>
            <p:nvPr/>
          </p:nvSpPr>
          <p:spPr>
            <a:xfrm>
              <a:off x="7525019" y="2944527"/>
              <a:ext cx="1003185" cy="329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253"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智慧教室</a:t>
              </a:r>
            </a:p>
          </p:txBody>
        </p:sp>
        <p:sp>
          <p:nvSpPr>
            <p:cNvPr id="172" name="文本框 73"/>
            <p:cNvSpPr txBox="1"/>
            <p:nvPr/>
          </p:nvSpPr>
          <p:spPr>
            <a:xfrm>
              <a:off x="7734096" y="3592949"/>
              <a:ext cx="548443" cy="329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253"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a:t>
              </a:r>
              <a:endParaRPr kumimoji="0" lang="zh-CN" altLang="en-US" sz="1100" b="0" i="0" u="none" strike="noStrike" kern="0" cap="none" spc="253"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grpSp>
          <p:nvGrpSpPr>
            <p:cNvPr id="173" name="组合 172"/>
            <p:cNvGrpSpPr/>
            <p:nvPr/>
          </p:nvGrpSpPr>
          <p:grpSpPr>
            <a:xfrm>
              <a:off x="8858519" y="1581315"/>
              <a:ext cx="1466138" cy="2800471"/>
              <a:chOff x="6102461" y="1778479"/>
              <a:chExt cx="3532921" cy="1544255"/>
            </a:xfrm>
          </p:grpSpPr>
          <p:sp>
            <p:nvSpPr>
              <p:cNvPr id="188" name="矩形 187"/>
              <p:cNvSpPr/>
              <p:nvPr/>
            </p:nvSpPr>
            <p:spPr bwMode="auto">
              <a:xfrm>
                <a:off x="6102461" y="1778479"/>
                <a:ext cx="3516193" cy="1542386"/>
              </a:xfrm>
              <a:prstGeom prst="rect">
                <a:avLst/>
              </a:pr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189" name="矩形 74"/>
              <p:cNvSpPr/>
              <p:nvPr/>
            </p:nvSpPr>
            <p:spPr bwMode="auto">
              <a:xfrm>
                <a:off x="6119189" y="1780348"/>
                <a:ext cx="3516193" cy="1542386"/>
              </a:xfrm>
              <a:custGeom>
                <a:avLst/>
                <a:gdLst>
                  <a:gd name="connsiteX0" fmla="*/ 0 w 3516193"/>
                  <a:gd name="connsiteY0" fmla="*/ 0 h 1542386"/>
                  <a:gd name="connsiteX1" fmla="*/ 3516193 w 3516193"/>
                  <a:gd name="connsiteY1" fmla="*/ 0 h 1542386"/>
                  <a:gd name="connsiteX2" fmla="*/ 3516193 w 3516193"/>
                  <a:gd name="connsiteY2" fmla="*/ 1542386 h 1542386"/>
                  <a:gd name="connsiteX3" fmla="*/ 0 w 3516193"/>
                  <a:gd name="connsiteY3" fmla="*/ 1542386 h 1542386"/>
                  <a:gd name="connsiteX4" fmla="*/ 0 w 3516193"/>
                  <a:gd name="connsiteY4" fmla="*/ 0 h 1542386"/>
                  <a:gd name="connsiteX0" fmla="*/ 0 w 3516193"/>
                  <a:gd name="connsiteY0" fmla="*/ 0 h 1542386"/>
                  <a:gd name="connsiteX1" fmla="*/ 3516193 w 3516193"/>
                  <a:gd name="connsiteY1" fmla="*/ 1542386 h 1542386"/>
                  <a:gd name="connsiteX2" fmla="*/ 0 w 3516193"/>
                  <a:gd name="connsiteY2" fmla="*/ 1542386 h 1542386"/>
                  <a:gd name="connsiteX3" fmla="*/ 0 w 3516193"/>
                  <a:gd name="connsiteY3" fmla="*/ 0 h 1542386"/>
                </a:gdLst>
                <a:ahLst/>
                <a:cxnLst>
                  <a:cxn ang="0">
                    <a:pos x="connsiteX0" y="connsiteY0"/>
                  </a:cxn>
                  <a:cxn ang="0">
                    <a:pos x="connsiteX1" y="connsiteY1"/>
                  </a:cxn>
                  <a:cxn ang="0">
                    <a:pos x="connsiteX2" y="connsiteY2"/>
                  </a:cxn>
                  <a:cxn ang="0">
                    <a:pos x="connsiteX3" y="connsiteY3"/>
                  </a:cxn>
                </a:cxnLst>
                <a:rect l="l" t="t" r="r" b="b"/>
                <a:pathLst>
                  <a:path w="3516193" h="1542386">
                    <a:moveTo>
                      <a:pt x="0" y="0"/>
                    </a:moveTo>
                    <a:lnTo>
                      <a:pt x="3516193" y="1542386"/>
                    </a:lnTo>
                    <a:lnTo>
                      <a:pt x="0" y="1542386"/>
                    </a:lnTo>
                    <a:lnTo>
                      <a:pt x="0" y="0"/>
                    </a:lnTo>
                    <a:close/>
                  </a:path>
                </a:pathLst>
              </a:custGeom>
              <a:solidFill>
                <a:srgbClr val="0070C0">
                  <a:alpha val="80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
          <p:nvSpPr>
            <p:cNvPr id="174" name="文本框 78"/>
            <p:cNvSpPr txBox="1"/>
            <p:nvPr/>
          </p:nvSpPr>
          <p:spPr>
            <a:xfrm>
              <a:off x="9053885" y="1655987"/>
              <a:ext cx="1089272" cy="34894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公共支撑区</a:t>
              </a:r>
            </a:p>
          </p:txBody>
        </p:sp>
        <p:sp>
          <p:nvSpPr>
            <p:cNvPr id="175" name="文本框 79"/>
            <p:cNvSpPr txBox="1"/>
            <p:nvPr/>
          </p:nvSpPr>
          <p:spPr>
            <a:xfrm>
              <a:off x="8846541" y="1970853"/>
              <a:ext cx="1467027" cy="436178"/>
            </a:xfrm>
            <a:prstGeom prst="rect">
              <a:avLst/>
            </a:prstGeom>
            <a:noFill/>
          </p:spPr>
          <p:txBody>
            <a:bodyPr wrap="square">
              <a:spAutoFit/>
            </a:bodyPr>
            <a:lstStyle>
              <a:defPPr>
                <a:defRPr lang="zh-CN"/>
              </a:defPPr>
              <a:lvl1pPr marL="171450" indent="-171450" fontAlgn="auto">
                <a:lnSpc>
                  <a:spcPct val="150000"/>
                </a:lnSpc>
                <a:spcBef>
                  <a:spcPts val="0"/>
                </a:spcBef>
                <a:spcAft>
                  <a:spcPts val="0"/>
                </a:spcAft>
                <a:buFont typeface="Arial" panose="020B0604020202020204" pitchFamily="34" charset="0"/>
                <a:buChar char="•"/>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办公室</a:t>
              </a:r>
            </a:p>
          </p:txBody>
        </p:sp>
        <p:cxnSp>
          <p:nvCxnSpPr>
            <p:cNvPr id="176" name="直接连接符 175"/>
            <p:cNvCxnSpPr/>
            <p:nvPr/>
          </p:nvCxnSpPr>
          <p:spPr bwMode="auto">
            <a:xfrm>
              <a:off x="8972081" y="2357457"/>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 name="文本框 81"/>
            <p:cNvSpPr txBox="1"/>
            <p:nvPr/>
          </p:nvSpPr>
          <p:spPr>
            <a:xfrm>
              <a:off x="8846541" y="2305097"/>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讨论室</a:t>
              </a:r>
            </a:p>
          </p:txBody>
        </p:sp>
        <p:cxnSp>
          <p:nvCxnSpPr>
            <p:cNvPr id="178" name="直接连接符 177"/>
            <p:cNvCxnSpPr/>
            <p:nvPr/>
          </p:nvCxnSpPr>
          <p:spPr bwMode="auto">
            <a:xfrm>
              <a:off x="8972080" y="2673873"/>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9" name="文本框 83"/>
            <p:cNvSpPr txBox="1"/>
            <p:nvPr/>
          </p:nvSpPr>
          <p:spPr>
            <a:xfrm>
              <a:off x="8857630" y="2639341"/>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智能会议室</a:t>
              </a:r>
            </a:p>
          </p:txBody>
        </p:sp>
        <p:cxnSp>
          <p:nvCxnSpPr>
            <p:cNvPr id="180" name="直接连接符 179"/>
            <p:cNvCxnSpPr/>
            <p:nvPr/>
          </p:nvCxnSpPr>
          <p:spPr bwMode="auto">
            <a:xfrm>
              <a:off x="8972080" y="3025945"/>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 name="文本框 85"/>
            <p:cNvSpPr txBox="1"/>
            <p:nvPr/>
          </p:nvSpPr>
          <p:spPr>
            <a:xfrm>
              <a:off x="8846563" y="2973585"/>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专业化妆间</a:t>
              </a:r>
            </a:p>
          </p:txBody>
        </p:sp>
        <p:cxnSp>
          <p:nvCxnSpPr>
            <p:cNvPr id="182" name="直接连接符 181"/>
            <p:cNvCxnSpPr/>
            <p:nvPr/>
          </p:nvCxnSpPr>
          <p:spPr bwMode="auto">
            <a:xfrm>
              <a:off x="8972080" y="3361974"/>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3" name="文本框 87"/>
            <p:cNvSpPr txBox="1"/>
            <p:nvPr/>
          </p:nvSpPr>
          <p:spPr>
            <a:xfrm>
              <a:off x="8846541" y="3307829"/>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更衣室</a:t>
              </a:r>
            </a:p>
          </p:txBody>
        </p:sp>
        <p:cxnSp>
          <p:nvCxnSpPr>
            <p:cNvPr id="184" name="直接连接符 183"/>
            <p:cNvCxnSpPr/>
            <p:nvPr/>
          </p:nvCxnSpPr>
          <p:spPr bwMode="auto">
            <a:xfrm>
              <a:off x="8972079" y="3694434"/>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 name="文本框 89"/>
            <p:cNvSpPr txBox="1"/>
            <p:nvPr/>
          </p:nvSpPr>
          <p:spPr>
            <a:xfrm>
              <a:off x="8865461" y="3642073"/>
              <a:ext cx="1467027" cy="436178"/>
            </a:xfrm>
            <a:prstGeom prst="rect">
              <a:avLst/>
            </a:prstGeom>
            <a:noFill/>
          </p:spPr>
          <p:txBody>
            <a:bodyPr wrap="square">
              <a:spAutoFit/>
            </a:bodyPr>
            <a:lstStyle>
              <a:defPPr>
                <a:defRPr lang="zh-CN"/>
              </a:defPPr>
              <a:lvl1pPr marL="0" indent="0" algn="ctr" fontAlgn="auto">
                <a:lnSpc>
                  <a:spcPct val="150000"/>
                </a:lnSpc>
                <a:spcBef>
                  <a:spcPts val="0"/>
                </a:spcBef>
                <a:spcAft>
                  <a:spcPts val="0"/>
                </a:spcAft>
                <a:buFont typeface="Arial" panose="020B0604020202020204" pitchFamily="34" charset="0"/>
                <a:buNone/>
                <a:defRPr sz="1100" kern="0">
                  <a:solidFill>
                    <a:srgbClr val="FFFFFF"/>
                  </a:solidFill>
                  <a:latin typeface="微软雅黑"/>
                  <a:ea typeface="微软雅黑"/>
                </a:defRPr>
              </a:lvl1pPr>
            </a:lstStyle>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100" b="0" i="0" u="none" strike="noStrike" kern="0" cap="none" spc="0" normalizeH="0" baseline="0" noProof="0" dirty="0">
                  <a:ln>
                    <a:noFill/>
                  </a:ln>
                  <a:solidFill>
                    <a:srgbClr val="FFFFFF"/>
                  </a:solidFill>
                  <a:effectLst/>
                  <a:uLnTx/>
                  <a:uFillTx/>
                  <a:latin typeface="微软雅黑"/>
                  <a:ea typeface="微软雅黑"/>
                </a:rPr>
                <a:t>休息区</a:t>
              </a:r>
            </a:p>
          </p:txBody>
        </p:sp>
        <p:cxnSp>
          <p:nvCxnSpPr>
            <p:cNvPr id="186" name="直接连接符 185"/>
            <p:cNvCxnSpPr/>
            <p:nvPr/>
          </p:nvCxnSpPr>
          <p:spPr bwMode="auto">
            <a:xfrm>
              <a:off x="8972078" y="4017268"/>
              <a:ext cx="1196305" cy="0"/>
            </a:xfrm>
            <a:prstGeom prst="line">
              <a:avLst/>
            </a:prstGeom>
            <a:solidFill>
              <a:srgbClr val="4F81BD"/>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7" name="文本框 101"/>
            <p:cNvSpPr txBox="1"/>
            <p:nvPr/>
          </p:nvSpPr>
          <p:spPr>
            <a:xfrm>
              <a:off x="7522670" y="2098436"/>
              <a:ext cx="1030709" cy="542798"/>
            </a:xfrm>
            <a:prstGeom prst="rect">
              <a:avLst/>
            </a:prstGeom>
            <a:noFill/>
          </p:spPr>
          <p:txBody>
            <a:bodyPr wrap="none" rtlCol="0">
              <a:spAutoFit/>
            </a:bodyPr>
            <a:lstStyle>
              <a:defPPr>
                <a:defRPr lang="zh-CN"/>
              </a:defPPr>
              <a:lvl1pPr>
                <a:defRPr sz="1400" b="1" spc="300">
                  <a:solidFill>
                    <a:srgbClr val="0975C3"/>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30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虚拟现实</a:t>
              </a:r>
              <a:endParaRPr kumimoji="0" lang="en-US" altLang="zh-CN" sz="1100" b="0" i="0" u="none" strike="noStrike" kern="0" cap="none" spc="30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30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实训室</a:t>
              </a:r>
            </a:p>
          </p:txBody>
        </p:sp>
      </p:grpSp>
      <p:grpSp>
        <p:nvGrpSpPr>
          <p:cNvPr id="194" name="组合 193"/>
          <p:cNvGrpSpPr/>
          <p:nvPr/>
        </p:nvGrpSpPr>
        <p:grpSpPr>
          <a:xfrm>
            <a:off x="1268303" y="4758021"/>
            <a:ext cx="9158027" cy="1653939"/>
            <a:chOff x="-27648" y="4357220"/>
            <a:chExt cx="9194668" cy="1467107"/>
          </a:xfrm>
        </p:grpSpPr>
        <p:sp>
          <p:nvSpPr>
            <p:cNvPr id="195" name="矩形 194"/>
            <p:cNvSpPr/>
            <p:nvPr/>
          </p:nvSpPr>
          <p:spPr bwMode="auto">
            <a:xfrm>
              <a:off x="-19467" y="4357220"/>
              <a:ext cx="3079877" cy="1224386"/>
            </a:xfrm>
            <a:prstGeom prst="rect">
              <a:avLst/>
            </a:prstGeom>
            <a:solidFill>
              <a:srgbClr val="0070C0">
                <a:alpha val="80000"/>
              </a:srgbClr>
            </a:solidFill>
            <a:ln w="25400" cap="flat" cmpd="sng" algn="ctr">
              <a:noFill/>
              <a:prstDash val="solid"/>
            </a:ln>
            <a:effectLst/>
            <a:extLst/>
          </p:spPr>
          <p:txBody>
            <a:bodyPr rot="0" spcFirstLastPara="0" vertOverflow="overflow" horzOverflow="overflow" vert="horz" wrap="square" lIns="77029" tIns="38515" rIns="77029" bIns="38515"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nvGrpSpPr>
            <p:cNvPr id="196" name="组合 195"/>
            <p:cNvGrpSpPr/>
            <p:nvPr/>
          </p:nvGrpSpPr>
          <p:grpSpPr>
            <a:xfrm>
              <a:off x="3137902" y="4357221"/>
              <a:ext cx="2993421" cy="1233604"/>
              <a:chOff x="3582438" y="5266345"/>
              <a:chExt cx="3417489" cy="1553998"/>
            </a:xfrm>
          </p:grpSpPr>
          <p:sp>
            <p:nvSpPr>
              <p:cNvPr id="205" name="矩形 204"/>
              <p:cNvSpPr/>
              <p:nvPr/>
            </p:nvSpPr>
            <p:spPr bwMode="auto">
              <a:xfrm>
                <a:off x="3582438" y="5272012"/>
                <a:ext cx="3408149" cy="1548331"/>
              </a:xfrm>
              <a:prstGeom prst="rect">
                <a:avLst/>
              </a:prstGeom>
              <a:solidFill>
                <a:srgbClr val="0070C0">
                  <a:alpha val="8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206" name="矩形 73"/>
              <p:cNvSpPr/>
              <p:nvPr/>
            </p:nvSpPr>
            <p:spPr bwMode="auto">
              <a:xfrm>
                <a:off x="3591778" y="5266345"/>
                <a:ext cx="3408149" cy="1548331"/>
              </a:xfrm>
              <a:custGeom>
                <a:avLst/>
                <a:gdLst>
                  <a:gd name="connsiteX0" fmla="*/ 0 w 3408149"/>
                  <a:gd name="connsiteY0" fmla="*/ 0 h 1548331"/>
                  <a:gd name="connsiteX1" fmla="*/ 3408149 w 3408149"/>
                  <a:gd name="connsiteY1" fmla="*/ 0 h 1548331"/>
                  <a:gd name="connsiteX2" fmla="*/ 3408149 w 3408149"/>
                  <a:gd name="connsiteY2" fmla="*/ 1548331 h 1548331"/>
                  <a:gd name="connsiteX3" fmla="*/ 0 w 3408149"/>
                  <a:gd name="connsiteY3" fmla="*/ 1548331 h 1548331"/>
                  <a:gd name="connsiteX4" fmla="*/ 0 w 3408149"/>
                  <a:gd name="connsiteY4" fmla="*/ 0 h 1548331"/>
                  <a:gd name="connsiteX0" fmla="*/ 0 w 3408149"/>
                  <a:gd name="connsiteY0" fmla="*/ 1548331 h 1548331"/>
                  <a:gd name="connsiteX1" fmla="*/ 3408149 w 3408149"/>
                  <a:gd name="connsiteY1" fmla="*/ 0 h 1548331"/>
                  <a:gd name="connsiteX2" fmla="*/ 3408149 w 3408149"/>
                  <a:gd name="connsiteY2" fmla="*/ 1548331 h 1548331"/>
                  <a:gd name="connsiteX3" fmla="*/ 0 w 3408149"/>
                  <a:gd name="connsiteY3" fmla="*/ 1548331 h 1548331"/>
                </a:gdLst>
                <a:ahLst/>
                <a:cxnLst>
                  <a:cxn ang="0">
                    <a:pos x="connsiteX0" y="connsiteY0"/>
                  </a:cxn>
                  <a:cxn ang="0">
                    <a:pos x="connsiteX1" y="connsiteY1"/>
                  </a:cxn>
                  <a:cxn ang="0">
                    <a:pos x="connsiteX2" y="connsiteY2"/>
                  </a:cxn>
                  <a:cxn ang="0">
                    <a:pos x="connsiteX3" y="connsiteY3"/>
                  </a:cxn>
                </a:cxnLst>
                <a:rect l="l" t="t" r="r" b="b"/>
                <a:pathLst>
                  <a:path w="3408149" h="1548331">
                    <a:moveTo>
                      <a:pt x="0" y="1548331"/>
                    </a:moveTo>
                    <a:lnTo>
                      <a:pt x="3408149" y="0"/>
                    </a:lnTo>
                    <a:lnTo>
                      <a:pt x="3408149" y="1548331"/>
                    </a:lnTo>
                    <a:lnTo>
                      <a:pt x="0" y="1548331"/>
                    </a:lnTo>
                    <a:close/>
                  </a:path>
                </a:pathLst>
              </a:custGeom>
              <a:solidFill>
                <a:srgbClr val="0070C0">
                  <a:alpha val="8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
          <p:nvSpPr>
            <p:cNvPr id="197" name="TextBox 17"/>
            <p:cNvSpPr txBox="1"/>
            <p:nvPr/>
          </p:nvSpPr>
          <p:spPr bwMode="auto">
            <a:xfrm>
              <a:off x="3117890" y="4772496"/>
              <a:ext cx="3060161" cy="1051831"/>
            </a:xfrm>
            <a:prstGeom prst="rect">
              <a:avLst/>
            </a:prstGeom>
            <a:noFill/>
          </p:spPr>
          <p:txBody>
            <a:bodyPr wrap="square" lIns="77029" tIns="38515" rIns="77029" bIns="38515">
              <a:spAutoFit/>
            </a:bodyPr>
            <a:lstStyle/>
            <a:p>
              <a:pPr marL="240716" marR="0" lvl="0" indent="-240716"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FFFFFF"/>
                  </a:solidFill>
                  <a:effectLst/>
                  <a:uLnTx/>
                  <a:uFillTx/>
                  <a:latin typeface="微软雅黑"/>
                  <a:ea typeface="微软雅黑"/>
                </a:rPr>
                <a:t>进一步融合虚拟实训室、智慧教室、虚拟演播室、微课制作室等；</a:t>
              </a:r>
            </a:p>
            <a:p>
              <a:pPr marL="240716" marR="0" lvl="0" indent="-240716"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FFFFFF"/>
                  </a:solidFill>
                  <a:effectLst/>
                  <a:uLnTx/>
                  <a:uFillTx/>
                  <a:latin typeface="微软雅黑"/>
                  <a:ea typeface="微软雅黑"/>
                </a:rPr>
                <a:t>形成一个创新、智能、交互的应用管理体系</a:t>
              </a:r>
              <a:r>
                <a:rPr kumimoji="0" lang="zh-CN" altLang="en-US" sz="1000" b="0" i="0" u="none" strike="noStrike" kern="0" cap="none" spc="0" normalizeH="0" baseline="0" noProof="0" dirty="0">
                  <a:ln>
                    <a:noFill/>
                  </a:ln>
                  <a:solidFill>
                    <a:srgbClr val="FFFFFF"/>
                  </a:solidFill>
                  <a:effectLst/>
                  <a:uLnTx/>
                  <a:uFillTx/>
                  <a:latin typeface="微软雅黑"/>
                  <a:ea typeface="微软雅黑"/>
                </a:rPr>
                <a:t>；</a:t>
              </a:r>
            </a:p>
          </p:txBody>
        </p:sp>
        <p:grpSp>
          <p:nvGrpSpPr>
            <p:cNvPr id="198" name="组合 197"/>
            <p:cNvGrpSpPr/>
            <p:nvPr/>
          </p:nvGrpSpPr>
          <p:grpSpPr>
            <a:xfrm>
              <a:off x="6197548" y="4357221"/>
              <a:ext cx="2937112" cy="1230013"/>
              <a:chOff x="7075533" y="5255468"/>
              <a:chExt cx="3353203" cy="1549475"/>
            </a:xfrm>
          </p:grpSpPr>
          <p:sp>
            <p:nvSpPr>
              <p:cNvPr id="203" name="矩形 202"/>
              <p:cNvSpPr/>
              <p:nvPr/>
            </p:nvSpPr>
            <p:spPr bwMode="auto">
              <a:xfrm>
                <a:off x="7075533" y="5255468"/>
                <a:ext cx="3353203" cy="1542386"/>
              </a:xfrm>
              <a:prstGeom prst="rect">
                <a:avLst/>
              </a:prstGeom>
              <a:solidFill>
                <a:srgbClr val="0070C0">
                  <a:alpha val="85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204" name="矩形 76"/>
              <p:cNvSpPr/>
              <p:nvPr/>
            </p:nvSpPr>
            <p:spPr bwMode="auto">
              <a:xfrm>
                <a:off x="7075533" y="5262557"/>
                <a:ext cx="3353203" cy="1542386"/>
              </a:xfrm>
              <a:custGeom>
                <a:avLst/>
                <a:gdLst>
                  <a:gd name="connsiteX0" fmla="*/ 0 w 3353203"/>
                  <a:gd name="connsiteY0" fmla="*/ 0 h 1542386"/>
                  <a:gd name="connsiteX1" fmla="*/ 3353203 w 3353203"/>
                  <a:gd name="connsiteY1" fmla="*/ 0 h 1542386"/>
                  <a:gd name="connsiteX2" fmla="*/ 3353203 w 3353203"/>
                  <a:gd name="connsiteY2" fmla="*/ 1542386 h 1542386"/>
                  <a:gd name="connsiteX3" fmla="*/ 0 w 3353203"/>
                  <a:gd name="connsiteY3" fmla="*/ 1542386 h 1542386"/>
                  <a:gd name="connsiteX4" fmla="*/ 0 w 3353203"/>
                  <a:gd name="connsiteY4" fmla="*/ 0 h 1542386"/>
                  <a:gd name="connsiteX0" fmla="*/ 0 w 3353203"/>
                  <a:gd name="connsiteY0" fmla="*/ 0 h 1542386"/>
                  <a:gd name="connsiteX1" fmla="*/ 3353203 w 3353203"/>
                  <a:gd name="connsiteY1" fmla="*/ 1542386 h 1542386"/>
                  <a:gd name="connsiteX2" fmla="*/ 0 w 3353203"/>
                  <a:gd name="connsiteY2" fmla="*/ 1542386 h 1542386"/>
                  <a:gd name="connsiteX3" fmla="*/ 0 w 3353203"/>
                  <a:gd name="connsiteY3" fmla="*/ 0 h 1542386"/>
                </a:gdLst>
                <a:ahLst/>
                <a:cxnLst>
                  <a:cxn ang="0">
                    <a:pos x="connsiteX0" y="connsiteY0"/>
                  </a:cxn>
                  <a:cxn ang="0">
                    <a:pos x="connsiteX1" y="connsiteY1"/>
                  </a:cxn>
                  <a:cxn ang="0">
                    <a:pos x="connsiteX2" y="connsiteY2"/>
                  </a:cxn>
                  <a:cxn ang="0">
                    <a:pos x="connsiteX3" y="connsiteY3"/>
                  </a:cxn>
                </a:cxnLst>
                <a:rect l="l" t="t" r="r" b="b"/>
                <a:pathLst>
                  <a:path w="3353203" h="1542386">
                    <a:moveTo>
                      <a:pt x="0" y="0"/>
                    </a:moveTo>
                    <a:lnTo>
                      <a:pt x="3353203" y="1542386"/>
                    </a:lnTo>
                    <a:lnTo>
                      <a:pt x="0" y="1542386"/>
                    </a:lnTo>
                    <a:lnTo>
                      <a:pt x="0" y="0"/>
                    </a:lnTo>
                    <a:close/>
                  </a:path>
                </a:pathLst>
              </a:custGeom>
              <a:solidFill>
                <a:srgbClr val="0070C0">
                  <a:alpha val="85000"/>
                </a:srgbClr>
              </a:solidFill>
              <a:ln w="25400" cap="flat" cmpd="sng" algn="ctr">
                <a:no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
          <p:nvSpPr>
            <p:cNvPr id="199" name="TextBox 19"/>
            <p:cNvSpPr txBox="1"/>
            <p:nvPr/>
          </p:nvSpPr>
          <p:spPr bwMode="auto">
            <a:xfrm>
              <a:off x="6184185" y="4538995"/>
              <a:ext cx="2982835" cy="1051830"/>
            </a:xfrm>
            <a:prstGeom prst="rect">
              <a:avLst/>
            </a:prstGeom>
            <a:noFill/>
          </p:spPr>
          <p:txBody>
            <a:bodyPr wrap="square" lIns="77029" tIns="38515" rIns="77029" bIns="38515">
              <a:spAutoFit/>
            </a:bodyPr>
            <a:lstStyle/>
            <a:p>
              <a:pPr marL="144429" marR="0" lvl="0" indent="-144429"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FFFFFF"/>
                  </a:solidFill>
                  <a:effectLst/>
                  <a:uLnTx/>
                  <a:uFillTx/>
                  <a:latin typeface="微软雅黑"/>
                  <a:ea typeface="微软雅黑"/>
                </a:rPr>
                <a:t>实现资源开发、资源管理、资源应用、资源运营为一体化管理；</a:t>
              </a:r>
            </a:p>
            <a:p>
              <a:pPr marL="144429" marR="0" lvl="0" indent="-144429"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FFFFFF"/>
                  </a:solidFill>
                  <a:effectLst/>
                  <a:uLnTx/>
                  <a:uFillTx/>
                  <a:latin typeface="微软雅黑"/>
                  <a:ea typeface="微软雅黑"/>
                </a:rPr>
                <a:t>在互联网</a:t>
              </a:r>
              <a:r>
                <a:rPr kumimoji="0" lang="en-US" altLang="zh-CN" sz="1200" b="0" i="0" u="none" strike="noStrike" kern="0" cap="none" spc="0" normalizeH="0" baseline="0" noProof="0" dirty="0">
                  <a:ln>
                    <a:noFill/>
                  </a:ln>
                  <a:solidFill>
                    <a:srgbClr val="FFFFFF"/>
                  </a:solidFill>
                  <a:effectLst/>
                  <a:uLnTx/>
                  <a:uFillTx/>
                  <a:latin typeface="微软雅黑"/>
                  <a:ea typeface="微软雅黑"/>
                </a:rPr>
                <a:t>+</a:t>
              </a:r>
              <a:r>
                <a:rPr kumimoji="0" lang="zh-CN" altLang="en-US" sz="1200" b="0" i="0" u="none" strike="noStrike" kern="0" cap="none" spc="0" normalizeH="0" baseline="0" noProof="0" dirty="0">
                  <a:ln>
                    <a:noFill/>
                  </a:ln>
                  <a:solidFill>
                    <a:srgbClr val="FFFFFF"/>
                  </a:solidFill>
                  <a:effectLst/>
                  <a:uLnTx/>
                  <a:uFillTx/>
                  <a:latin typeface="微软雅黑"/>
                  <a:ea typeface="微软雅黑"/>
                </a:rPr>
                <a:t>时代，为公共实训基地优质课程资源建设与应用提供全面支持；</a:t>
              </a:r>
            </a:p>
          </p:txBody>
        </p:sp>
        <p:sp>
          <p:nvSpPr>
            <p:cNvPr id="200" name="TextBox 15"/>
            <p:cNvSpPr txBox="1"/>
            <p:nvPr/>
          </p:nvSpPr>
          <p:spPr bwMode="auto">
            <a:xfrm>
              <a:off x="3975158" y="4457501"/>
              <a:ext cx="1386669" cy="287403"/>
            </a:xfrm>
            <a:prstGeom prst="rect">
              <a:avLst/>
            </a:prstGeom>
            <a:noFill/>
          </p:spPr>
          <p:txBody>
            <a:bodyPr wrap="none" lIns="77029" tIns="38515" rIns="77029" bIns="38515">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a:ea typeface="微软雅黑"/>
                </a:rPr>
                <a:t>中心设计理念</a:t>
              </a:r>
            </a:p>
          </p:txBody>
        </p:sp>
        <p:sp>
          <p:nvSpPr>
            <p:cNvPr id="201" name="矩形 100"/>
            <p:cNvSpPr/>
            <p:nvPr/>
          </p:nvSpPr>
          <p:spPr bwMode="auto">
            <a:xfrm>
              <a:off x="-27648" y="4357221"/>
              <a:ext cx="3079877" cy="1224386"/>
            </a:xfrm>
            <a:custGeom>
              <a:avLst/>
              <a:gdLst>
                <a:gd name="connsiteX0" fmla="*/ 0 w 3516193"/>
                <a:gd name="connsiteY0" fmla="*/ 0 h 1542386"/>
                <a:gd name="connsiteX1" fmla="*/ 3516193 w 3516193"/>
                <a:gd name="connsiteY1" fmla="*/ 0 h 1542386"/>
                <a:gd name="connsiteX2" fmla="*/ 3516193 w 3516193"/>
                <a:gd name="connsiteY2" fmla="*/ 1542386 h 1542386"/>
                <a:gd name="connsiteX3" fmla="*/ 0 w 3516193"/>
                <a:gd name="connsiteY3" fmla="*/ 1542386 h 1542386"/>
                <a:gd name="connsiteX4" fmla="*/ 0 w 3516193"/>
                <a:gd name="connsiteY4" fmla="*/ 0 h 1542386"/>
                <a:gd name="connsiteX0" fmla="*/ 0 w 3516193"/>
                <a:gd name="connsiteY0" fmla="*/ 1542386 h 1542386"/>
                <a:gd name="connsiteX1" fmla="*/ 3516193 w 3516193"/>
                <a:gd name="connsiteY1" fmla="*/ 0 h 1542386"/>
                <a:gd name="connsiteX2" fmla="*/ 3516193 w 3516193"/>
                <a:gd name="connsiteY2" fmla="*/ 1542386 h 1542386"/>
                <a:gd name="connsiteX3" fmla="*/ 0 w 3516193"/>
                <a:gd name="connsiteY3" fmla="*/ 1542386 h 1542386"/>
              </a:gdLst>
              <a:ahLst/>
              <a:cxnLst>
                <a:cxn ang="0">
                  <a:pos x="connsiteX0" y="connsiteY0"/>
                </a:cxn>
                <a:cxn ang="0">
                  <a:pos x="connsiteX1" y="connsiteY1"/>
                </a:cxn>
                <a:cxn ang="0">
                  <a:pos x="connsiteX2" y="connsiteY2"/>
                </a:cxn>
                <a:cxn ang="0">
                  <a:pos x="connsiteX3" y="connsiteY3"/>
                </a:cxn>
              </a:cxnLst>
              <a:rect l="l" t="t" r="r" b="b"/>
              <a:pathLst>
                <a:path w="3516193" h="1542386">
                  <a:moveTo>
                    <a:pt x="0" y="1542386"/>
                  </a:moveTo>
                  <a:lnTo>
                    <a:pt x="3516193" y="0"/>
                  </a:lnTo>
                  <a:lnTo>
                    <a:pt x="3516193" y="1542386"/>
                  </a:lnTo>
                  <a:lnTo>
                    <a:pt x="0" y="1542386"/>
                  </a:lnTo>
                  <a:close/>
                </a:path>
              </a:pathLst>
            </a:custGeom>
            <a:solidFill>
              <a:srgbClr val="0070C0">
                <a:alpha val="80000"/>
              </a:srgbClr>
            </a:solidFill>
            <a:ln w="25400" cap="flat" cmpd="sng" algn="ctr">
              <a:noFill/>
              <a:prstDash val="solid"/>
            </a:ln>
            <a:effectLst/>
            <a:extLst/>
          </p:spPr>
          <p:txBody>
            <a:bodyPr rot="0" spcFirstLastPara="0" vertOverflow="overflow" horzOverflow="overflow" vert="horz" wrap="square" lIns="77029" tIns="38515" rIns="77029" bIns="38515"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202" name="TextBox 13"/>
            <p:cNvSpPr txBox="1"/>
            <p:nvPr/>
          </p:nvSpPr>
          <p:spPr bwMode="auto">
            <a:xfrm>
              <a:off x="29543" y="4707678"/>
              <a:ext cx="2965496" cy="822218"/>
            </a:xfrm>
            <a:prstGeom prst="rect">
              <a:avLst/>
            </a:prstGeom>
            <a:noFill/>
          </p:spPr>
          <p:txBody>
            <a:bodyPr wrap="square" lIns="77029" tIns="38515" rIns="77029" bIns="38515">
              <a:spAutoFit/>
            </a:bodyPr>
            <a:lstStyle/>
            <a:p>
              <a:pPr marL="144429" marR="0" lvl="0" indent="-144429" defTabSz="914400" eaLnBrk="1" fontAlgn="auto" latinLnBrk="0" hangingPunct="1">
                <a:lnSpc>
                  <a:spcPct val="16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FFFFFF"/>
                  </a:solidFill>
                  <a:effectLst/>
                  <a:uLnTx/>
                  <a:uFillTx/>
                  <a:latin typeface="微软雅黑"/>
                  <a:ea typeface="微软雅黑"/>
                </a:rPr>
                <a:t>采用虚拟现实，</a:t>
              </a:r>
              <a:r>
                <a:rPr kumimoji="0" lang="en-US" altLang="zh-CN" sz="1200" b="0" i="0" u="none" strike="noStrike" kern="0" cap="none" spc="0" normalizeH="0" baseline="0" noProof="0" dirty="0">
                  <a:ln>
                    <a:noFill/>
                  </a:ln>
                  <a:solidFill>
                    <a:srgbClr val="FFFFFF"/>
                  </a:solidFill>
                  <a:effectLst/>
                  <a:uLnTx/>
                  <a:uFillTx/>
                  <a:latin typeface="微软雅黑"/>
                  <a:ea typeface="微软雅黑"/>
                </a:rPr>
                <a:t>3D</a:t>
              </a:r>
              <a:r>
                <a:rPr kumimoji="0" lang="zh-CN" altLang="en-US" sz="1200" b="0" i="0" u="none" strike="noStrike" kern="0" cap="none" spc="0" normalizeH="0" baseline="0" noProof="0" dirty="0">
                  <a:ln>
                    <a:noFill/>
                  </a:ln>
                  <a:solidFill>
                    <a:srgbClr val="FFFFFF"/>
                  </a:solidFill>
                  <a:effectLst/>
                  <a:uLnTx/>
                  <a:uFillTx/>
                  <a:latin typeface="微软雅黑"/>
                  <a:ea typeface="微软雅黑"/>
                </a:rPr>
                <a:t>交互体验、专业微课拍摄等先进技术；</a:t>
              </a:r>
            </a:p>
            <a:p>
              <a:pPr marL="144429" marR="0" lvl="0" indent="-144429" defTabSz="914400" eaLnBrk="1" fontAlgn="auto" latinLnBrk="0" hangingPunct="1">
                <a:lnSpc>
                  <a:spcPct val="16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FFFFFF"/>
                  </a:solidFill>
                  <a:effectLst/>
                  <a:uLnTx/>
                  <a:uFillTx/>
                  <a:latin typeface="微软雅黑"/>
                  <a:ea typeface="微软雅黑"/>
                </a:rPr>
                <a:t>构建全新的数字化课程资源开发中心；</a:t>
              </a:r>
            </a:p>
          </p:txBody>
        </p:sp>
      </p:grpSp>
      <p:sp>
        <p:nvSpPr>
          <p:cNvPr id="207" name="TextBox 10"/>
          <p:cNvSpPr txBox="1"/>
          <p:nvPr/>
        </p:nvSpPr>
        <p:spPr>
          <a:xfrm>
            <a:off x="174427" y="1232420"/>
            <a:ext cx="307007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1.  </a:t>
            </a:r>
            <a:r>
              <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教学资源开发与制作中心</a:t>
            </a:r>
          </a:p>
        </p:txBody>
      </p:sp>
      <p:sp>
        <p:nvSpPr>
          <p:cNvPr id="10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31</a:t>
            </a:r>
            <a:endParaRPr lang="zh-CN" altLang="en-US" sz="1600" b="1" dirty="0">
              <a:solidFill>
                <a:prstClr val="white"/>
              </a:solidFill>
            </a:endParaRPr>
          </a:p>
        </p:txBody>
      </p:sp>
      <p:cxnSp>
        <p:nvCxnSpPr>
          <p:cNvPr id="105" name="直接连接符 104"/>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MH_Other_5"/>
          <p:cNvSpPr>
            <a:spLocks noChangeArrowheads="1"/>
          </p:cNvSpPr>
          <p:nvPr>
            <p:custDataLst>
              <p:tags r:id="rId1"/>
            </p:custDataLst>
          </p:nvPr>
        </p:nvSpPr>
        <p:spPr bwMode="auto">
          <a:xfrm>
            <a:off x="219031" y="698546"/>
            <a:ext cx="3099250" cy="47233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（六）</a:t>
            </a:r>
            <a:r>
              <a:rPr lang="zh-CN" altLang="en-US" sz="2000" b="1" kern="0" dirty="0">
                <a:solidFill>
                  <a:schemeClr val="bg1"/>
                </a:solidFill>
                <a:latin typeface="微软雅黑" panose="020B0503020204020204" pitchFamily="34" charset="-122"/>
                <a:ea typeface="微软雅黑" panose="020B0503020204020204" pitchFamily="34" charset="-122"/>
              </a:rPr>
              <a:t>其他功能区建设</a:t>
            </a:r>
          </a:p>
        </p:txBody>
      </p:sp>
    </p:spTree>
    <p:extLst>
      <p:ext uri="{BB962C8B-B14F-4D97-AF65-F5344CB8AC3E}">
        <p14:creationId xmlns:p14="http://schemas.microsoft.com/office/powerpoint/2010/main" val="2231650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1440713" y="1653424"/>
            <a:ext cx="8848296" cy="3832242"/>
            <a:chOff x="1743547" y="1716830"/>
            <a:chExt cx="8856133" cy="4782917"/>
          </a:xfrm>
        </p:grpSpPr>
        <p:grpSp>
          <p:nvGrpSpPr>
            <p:cNvPr id="59" name="组合 58"/>
            <p:cNvGrpSpPr/>
            <p:nvPr/>
          </p:nvGrpSpPr>
          <p:grpSpPr>
            <a:xfrm>
              <a:off x="6139924" y="1716833"/>
              <a:ext cx="4459756" cy="2086774"/>
              <a:chOff x="6005044" y="1100523"/>
              <a:chExt cx="4459756" cy="2086774"/>
            </a:xfrm>
          </p:grpSpPr>
          <p:grpSp>
            <p:nvGrpSpPr>
              <p:cNvPr id="80" name="Group 44"/>
              <p:cNvGrpSpPr/>
              <p:nvPr/>
            </p:nvGrpSpPr>
            <p:grpSpPr>
              <a:xfrm>
                <a:off x="6005044" y="1100523"/>
                <a:ext cx="4159245" cy="2086774"/>
                <a:chOff x="4503785" y="1100522"/>
                <a:chExt cx="3119435" cy="2086774"/>
              </a:xfrm>
            </p:grpSpPr>
            <p:sp>
              <p:nvSpPr>
                <p:cNvPr id="83" name="Rounded Rectangle 14"/>
                <p:cNvSpPr/>
                <p:nvPr/>
              </p:nvSpPr>
              <p:spPr>
                <a:xfrm rot="16200000">
                  <a:off x="5020116" y="584191"/>
                  <a:ext cx="2086774" cy="3119435"/>
                </a:xfrm>
                <a:prstGeom prst="roundRect">
                  <a:avLst>
                    <a:gd name="adj" fmla="val 0"/>
                  </a:avLst>
                </a:prstGeom>
                <a:solidFill>
                  <a:sysClr val="window" lastClr="FFFFFF"/>
                </a:solidFill>
                <a:ln w="127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4" name="Rounded Rectangle 16"/>
                <p:cNvSpPr/>
                <p:nvPr/>
              </p:nvSpPr>
              <p:spPr>
                <a:xfrm rot="16200000">
                  <a:off x="5863478" y="-259163"/>
                  <a:ext cx="400047" cy="3119434"/>
                </a:xfrm>
                <a:prstGeom prst="roundRect">
                  <a:avLst>
                    <a:gd name="adj" fmla="val 0"/>
                  </a:avLst>
                </a:prstGeom>
                <a:solidFill>
                  <a:srgbClr val="0070C0"/>
                </a:solidFill>
                <a:ln w="6350" cap="flat" cmpd="sng" algn="ctr">
                  <a:noFill/>
                  <a:prstDash val="solid"/>
                </a:ln>
                <a:effectLst/>
                <a:scene3d>
                  <a:camera prst="orthographicFront">
                    <a:rot lat="0" lon="0" rev="0"/>
                  </a:camera>
                  <a:lightRig rig="balanced" dir="t">
                    <a:rot lat="0" lon="0" rev="87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81" name="Text Box 394"/>
              <p:cNvSpPr txBox="1">
                <a:spLocks noChangeArrowheads="1"/>
              </p:cNvSpPr>
              <p:nvPr/>
            </p:nvSpPr>
            <p:spPr bwMode="auto">
              <a:xfrm>
                <a:off x="6427681" y="1510718"/>
                <a:ext cx="3632064" cy="1273263"/>
              </a:xfrm>
              <a:prstGeom prst="rect">
                <a:avLst/>
              </a:prstGeom>
              <a:noFill/>
              <a:ln w="9525" algn="ctr">
                <a:noFill/>
                <a:miter lim="800000"/>
                <a:headEnd/>
                <a:tailEnd/>
              </a:ln>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依托软件技术或动漫制作技术等专业，开展</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VR</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方向人才培养，快速响应市场需求，极大提升学生就业率和就业层次。</a:t>
                </a:r>
              </a:p>
            </p:txBody>
          </p:sp>
          <p:sp>
            <p:nvSpPr>
              <p:cNvPr id="82" name="AutoShape 64"/>
              <p:cNvSpPr>
                <a:spLocks noChangeArrowheads="1"/>
              </p:cNvSpPr>
              <p:nvPr/>
            </p:nvSpPr>
            <p:spPr bwMode="gray">
              <a:xfrm>
                <a:off x="6299200" y="1104900"/>
                <a:ext cx="4165600" cy="375178"/>
              </a:xfrm>
              <a:prstGeom prst="roundRect">
                <a:avLst>
                  <a:gd name="adj" fmla="val 0"/>
                </a:avLst>
              </a:prstGeom>
              <a:noFill/>
              <a:ln w="38100">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60" name="组合 59"/>
            <p:cNvGrpSpPr/>
            <p:nvPr/>
          </p:nvGrpSpPr>
          <p:grpSpPr>
            <a:xfrm>
              <a:off x="1743547" y="1716830"/>
              <a:ext cx="4176183" cy="2086777"/>
              <a:chOff x="1608667" y="1100520"/>
              <a:chExt cx="4176183" cy="2086777"/>
            </a:xfrm>
          </p:grpSpPr>
          <p:grpSp>
            <p:nvGrpSpPr>
              <p:cNvPr id="75" name="Group 46"/>
              <p:cNvGrpSpPr/>
              <p:nvPr/>
            </p:nvGrpSpPr>
            <p:grpSpPr>
              <a:xfrm>
                <a:off x="1625600" y="1100520"/>
                <a:ext cx="4159250" cy="2086777"/>
                <a:chOff x="1219200" y="1100519"/>
                <a:chExt cx="3119438" cy="2086777"/>
              </a:xfrm>
            </p:grpSpPr>
            <p:sp>
              <p:nvSpPr>
                <p:cNvPr id="78" name="Rounded Rectangle 5"/>
                <p:cNvSpPr/>
                <p:nvPr/>
              </p:nvSpPr>
              <p:spPr>
                <a:xfrm rot="16200000">
                  <a:off x="1735529" y="584190"/>
                  <a:ext cx="2086777" cy="3119435"/>
                </a:xfrm>
                <a:prstGeom prst="roundRect">
                  <a:avLst>
                    <a:gd name="adj" fmla="val 0"/>
                  </a:avLst>
                </a:prstGeom>
                <a:solidFill>
                  <a:sysClr val="window" lastClr="FFFFFF"/>
                </a:solidFill>
                <a:ln w="127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9" name="Rounded Rectangle 12"/>
                <p:cNvSpPr/>
                <p:nvPr/>
              </p:nvSpPr>
              <p:spPr>
                <a:xfrm rot="16200000">
                  <a:off x="2578896" y="-259163"/>
                  <a:ext cx="400047" cy="3119436"/>
                </a:xfrm>
                <a:prstGeom prst="roundRect">
                  <a:avLst>
                    <a:gd name="adj" fmla="val 0"/>
                  </a:avLst>
                </a:prstGeom>
                <a:solidFill>
                  <a:srgbClr val="02B9FB"/>
                </a:solidFill>
                <a:ln w="6350" cap="flat" cmpd="sng" algn="ctr">
                  <a:noFill/>
                  <a:prstDash val="solid"/>
                </a:ln>
                <a:effectLst/>
                <a:scene3d>
                  <a:camera prst="orthographicFront">
                    <a:rot lat="0" lon="0" rev="0"/>
                  </a:camera>
                  <a:lightRig rig="balanced" dir="t">
                    <a:rot lat="0" lon="0" rev="8700000"/>
                  </a:lightRig>
                </a:scene3d>
                <a:sp3d/>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76" name="Text Box 394"/>
              <p:cNvSpPr txBox="1">
                <a:spLocks noChangeArrowheads="1"/>
              </p:cNvSpPr>
              <p:nvPr/>
            </p:nvSpPr>
            <p:spPr bwMode="auto">
              <a:xfrm>
                <a:off x="1978025" y="1503228"/>
                <a:ext cx="3454400" cy="1273264"/>
              </a:xfrm>
              <a:prstGeom prst="rect">
                <a:avLst/>
              </a:prstGeom>
              <a:noFill/>
              <a:ln w="9525" algn="ctr">
                <a:noFill/>
                <a:miter lim="800000"/>
                <a:headEnd/>
                <a:tailEnd/>
              </a:ln>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创新教学实训模式，打造师生实习实践、研发实战平台，满足工业机器人、医疗护理等专业虚拟仿真实训需求。</a:t>
                </a: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7" name="AutoShape 64"/>
              <p:cNvSpPr>
                <a:spLocks noChangeArrowheads="1"/>
              </p:cNvSpPr>
              <p:nvPr/>
            </p:nvSpPr>
            <p:spPr bwMode="gray">
              <a:xfrm>
                <a:off x="1608667" y="1104900"/>
                <a:ext cx="4165600" cy="375178"/>
              </a:xfrm>
              <a:prstGeom prst="roundRect">
                <a:avLst>
                  <a:gd name="adj" fmla="val 0"/>
                </a:avLst>
              </a:prstGeom>
              <a:noFill/>
              <a:ln w="38100">
                <a:noFill/>
                <a:round/>
                <a:headEnd/>
                <a:tailEnd/>
              </a:ln>
              <a:effectLst/>
            </p:spPr>
            <p:txBody>
              <a:bodyPr wrap="none"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教学实训</a:t>
                </a:r>
                <a:endParaRPr kumimoji="0" 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61" name="组合 60"/>
            <p:cNvGrpSpPr/>
            <p:nvPr/>
          </p:nvGrpSpPr>
          <p:grpSpPr>
            <a:xfrm>
              <a:off x="1743547" y="4393571"/>
              <a:ext cx="4182534" cy="2106175"/>
              <a:chOff x="1608667" y="3777261"/>
              <a:chExt cx="4182534" cy="2106175"/>
            </a:xfrm>
          </p:grpSpPr>
          <p:grpSp>
            <p:nvGrpSpPr>
              <p:cNvPr id="70" name="Group 45"/>
              <p:cNvGrpSpPr/>
              <p:nvPr/>
            </p:nvGrpSpPr>
            <p:grpSpPr>
              <a:xfrm>
                <a:off x="1625601" y="3783560"/>
                <a:ext cx="4165600" cy="2099876"/>
                <a:chOff x="1219201" y="3783559"/>
                <a:chExt cx="3124200" cy="2099876"/>
              </a:xfrm>
            </p:grpSpPr>
            <p:sp>
              <p:nvSpPr>
                <p:cNvPr id="73" name="Rounded Rectangle 17"/>
                <p:cNvSpPr/>
                <p:nvPr/>
              </p:nvSpPr>
              <p:spPr>
                <a:xfrm rot="16200000">
                  <a:off x="1728981" y="3273779"/>
                  <a:ext cx="2099876" cy="3119435"/>
                </a:xfrm>
                <a:prstGeom prst="roundRect">
                  <a:avLst>
                    <a:gd name="adj" fmla="val 0"/>
                  </a:avLst>
                </a:prstGeom>
                <a:solidFill>
                  <a:sysClr val="window" lastClr="FFFFFF"/>
                </a:solidFill>
                <a:ln w="127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4" name="Rounded Rectangle 18"/>
                <p:cNvSpPr/>
                <p:nvPr/>
              </p:nvSpPr>
              <p:spPr>
                <a:xfrm rot="16200000">
                  <a:off x="2581277" y="2421490"/>
                  <a:ext cx="400047" cy="3124200"/>
                </a:xfrm>
                <a:prstGeom prst="roundRect">
                  <a:avLst>
                    <a:gd name="adj" fmla="val 0"/>
                  </a:avLst>
                </a:prstGeom>
                <a:solidFill>
                  <a:srgbClr val="02B9FB"/>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lumMod val="75000"/>
                      </a:srgbClr>
                    </a:solidFill>
                    <a:effectLst/>
                    <a:uLnTx/>
                    <a:uFillTx/>
                    <a:latin typeface="微软雅黑" panose="020B0503020204020204" pitchFamily="34" charset="-122"/>
                    <a:ea typeface="微软雅黑" panose="020B0503020204020204" pitchFamily="34" charset="-122"/>
                  </a:endParaRPr>
                </a:p>
              </p:txBody>
            </p:sp>
          </p:grpSp>
          <p:sp>
            <p:nvSpPr>
              <p:cNvPr id="71" name="Text Box 394"/>
              <p:cNvSpPr txBox="1">
                <a:spLocks noChangeArrowheads="1"/>
              </p:cNvSpPr>
              <p:nvPr/>
            </p:nvSpPr>
            <p:spPr bwMode="auto">
              <a:xfrm>
                <a:off x="2008112" y="4208994"/>
                <a:ext cx="3454400" cy="1273263"/>
              </a:xfrm>
              <a:prstGeom prst="rect">
                <a:avLst/>
              </a:prstGeom>
              <a:noFill/>
              <a:ln w="9525" algn="ctr">
                <a:noFill/>
                <a:miter lim="800000"/>
                <a:headEnd/>
                <a:tailEnd/>
              </a:ln>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校企合作共同研发</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VR</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版虚拟仿真软件和配套</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VR</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课堂的教学资源，还可以承接国横向课题或相关</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VR</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资源开发需求等。</a:t>
                </a:r>
              </a:p>
            </p:txBody>
          </p:sp>
          <p:sp>
            <p:nvSpPr>
              <p:cNvPr id="72" name="AutoShape 64"/>
              <p:cNvSpPr>
                <a:spLocks noChangeArrowheads="1"/>
              </p:cNvSpPr>
              <p:nvPr/>
            </p:nvSpPr>
            <p:spPr bwMode="gray">
              <a:xfrm>
                <a:off x="1608667" y="3777261"/>
                <a:ext cx="4165600" cy="375178"/>
              </a:xfrm>
              <a:prstGeom prst="roundRect">
                <a:avLst>
                  <a:gd name="adj" fmla="val 0"/>
                </a:avLst>
              </a:prstGeom>
              <a:noFill/>
              <a:ln w="38100">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资源合作开发</a:t>
                </a:r>
                <a:endParaRPr kumimoji="0" 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62" name="组合 61"/>
            <p:cNvGrpSpPr/>
            <p:nvPr/>
          </p:nvGrpSpPr>
          <p:grpSpPr>
            <a:xfrm>
              <a:off x="6139924" y="4223110"/>
              <a:ext cx="4459756" cy="2276637"/>
              <a:chOff x="6005044" y="3606800"/>
              <a:chExt cx="4459756" cy="2276637"/>
            </a:xfrm>
          </p:grpSpPr>
          <p:grpSp>
            <p:nvGrpSpPr>
              <p:cNvPr id="65" name="Group 43"/>
              <p:cNvGrpSpPr/>
              <p:nvPr/>
            </p:nvGrpSpPr>
            <p:grpSpPr>
              <a:xfrm>
                <a:off x="6005044" y="3777264"/>
                <a:ext cx="4159247" cy="2106173"/>
                <a:chOff x="4503783" y="3777263"/>
                <a:chExt cx="3119435" cy="2106173"/>
              </a:xfrm>
            </p:grpSpPr>
            <p:sp>
              <p:nvSpPr>
                <p:cNvPr id="68" name="Rounded Rectangle 19"/>
                <p:cNvSpPr/>
                <p:nvPr/>
              </p:nvSpPr>
              <p:spPr>
                <a:xfrm rot="16200000">
                  <a:off x="5013563" y="3273780"/>
                  <a:ext cx="2099876" cy="3119435"/>
                </a:xfrm>
                <a:prstGeom prst="roundRect">
                  <a:avLst>
                    <a:gd name="adj" fmla="val 0"/>
                  </a:avLst>
                </a:prstGeom>
                <a:solidFill>
                  <a:sysClr val="window" lastClr="FFFFFF"/>
                </a:solidFill>
                <a:ln w="127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9" name="Rounded Rectangle 20"/>
                <p:cNvSpPr/>
                <p:nvPr/>
              </p:nvSpPr>
              <p:spPr>
                <a:xfrm rot="16200000">
                  <a:off x="5863475" y="2417571"/>
                  <a:ext cx="400047" cy="3119431"/>
                </a:xfrm>
                <a:prstGeom prst="roundRect">
                  <a:avLst>
                    <a:gd name="adj" fmla="val 0"/>
                  </a:avLst>
                </a:prstGeom>
                <a:solidFill>
                  <a:srgbClr val="0070C0"/>
                </a:solidFill>
                <a:ln w="6350" cap="flat" cmpd="sng" algn="ctr">
                  <a:noFill/>
                  <a:prstDash val="solid"/>
                </a:ln>
                <a:effectLst/>
                <a:scene3d>
                  <a:camera prst="orthographicFront">
                    <a:rot lat="0" lon="0" rev="0"/>
                  </a:camera>
                  <a:lightRig rig="balanced" dir="t">
                    <a:rot lat="0" lon="0" rev="8700000"/>
                  </a:lightRig>
                </a:scene3d>
                <a:sp3d/>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66" name="Text Box 394"/>
              <p:cNvSpPr txBox="1">
                <a:spLocks noChangeArrowheads="1"/>
              </p:cNvSpPr>
              <p:nvPr/>
            </p:nvSpPr>
            <p:spPr bwMode="auto">
              <a:xfrm>
                <a:off x="6393088" y="4208994"/>
                <a:ext cx="3454400" cy="1615107"/>
              </a:xfrm>
              <a:prstGeom prst="rect">
                <a:avLst/>
              </a:prstGeom>
              <a:noFill/>
              <a:ln w="9525" algn="ctr">
                <a:noFill/>
                <a:miter lim="800000"/>
                <a:headEnd/>
                <a:tailEnd/>
              </a:ln>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开展</a:t>
                </a: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VR</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方向的对外培训与体验、职业资格认证，承接专业实训、体验以及社会相关岗位技能培训，增强自我造血能力。</a:t>
                </a: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tabLst/>
                  <a:defRPr/>
                </a:pP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7" name="AutoShape 64"/>
              <p:cNvSpPr>
                <a:spLocks noChangeArrowheads="1"/>
              </p:cNvSpPr>
              <p:nvPr/>
            </p:nvSpPr>
            <p:spPr bwMode="gray">
              <a:xfrm>
                <a:off x="6299200" y="3606800"/>
                <a:ext cx="4165600" cy="375178"/>
              </a:xfrm>
              <a:prstGeom prst="roundRect">
                <a:avLst>
                  <a:gd name="adj" fmla="val 0"/>
                </a:avLst>
              </a:prstGeom>
              <a:noFill/>
              <a:ln w="38100">
                <a:noFill/>
                <a:round/>
                <a:headEnd/>
                <a:tailEnd/>
              </a:ln>
              <a:effectLst/>
            </p:spPr>
            <p:txBody>
              <a:bodyPr wrap="none"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grpSp>
        <p:sp>
          <p:nvSpPr>
            <p:cNvPr id="63" name="AutoShape 64"/>
            <p:cNvSpPr>
              <a:spLocks noChangeArrowheads="1"/>
            </p:cNvSpPr>
            <p:nvPr/>
          </p:nvSpPr>
          <p:spPr bwMode="gray">
            <a:xfrm>
              <a:off x="6139924" y="4393572"/>
              <a:ext cx="4150546" cy="375178"/>
            </a:xfrm>
            <a:prstGeom prst="roundRect">
              <a:avLst>
                <a:gd name="adj" fmla="val 0"/>
              </a:avLst>
            </a:prstGeom>
            <a:noFill/>
            <a:ln w="38100">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社会培训</a:t>
              </a:r>
              <a:endParaRPr kumimoji="0" 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64" name="AutoShape 64"/>
            <p:cNvSpPr>
              <a:spLocks noChangeArrowheads="1"/>
            </p:cNvSpPr>
            <p:nvPr/>
          </p:nvSpPr>
          <p:spPr bwMode="gray">
            <a:xfrm>
              <a:off x="6148619" y="1716832"/>
              <a:ext cx="4165600" cy="375178"/>
            </a:xfrm>
            <a:prstGeom prst="roundRect">
              <a:avLst>
                <a:gd name="adj" fmla="val 0"/>
              </a:avLst>
            </a:prstGeom>
            <a:noFill/>
            <a:ln w="38100">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人才培养</a:t>
              </a:r>
              <a:endParaRPr kumimoji="0" 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grpSp>
      <p:sp>
        <p:nvSpPr>
          <p:cNvPr id="85" name="TextBox 10"/>
          <p:cNvSpPr txBox="1"/>
          <p:nvPr/>
        </p:nvSpPr>
        <p:spPr>
          <a:xfrm>
            <a:off x="162019" y="669989"/>
            <a:ext cx="30973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2. VR</a:t>
            </a:r>
            <a:r>
              <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虚拟现实协同创新中心</a:t>
            </a:r>
          </a:p>
        </p:txBody>
      </p:sp>
      <p:sp>
        <p:nvSpPr>
          <p:cNvPr id="42" name="文本框 2"/>
          <p:cNvSpPr txBox="1"/>
          <p:nvPr/>
        </p:nvSpPr>
        <p:spPr>
          <a:xfrm>
            <a:off x="11850701" y="235536"/>
            <a:ext cx="4539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325</a:t>
            </a:r>
            <a:endParaRPr lang="zh-CN" altLang="en-US" sz="1600" b="1" dirty="0">
              <a:solidFill>
                <a:prstClr val="white"/>
              </a:solidFill>
            </a:endParaRPr>
          </a:p>
        </p:txBody>
      </p:sp>
      <p:cxnSp>
        <p:nvCxnSpPr>
          <p:cNvPr id="44" name="直接连接符 43"/>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568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7294525" y="1701995"/>
            <a:ext cx="2592288" cy="3763020"/>
          </a:xfrm>
          <a:prstGeom prst="rect">
            <a:avLst/>
          </a:prstGeom>
          <a:noFill/>
          <a:ln w="25400" cap="flat" cmpd="sng" algn="ctr">
            <a:solidFill>
              <a:srgbClr val="00B0F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8" name="TextBox 10"/>
          <p:cNvSpPr txBox="1"/>
          <p:nvPr/>
        </p:nvSpPr>
        <p:spPr>
          <a:xfrm>
            <a:off x="150868" y="678908"/>
            <a:ext cx="161614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3. </a:t>
            </a:r>
            <a:r>
              <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展示体验区</a:t>
            </a:r>
          </a:p>
        </p:txBody>
      </p:sp>
      <p:pic>
        <p:nvPicPr>
          <p:cNvPr id="39" name="图片 38" descr="C:\Users\lijin.chen\Desktop\展厅2.jpg"/>
          <p:cNvPicPr/>
          <p:nvPr/>
        </p:nvPicPr>
        <p:blipFill rotWithShape="1">
          <a:blip r:embed="rId2" cstate="print">
            <a:extLst>
              <a:ext uri="{28A0092B-C50C-407E-A947-70E740481C1C}">
                <a14:useLocalDpi xmlns:a14="http://schemas.microsoft.com/office/drawing/2010/main" val="0"/>
              </a:ext>
            </a:extLst>
          </a:blip>
          <a:srcRect/>
          <a:stretch/>
        </p:blipFill>
        <p:spPr bwMode="auto">
          <a:xfrm>
            <a:off x="2117235" y="1864616"/>
            <a:ext cx="2289774" cy="1601588"/>
          </a:xfrm>
          <a:prstGeom prst="rect">
            <a:avLst/>
          </a:prstGeom>
          <a:noFill/>
          <a:ln>
            <a:noFill/>
          </a:ln>
          <a:extLst>
            <a:ext uri="{53640926-AAD7-44D8-BBD7-CCE9431645EC}">
              <a14:shadowObscured xmlns:a14="http://schemas.microsoft.com/office/drawing/2010/main"/>
            </a:ext>
          </a:extLst>
        </p:spPr>
      </p:pic>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29626" y="1373885"/>
            <a:ext cx="1592865" cy="2574327"/>
          </a:xfrm>
          <a:prstGeom prst="rect">
            <a:avLst/>
          </a:prstGeom>
        </p:spPr>
      </p:pic>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842403" y="3106638"/>
            <a:ext cx="1767314" cy="2574327"/>
          </a:xfrm>
          <a:prstGeom prst="rect">
            <a:avLst/>
          </a:prstGeom>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9949" y="3510144"/>
            <a:ext cx="2297060" cy="1767315"/>
          </a:xfrm>
          <a:prstGeom prst="rect">
            <a:avLst/>
          </a:prstGeom>
        </p:spPr>
      </p:pic>
      <p:sp>
        <p:nvSpPr>
          <p:cNvPr id="43" name="矩形 42"/>
          <p:cNvSpPr/>
          <p:nvPr/>
        </p:nvSpPr>
        <p:spPr>
          <a:xfrm>
            <a:off x="7366533" y="1876145"/>
            <a:ext cx="2436747" cy="3372846"/>
          </a:xfrm>
          <a:prstGeom prst="rect">
            <a:avLst/>
          </a:prstGeom>
          <a:noFill/>
        </p:spPr>
        <p:txBody>
          <a:bodyPr wrap="square">
            <a:spAutoFit/>
          </a:bodyPr>
          <a:lstStyle/>
          <a:p>
            <a:pPr>
              <a:lnSpc>
                <a:spcPct val="150000"/>
              </a:lnSpc>
            </a:pPr>
            <a:r>
              <a:rPr lang="zh-CN" altLang="zh-CN" sz="1600" dirty="0">
                <a:latin typeface="微软雅黑" panose="020B0503020204020204" pitchFamily="34" charset="-122"/>
                <a:ea typeface="微软雅黑" panose="020B0503020204020204" pitchFamily="34" charset="-122"/>
              </a:rPr>
              <a:t>展示体验区向外集中展示公共实训基地形象，塑造基地品牌，打造基地文化，聚集人气，激发学员学习兴趣。通过电子大屏、三维投影沙盘、小型展厅等形式对基地整体情况、培训成果、地方文化、新技术、新产业等进行展示。</a:t>
            </a:r>
            <a:endParaRPr lang="zh-CN" altLang="en-US" sz="1600" dirty="0">
              <a:latin typeface="微软雅黑" panose="020B0503020204020204" pitchFamily="34" charset="-122"/>
              <a:ea typeface="微软雅黑" panose="020B0503020204020204" pitchFamily="34" charset="-122"/>
            </a:endParaRPr>
          </a:p>
        </p:txBody>
      </p:sp>
      <p:sp>
        <p:nvSpPr>
          <p:cNvPr id="44" name="矩形 43"/>
          <p:cNvSpPr/>
          <p:nvPr/>
        </p:nvSpPr>
        <p:spPr>
          <a:xfrm>
            <a:off x="3851689" y="5406336"/>
            <a:ext cx="121058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参考效果图</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2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33</a:t>
            </a:r>
            <a:endParaRPr lang="zh-CN" altLang="en-US" sz="1600" b="1" dirty="0">
              <a:solidFill>
                <a:prstClr val="white"/>
              </a:solidFill>
            </a:endParaRPr>
          </a:p>
        </p:txBody>
      </p:sp>
      <p:cxnSp>
        <p:nvCxnSpPr>
          <p:cNvPr id="24" name="直接连接符 23"/>
          <p:cNvCxnSpPr/>
          <p:nvPr/>
        </p:nvCxnSpPr>
        <p:spPr>
          <a:xfrm>
            <a:off x="1767016" y="404813"/>
            <a:ext cx="98968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639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34</a:t>
            </a:r>
            <a:endParaRPr lang="zh-CN" altLang="en-US" sz="1600" b="1" dirty="0">
              <a:solidFill>
                <a:prstClr val="white"/>
              </a:solidFill>
            </a:endParaRPr>
          </a:p>
        </p:txBody>
      </p:sp>
      <p:sp>
        <p:nvSpPr>
          <p:cNvPr id="38" name="TextBox 10"/>
          <p:cNvSpPr txBox="1">
            <a:spLocks noChangeArrowheads="1"/>
          </p:cNvSpPr>
          <p:nvPr/>
        </p:nvSpPr>
        <p:spPr bwMode="auto">
          <a:xfrm>
            <a:off x="1240292" y="1533690"/>
            <a:ext cx="59006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sym typeface="MS PGothic" pitchFamily="34" charset="-128"/>
              </a:defRPr>
            </a:lvl1pPr>
            <a:lvl2pPr>
              <a:defRPr sz="2800">
                <a:solidFill>
                  <a:schemeClr val="tx1"/>
                </a:solidFill>
                <a:latin typeface="Calibri" pitchFamily="34" charset="0"/>
                <a:ea typeface="宋体" pitchFamily="2" charset="-122"/>
                <a:sym typeface="MS PGothic" pitchFamily="34" charset="-128"/>
              </a:defRPr>
            </a:lvl2pPr>
            <a:lvl3pPr>
              <a:defRPr sz="2400">
                <a:solidFill>
                  <a:schemeClr val="tx1"/>
                </a:solidFill>
                <a:latin typeface="Calibri" pitchFamily="34" charset="0"/>
                <a:ea typeface="宋体" pitchFamily="2" charset="-122"/>
                <a:sym typeface="MS PGothic" pitchFamily="34" charset="-128"/>
              </a:defRPr>
            </a:lvl3pPr>
            <a:lvl4pPr>
              <a:defRPr sz="2000">
                <a:solidFill>
                  <a:schemeClr val="tx1"/>
                </a:solidFill>
                <a:latin typeface="Calibri" pitchFamily="34" charset="0"/>
                <a:ea typeface="宋体" pitchFamily="2" charset="-122"/>
                <a:sym typeface="MS PGothic" pitchFamily="34" charset="-128"/>
              </a:defRPr>
            </a:lvl4pPr>
            <a:lvl5pPr>
              <a:defRPr sz="2000">
                <a:solidFill>
                  <a:schemeClr val="tx1"/>
                </a:solidFill>
                <a:latin typeface="Calibri" pitchFamily="34" charset="0"/>
                <a:ea typeface="宋体" pitchFamily="2" charset="-122"/>
                <a:sym typeface="MS PGothic" pitchFamily="34" charset="-128"/>
              </a:defRPr>
            </a:lvl5pPr>
            <a:lvl6pPr eaLnBrk="0" hangingPunct="0">
              <a:buFont typeface="Arial" charset="0"/>
              <a:defRPr sz="2000">
                <a:solidFill>
                  <a:schemeClr val="tx1"/>
                </a:solidFill>
                <a:latin typeface="Calibri" pitchFamily="34" charset="0"/>
                <a:ea typeface="宋体" pitchFamily="2" charset="-122"/>
                <a:sym typeface="MS PGothic" pitchFamily="34" charset="-128"/>
              </a:defRPr>
            </a:lvl6pPr>
            <a:lvl7pPr eaLnBrk="0" hangingPunct="0">
              <a:buFont typeface="Arial" charset="0"/>
              <a:defRPr sz="2000">
                <a:solidFill>
                  <a:schemeClr val="tx1"/>
                </a:solidFill>
                <a:latin typeface="Calibri" pitchFamily="34" charset="0"/>
                <a:ea typeface="宋体" pitchFamily="2" charset="-122"/>
                <a:sym typeface="MS PGothic" pitchFamily="34" charset="-128"/>
              </a:defRPr>
            </a:lvl7pPr>
            <a:lvl8pPr eaLnBrk="0" hangingPunct="0">
              <a:buFont typeface="Arial" charset="0"/>
              <a:defRPr sz="2000">
                <a:solidFill>
                  <a:schemeClr val="tx1"/>
                </a:solidFill>
                <a:latin typeface="Calibri" pitchFamily="34" charset="0"/>
                <a:ea typeface="宋体" pitchFamily="2" charset="-122"/>
                <a:sym typeface="MS PGothic" pitchFamily="34" charset="-128"/>
              </a:defRPr>
            </a:lvl8pPr>
            <a:lvl9pPr eaLnBrk="0" hangingPunct="0">
              <a:buFont typeface="Arial" charset="0"/>
              <a:defRPr sz="2000">
                <a:solidFill>
                  <a:schemeClr val="tx1"/>
                </a:solidFill>
                <a:latin typeface="Calibri" pitchFamily="34" charset="0"/>
                <a:ea typeface="宋体" pitchFamily="2" charset="-122"/>
                <a:sym typeface="MS PGothic" pitchFamily="34" charset="-128"/>
              </a:defRPr>
            </a:lvl9pPr>
          </a:lstStyle>
          <a:p>
            <a:r>
              <a:rPr lang="zh-CN" altLang="en-US" sz="1600" b="1" dirty="0" smtClean="0">
                <a:solidFill>
                  <a:srgbClr val="002060"/>
                </a:solidFill>
                <a:latin typeface="微软雅黑" pitchFamily="34" charset="-122"/>
                <a:ea typeface="微软雅黑" pitchFamily="34" charset="-122"/>
              </a:rPr>
              <a:t>机器人技术专业</a:t>
            </a:r>
            <a:r>
              <a:rPr lang="zh-CN" altLang="en-US" sz="1600" b="1" dirty="0">
                <a:solidFill>
                  <a:srgbClr val="002060"/>
                </a:solidFill>
                <a:latin typeface="微软雅黑" pitchFamily="34" charset="-122"/>
                <a:ea typeface="微软雅黑" pitchFamily="34" charset="-122"/>
              </a:rPr>
              <a:t>课程机器人专业实训室</a:t>
            </a:r>
            <a:endParaRPr lang="zh-CN" altLang="zh-CN" sz="1600" b="1" dirty="0">
              <a:solidFill>
                <a:srgbClr val="002060"/>
              </a:solidFill>
              <a:latin typeface="微软雅黑" pitchFamily="34" charset="-122"/>
              <a:ea typeface="微软雅黑" pitchFamily="34" charset="-122"/>
            </a:endParaRPr>
          </a:p>
        </p:txBody>
      </p:sp>
      <p:sp>
        <p:nvSpPr>
          <p:cNvPr id="19" name="TextBox 18"/>
          <p:cNvSpPr txBox="1"/>
          <p:nvPr/>
        </p:nvSpPr>
        <p:spPr>
          <a:xfrm>
            <a:off x="898825" y="2043077"/>
            <a:ext cx="5649120" cy="1708160"/>
          </a:xfrm>
          <a:prstGeom prst="rect">
            <a:avLst/>
          </a:prstGeom>
          <a:noFill/>
        </p:spPr>
        <p:txBody>
          <a:bodyPr wrap="square" rtlCol="0">
            <a:spAutoFit/>
          </a:bodyPr>
          <a:lstStyle/>
          <a:p>
            <a:pPr indent="360000">
              <a:lnSpc>
                <a:spcPct val="150000"/>
              </a:lnSpc>
            </a:pPr>
            <a:r>
              <a:rPr lang="en-US" altLang="zh-CN" sz="1400" dirty="0" smtClean="0">
                <a:latin typeface="微软雅黑" pitchFamily="34" charset="-122"/>
                <a:ea typeface="微软雅黑" pitchFamily="34" charset="-122"/>
                <a:sym typeface="Arial" pitchFamily="34" charset="0"/>
              </a:rPr>
              <a:t>2016</a:t>
            </a:r>
            <a:r>
              <a:rPr lang="zh-CN" altLang="en-US" sz="1400" dirty="0" smtClean="0">
                <a:latin typeface="微软雅黑" pitchFamily="34" charset="-122"/>
                <a:ea typeface="微软雅黑" pitchFamily="34" charset="-122"/>
                <a:sym typeface="Arial" pitchFamily="34" charset="0"/>
              </a:rPr>
              <a:t>年</a:t>
            </a:r>
            <a:r>
              <a:rPr lang="en-US" altLang="zh-CN" sz="1400" dirty="0" smtClean="0">
                <a:latin typeface="微软雅黑" pitchFamily="34" charset="-122"/>
                <a:ea typeface="微软雅黑" pitchFamily="34" charset="-122"/>
                <a:sym typeface="Arial" pitchFamily="34" charset="0"/>
              </a:rPr>
              <a:t>1</a:t>
            </a:r>
            <a:r>
              <a:rPr lang="zh-CN" altLang="en-US" sz="1400" dirty="0" smtClean="0">
                <a:latin typeface="微软雅黑" pitchFamily="34" charset="-122"/>
                <a:ea typeface="微软雅黑" pitchFamily="34" charset="-122"/>
                <a:sym typeface="Arial" pitchFamily="34" charset="0"/>
              </a:rPr>
              <a:t>月</a:t>
            </a:r>
            <a:r>
              <a:rPr lang="en-US" altLang="zh-CN" sz="1400" dirty="0" smtClean="0">
                <a:latin typeface="微软雅黑" pitchFamily="34" charset="-122"/>
                <a:ea typeface="微软雅黑" pitchFamily="34" charset="-122"/>
                <a:sym typeface="Arial" pitchFamily="34" charset="0"/>
              </a:rPr>
              <a:t>13</a:t>
            </a:r>
            <a:r>
              <a:rPr lang="zh-CN" altLang="en-US" sz="1400" dirty="0" smtClean="0">
                <a:latin typeface="微软雅黑" pitchFamily="34" charset="-122"/>
                <a:ea typeface="微软雅黑" pitchFamily="34" charset="-122"/>
                <a:sym typeface="Arial" pitchFamily="34" charset="0"/>
              </a:rPr>
              <a:t>日，国泰安成功中标十堰市高级技工学校机器人虚拟仿真实训室与基础实训室项目，提供机器人仿真软件</a:t>
            </a:r>
            <a:r>
              <a:rPr lang="zh-CN" altLang="en-US" sz="1400" dirty="0">
                <a:latin typeface="微软雅黑" pitchFamily="34" charset="-122"/>
                <a:ea typeface="微软雅黑" pitchFamily="34" charset="-122"/>
                <a:sym typeface="Arial" pitchFamily="34" charset="0"/>
              </a:rPr>
              <a:t>、</a:t>
            </a:r>
            <a:r>
              <a:rPr lang="zh-CN" altLang="en-US" sz="1400" dirty="0" smtClean="0">
                <a:latin typeface="微软雅黑" pitchFamily="34" charset="-122"/>
                <a:ea typeface="微软雅黑" pitchFamily="34" charset="-122"/>
                <a:sym typeface="Arial" pitchFamily="34" charset="0"/>
              </a:rPr>
              <a:t>机电一体化设计与控制仿真系统、虚拟仿真实验教学平台</a:t>
            </a:r>
            <a:r>
              <a:rPr lang="zh-CN" altLang="en-US" sz="1400" dirty="0">
                <a:latin typeface="微软雅黑" pitchFamily="34" charset="-122"/>
                <a:ea typeface="微软雅黑" pitchFamily="34" charset="-122"/>
                <a:sym typeface="Arial" pitchFamily="34" charset="0"/>
              </a:rPr>
              <a:t>、</a:t>
            </a:r>
            <a:r>
              <a:rPr lang="zh-CN" altLang="en-US" sz="1400" dirty="0" smtClean="0">
                <a:latin typeface="微软雅黑" pitchFamily="34" charset="-122"/>
                <a:ea typeface="微软雅黑" pitchFamily="34" charset="-122"/>
                <a:sym typeface="Arial" pitchFamily="34" charset="0"/>
              </a:rPr>
              <a:t>最小机电系统、六</a:t>
            </a:r>
            <a:r>
              <a:rPr lang="zh-CN" altLang="en-US" sz="1400" dirty="0">
                <a:latin typeface="微软雅黑" pitchFamily="34" charset="-122"/>
                <a:ea typeface="微软雅黑" pitchFamily="34" charset="-122"/>
                <a:sym typeface="Arial" pitchFamily="34" charset="0"/>
              </a:rPr>
              <a:t>轴</a:t>
            </a:r>
            <a:r>
              <a:rPr lang="zh-CN" altLang="en-US" sz="1400" dirty="0" smtClean="0">
                <a:latin typeface="微软雅黑" pitchFamily="34" charset="-122"/>
                <a:ea typeface="微软雅黑" pitchFamily="34" charset="-122"/>
                <a:sym typeface="Arial" pitchFamily="34" charset="0"/>
              </a:rPr>
              <a:t>工业机器人、机器人</a:t>
            </a:r>
            <a:r>
              <a:rPr lang="zh-CN" altLang="en-US" sz="1400" dirty="0">
                <a:latin typeface="微软雅黑" pitchFamily="34" charset="-122"/>
                <a:ea typeface="微软雅黑" pitchFamily="34" charset="-122"/>
                <a:sym typeface="Arial" pitchFamily="34" charset="0"/>
              </a:rPr>
              <a:t>资源</a:t>
            </a:r>
            <a:r>
              <a:rPr lang="zh-CN" altLang="en-US" sz="1400" dirty="0" smtClean="0">
                <a:latin typeface="微软雅黑" pitchFamily="34" charset="-122"/>
                <a:ea typeface="微软雅黑" pitchFamily="34" charset="-122"/>
                <a:sym typeface="Arial" pitchFamily="34" charset="0"/>
              </a:rPr>
              <a:t>包、课程网站建设及文化墙建设等机器人实训产品和服务。</a:t>
            </a:r>
            <a:endParaRPr lang="en-US" altLang="zh-CN" sz="1400" dirty="0">
              <a:latin typeface="微软雅黑" pitchFamily="34" charset="-122"/>
              <a:ea typeface="微软雅黑" pitchFamily="34" charset="-122"/>
              <a:sym typeface="Arial" pitchFamily="34" charset="0"/>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181" y="2043077"/>
            <a:ext cx="2934280" cy="1598337"/>
          </a:xfrm>
          <a:prstGeom prst="rect">
            <a:avLst/>
          </a:prstGeom>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959" y="3927362"/>
            <a:ext cx="3699641" cy="2178259"/>
          </a:xfrm>
          <a:prstGeom prst="rect">
            <a:avLst/>
          </a:prstGeom>
        </p:spPr>
      </p:pic>
      <p:pic>
        <p:nvPicPr>
          <p:cNvPr id="24" name="图片 23"/>
          <p:cNvPicPr/>
          <p:nvPr/>
        </p:nvPicPr>
        <p:blipFill>
          <a:blip r:embed="rId5" cstate="print">
            <a:extLst>
              <a:ext uri="{28A0092B-C50C-407E-A947-70E740481C1C}">
                <a14:useLocalDpi xmlns:a14="http://schemas.microsoft.com/office/drawing/2010/main" val="0"/>
              </a:ext>
            </a:extLst>
          </a:blip>
          <a:stretch>
            <a:fillRect/>
          </a:stretch>
        </p:blipFill>
        <p:spPr>
          <a:xfrm>
            <a:off x="6375512" y="3875641"/>
            <a:ext cx="4603531" cy="2368480"/>
          </a:xfrm>
          <a:prstGeom prst="rect">
            <a:avLst/>
          </a:prstGeom>
        </p:spPr>
      </p:pic>
      <p:cxnSp>
        <p:nvCxnSpPr>
          <p:cNvPr id="25" name="直接连接符 24"/>
          <p:cNvCxnSpPr/>
          <p:nvPr/>
        </p:nvCxnSpPr>
        <p:spPr>
          <a:xfrm>
            <a:off x="5665076" y="3751237"/>
            <a:ext cx="0" cy="2750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98825" y="3751237"/>
            <a:ext cx="104094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357241" y="2043077"/>
            <a:ext cx="0" cy="170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MH_Other_5"/>
          <p:cNvSpPr>
            <a:spLocks noChangeArrowheads="1"/>
          </p:cNvSpPr>
          <p:nvPr>
            <p:custDataLst>
              <p:tags r:id="rId1"/>
            </p:custDataLst>
          </p:nvPr>
        </p:nvSpPr>
        <p:spPr bwMode="auto">
          <a:xfrm>
            <a:off x="988035" y="809893"/>
            <a:ext cx="2611145" cy="44268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十堰市高级技工学校</a:t>
            </a:r>
            <a:endParaRPr lang="zh-CN" altLang="en-US" sz="2000" b="1" dirty="0">
              <a:solidFill>
                <a:srgbClr val="FFFFFF"/>
              </a:solidFill>
              <a:ea typeface="微软雅黑" pitchFamily="34" charset="-122"/>
            </a:endParaRPr>
          </a:p>
        </p:txBody>
      </p:sp>
      <p:sp>
        <p:nvSpPr>
          <p:cNvPr id="17" name="泪滴形 16"/>
          <p:cNvSpPr/>
          <p:nvPr/>
        </p:nvSpPr>
        <p:spPr>
          <a:xfrm>
            <a:off x="228925" y="707198"/>
            <a:ext cx="648072" cy="648072"/>
          </a:xfrm>
          <a:prstGeom prst="teardrop">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案例</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380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3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250" fill="hold"/>
                                        <p:tgtEl>
                                          <p:spTgt spid="23"/>
                                        </p:tgtEl>
                                        <p:attrNameLst>
                                          <p:attrName>ppt_w</p:attrName>
                                        </p:attrNameLst>
                                      </p:cBhvr>
                                      <p:tavLst>
                                        <p:tav tm="0">
                                          <p:val>
                                            <p:fltVal val="0"/>
                                          </p:val>
                                        </p:tav>
                                        <p:tav tm="100000">
                                          <p:val>
                                            <p:strVal val="#ppt_w"/>
                                          </p:val>
                                        </p:tav>
                                      </p:tavLst>
                                    </p:anim>
                                    <p:anim calcmode="lin" valueType="num">
                                      <p:cBhvr>
                                        <p:cTn id="14" dur="1250" fill="hold"/>
                                        <p:tgtEl>
                                          <p:spTgt spid="23"/>
                                        </p:tgtEl>
                                        <p:attrNameLst>
                                          <p:attrName>ppt_h</p:attrName>
                                        </p:attrNameLst>
                                      </p:cBhvr>
                                      <p:tavLst>
                                        <p:tav tm="0">
                                          <p:val>
                                            <p:fltVal val="0"/>
                                          </p:val>
                                        </p:tav>
                                        <p:tav tm="100000">
                                          <p:val>
                                            <p:strVal val="#ppt_h"/>
                                          </p:val>
                                        </p:tav>
                                      </p:tavLst>
                                    </p:anim>
                                    <p:anim calcmode="lin" valueType="num">
                                      <p:cBhvr>
                                        <p:cTn id="15" dur="1250" fill="hold"/>
                                        <p:tgtEl>
                                          <p:spTgt spid="23"/>
                                        </p:tgtEl>
                                        <p:attrNameLst>
                                          <p:attrName>style.rotation</p:attrName>
                                        </p:attrNameLst>
                                      </p:cBhvr>
                                      <p:tavLst>
                                        <p:tav tm="0">
                                          <p:val>
                                            <p:fltVal val="90"/>
                                          </p:val>
                                        </p:tav>
                                        <p:tav tm="100000">
                                          <p:val>
                                            <p:fltVal val="0"/>
                                          </p:val>
                                        </p:tav>
                                      </p:tavLst>
                                    </p:anim>
                                    <p:animEffect transition="in" filter="fade">
                                      <p:cBhvr>
                                        <p:cTn id="16" dur="1250"/>
                                        <p:tgtEl>
                                          <p:spTgt spid="23"/>
                                        </p:tgtEl>
                                      </p:cBhvr>
                                    </p:animEffect>
                                  </p:childTnLst>
                                </p:cTn>
                              </p:par>
                              <p:par>
                                <p:cTn id="17" presetID="3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250" fill="hold"/>
                                        <p:tgtEl>
                                          <p:spTgt spid="24"/>
                                        </p:tgtEl>
                                        <p:attrNameLst>
                                          <p:attrName>ppt_w</p:attrName>
                                        </p:attrNameLst>
                                      </p:cBhvr>
                                      <p:tavLst>
                                        <p:tav tm="0">
                                          <p:val>
                                            <p:fltVal val="0"/>
                                          </p:val>
                                        </p:tav>
                                        <p:tav tm="100000">
                                          <p:val>
                                            <p:strVal val="#ppt_w"/>
                                          </p:val>
                                        </p:tav>
                                      </p:tavLst>
                                    </p:anim>
                                    <p:anim calcmode="lin" valueType="num">
                                      <p:cBhvr>
                                        <p:cTn id="20" dur="1250" fill="hold"/>
                                        <p:tgtEl>
                                          <p:spTgt spid="24"/>
                                        </p:tgtEl>
                                        <p:attrNameLst>
                                          <p:attrName>ppt_h</p:attrName>
                                        </p:attrNameLst>
                                      </p:cBhvr>
                                      <p:tavLst>
                                        <p:tav tm="0">
                                          <p:val>
                                            <p:fltVal val="0"/>
                                          </p:val>
                                        </p:tav>
                                        <p:tav tm="100000">
                                          <p:val>
                                            <p:strVal val="#ppt_h"/>
                                          </p:val>
                                        </p:tav>
                                      </p:tavLst>
                                    </p:anim>
                                    <p:anim calcmode="lin" valueType="num">
                                      <p:cBhvr>
                                        <p:cTn id="21" dur="1250" fill="hold"/>
                                        <p:tgtEl>
                                          <p:spTgt spid="24"/>
                                        </p:tgtEl>
                                        <p:attrNameLst>
                                          <p:attrName>style.rotation</p:attrName>
                                        </p:attrNameLst>
                                      </p:cBhvr>
                                      <p:tavLst>
                                        <p:tav tm="0">
                                          <p:val>
                                            <p:fltVal val="90"/>
                                          </p:val>
                                        </p:tav>
                                        <p:tav tm="100000">
                                          <p:val>
                                            <p:fltVal val="0"/>
                                          </p:val>
                                        </p:tav>
                                      </p:tavLst>
                                    </p:anim>
                                    <p:animEffect transition="in" filter="fade">
                                      <p:cBhvr>
                                        <p:cTn id="22" dur="1250"/>
                                        <p:tgtEl>
                                          <p:spTgt spid="24"/>
                                        </p:tgtEl>
                                      </p:cBhvr>
                                    </p:animEffect>
                                  </p:childTnLst>
                                </p:cTn>
                              </p:par>
                              <p:par>
                                <p:cTn id="23" presetID="3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250" fill="hold"/>
                                        <p:tgtEl>
                                          <p:spTgt spid="22"/>
                                        </p:tgtEl>
                                        <p:attrNameLst>
                                          <p:attrName>ppt_w</p:attrName>
                                        </p:attrNameLst>
                                      </p:cBhvr>
                                      <p:tavLst>
                                        <p:tav tm="0">
                                          <p:val>
                                            <p:fltVal val="0"/>
                                          </p:val>
                                        </p:tav>
                                        <p:tav tm="100000">
                                          <p:val>
                                            <p:strVal val="#ppt_w"/>
                                          </p:val>
                                        </p:tav>
                                      </p:tavLst>
                                    </p:anim>
                                    <p:anim calcmode="lin" valueType="num">
                                      <p:cBhvr>
                                        <p:cTn id="26" dur="1250" fill="hold"/>
                                        <p:tgtEl>
                                          <p:spTgt spid="22"/>
                                        </p:tgtEl>
                                        <p:attrNameLst>
                                          <p:attrName>ppt_h</p:attrName>
                                        </p:attrNameLst>
                                      </p:cBhvr>
                                      <p:tavLst>
                                        <p:tav tm="0">
                                          <p:val>
                                            <p:fltVal val="0"/>
                                          </p:val>
                                        </p:tav>
                                        <p:tav tm="100000">
                                          <p:val>
                                            <p:strVal val="#ppt_h"/>
                                          </p:val>
                                        </p:tav>
                                      </p:tavLst>
                                    </p:anim>
                                    <p:anim calcmode="lin" valueType="num">
                                      <p:cBhvr>
                                        <p:cTn id="27" dur="1250" fill="hold"/>
                                        <p:tgtEl>
                                          <p:spTgt spid="22"/>
                                        </p:tgtEl>
                                        <p:attrNameLst>
                                          <p:attrName>style.rotation</p:attrName>
                                        </p:attrNameLst>
                                      </p:cBhvr>
                                      <p:tavLst>
                                        <p:tav tm="0">
                                          <p:val>
                                            <p:fltVal val="90"/>
                                          </p:val>
                                        </p:tav>
                                        <p:tav tm="100000">
                                          <p:val>
                                            <p:fltVal val="0"/>
                                          </p:val>
                                        </p:tav>
                                      </p:tavLst>
                                    </p:anim>
                                    <p:animEffect transition="in" filter="fade">
                                      <p:cBhvr>
                                        <p:cTn id="28" dur="1250"/>
                                        <p:tgtEl>
                                          <p:spTgt spid="22"/>
                                        </p:tgtEl>
                                      </p:cBhvr>
                                    </p:animEffect>
                                  </p:childTnLst>
                                </p:cTn>
                              </p:par>
                              <p:par>
                                <p:cTn id="29" presetID="2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1750"/>
                                        <p:tgtEl>
                                          <p:spTgt spid="32"/>
                                        </p:tgtEl>
                                      </p:cBhvr>
                                    </p:animEffect>
                                  </p:childTnLst>
                                </p:cTn>
                              </p:par>
                              <p:par>
                                <p:cTn id="32" presetID="22" presetClass="entr" presetSubtype="4"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1750"/>
                                        <p:tgtEl>
                                          <p:spTgt spid="29"/>
                                        </p:tgtEl>
                                      </p:cBhvr>
                                    </p:animEffect>
                                  </p:childTnLst>
                                </p:cTn>
                              </p:par>
                              <p:par>
                                <p:cTn id="35" presetID="2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down)">
                                      <p:cBhvr>
                                        <p:cTn id="37" dur="1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pic>
        <p:nvPicPr>
          <p:cNvPr id="29" name="Picture 2" descr="http://www.gtafe.com/Resource/Common/eWebEditor/uploadfile/20170425160259265001.jpg"/>
          <p:cNvPicPr>
            <a:picLocks noChangeAspect="1" noChangeArrowheads="1"/>
          </p:cNvPicPr>
          <p:nvPr/>
        </p:nvPicPr>
        <p:blipFill>
          <a:blip r:embed="rId4"/>
          <a:srcRect/>
          <a:stretch>
            <a:fillRect/>
          </a:stretch>
        </p:blipFill>
        <p:spPr bwMode="auto">
          <a:xfrm>
            <a:off x="886001" y="1943100"/>
            <a:ext cx="4839496" cy="3223648"/>
          </a:xfrm>
          <a:prstGeom prst="rect">
            <a:avLst/>
          </a:prstGeom>
          <a:noFill/>
          <a:ln w="9525">
            <a:noFill/>
            <a:miter lim="800000"/>
            <a:headEnd/>
            <a:tailEnd/>
          </a:ln>
        </p:spPr>
      </p:pic>
      <p:sp>
        <p:nvSpPr>
          <p:cNvPr id="37" name="矩形 25"/>
          <p:cNvSpPr>
            <a:spLocks noChangeArrowheads="1"/>
          </p:cNvSpPr>
          <p:nvPr/>
        </p:nvSpPr>
        <p:spPr bwMode="auto">
          <a:xfrm>
            <a:off x="6324600" y="1628775"/>
            <a:ext cx="4966006" cy="2169825"/>
          </a:xfrm>
          <a:prstGeom prst="rect">
            <a:avLst/>
          </a:prstGeom>
          <a:noFill/>
          <a:ln w="9525">
            <a:noFill/>
            <a:miter lim="800000"/>
            <a:headEnd/>
            <a:tailEnd/>
          </a:ln>
        </p:spPr>
        <p:txBody>
          <a:bodyPr wrap="square">
            <a:spAutoFit/>
          </a:bodyPr>
          <a:lstStyle/>
          <a:p>
            <a:pPr>
              <a:lnSpc>
                <a:spcPct val="150000"/>
              </a:lnSpc>
            </a:pPr>
            <a:r>
              <a:rPr lang="zh-CN" altLang="en-US" dirty="0" smtClean="0">
                <a:latin typeface="微软雅黑" pitchFamily="34" charset="-122"/>
                <a:ea typeface="微软雅黑" pitchFamily="34" charset="-122"/>
              </a:rPr>
              <a:t>      在</a:t>
            </a:r>
            <a:r>
              <a:rPr lang="zh-CN" altLang="en-US" dirty="0">
                <a:latin typeface="微软雅黑" pitchFamily="34" charset="-122"/>
                <a:ea typeface="微软雅黑" pitchFamily="34" charset="-122"/>
              </a:rPr>
              <a:t>江苏省教育厅举办的“</a:t>
            </a:r>
            <a:r>
              <a:rPr lang="en-US" altLang="zh-CN" dirty="0">
                <a:latin typeface="微软雅黑" pitchFamily="34" charset="-122"/>
                <a:ea typeface="微软雅黑" pitchFamily="34" charset="-122"/>
              </a:rPr>
              <a:t>2017</a:t>
            </a:r>
            <a:r>
              <a:rPr lang="zh-CN" altLang="en-US" dirty="0">
                <a:latin typeface="微软雅黑" pitchFamily="34" charset="-122"/>
                <a:ea typeface="微软雅黑" pitchFamily="34" charset="-122"/>
              </a:rPr>
              <a:t>年江苏省高等职业院校信息化教学大赛”上，来自南铁的刘睿勍老师结合南铁与国泰安共建虚拟现实协同创新中心开发项目所做的信息化教学设计荣获一等奖。</a:t>
            </a:r>
          </a:p>
        </p:txBody>
      </p:sp>
      <p:graphicFrame>
        <p:nvGraphicFramePr>
          <p:cNvPr id="38" name="Object 20"/>
          <p:cNvGraphicFramePr>
            <a:graphicFrameLocks noChangeAspect="1"/>
          </p:cNvGraphicFramePr>
          <p:nvPr>
            <p:extLst>
              <p:ext uri="{D42A27DB-BD31-4B8C-83A1-F6EECF244321}">
                <p14:modId xmlns:p14="http://schemas.microsoft.com/office/powerpoint/2010/main" val="295662153"/>
              </p:ext>
            </p:extLst>
          </p:nvPr>
        </p:nvGraphicFramePr>
        <p:xfrm>
          <a:off x="6659308" y="3798600"/>
          <a:ext cx="4204343" cy="2014333"/>
        </p:xfrm>
        <a:graphic>
          <a:graphicData uri="http://schemas.openxmlformats.org/presentationml/2006/ole">
            <mc:AlternateContent xmlns:mc="http://schemas.openxmlformats.org/markup-compatibility/2006">
              <mc:Choice xmlns:v="urn:schemas-microsoft-com:vml" Requires="v">
                <p:oleObj spid="_x0000_s1037" name="PicObj Class" r:id="rId5" imgW="0" imgH="0" progId="Picture.PicObj.1">
                  <p:embed/>
                </p:oleObj>
              </mc:Choice>
              <mc:Fallback>
                <p:oleObj name="PicObj Class" r:id="rId5" imgW="0" imgH="0" progId="Picture.PicObj.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308" y="3798600"/>
                        <a:ext cx="4204343" cy="2014333"/>
                      </a:xfrm>
                      <a:prstGeom prst="rect">
                        <a:avLst/>
                      </a:prstGeom>
                      <a:noFill/>
                      <a:extLst/>
                    </p:spPr>
                  </p:pic>
                </p:oleObj>
              </mc:Fallback>
            </mc:AlternateContent>
          </a:graphicData>
        </a:graphic>
      </p:graphicFrame>
      <p:cxnSp>
        <p:nvCxnSpPr>
          <p:cNvPr id="22" name="直接连接符 2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35</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4" name="泪滴形 13"/>
          <p:cNvSpPr/>
          <p:nvPr/>
        </p:nvSpPr>
        <p:spPr>
          <a:xfrm>
            <a:off x="163320" y="730221"/>
            <a:ext cx="648072" cy="648072"/>
          </a:xfrm>
          <a:prstGeom prst="teardrop">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案例</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5" name="MH_Other_5"/>
          <p:cNvSpPr>
            <a:spLocks noChangeArrowheads="1"/>
          </p:cNvSpPr>
          <p:nvPr>
            <p:custDataLst>
              <p:tags r:id="rId2"/>
            </p:custDataLst>
          </p:nvPr>
        </p:nvSpPr>
        <p:spPr bwMode="auto">
          <a:xfrm>
            <a:off x="886001" y="847708"/>
            <a:ext cx="7609557" cy="44268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a:solidFill>
                  <a:schemeClr val="bg1"/>
                </a:solidFill>
                <a:latin typeface="微软雅黑" pitchFamily="34" charset="-122"/>
                <a:ea typeface="微软雅黑" pitchFamily="34" charset="-122"/>
              </a:rPr>
              <a:t>南京铁道职业技术学院与国泰安共建虚拟现实产学研协同创新中心</a:t>
            </a:r>
          </a:p>
        </p:txBody>
      </p:sp>
    </p:spTree>
    <p:extLst>
      <p:ext uri="{BB962C8B-B14F-4D97-AF65-F5344CB8AC3E}">
        <p14:creationId xmlns:p14="http://schemas.microsoft.com/office/powerpoint/2010/main" val="657387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36" name="TextBox 10"/>
          <p:cNvSpPr txBox="1"/>
          <p:nvPr/>
        </p:nvSpPr>
        <p:spPr>
          <a:xfrm>
            <a:off x="140974" y="1265036"/>
            <a:ext cx="184698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1. </a:t>
            </a:r>
            <a:r>
              <a:rPr kumimoji="0" lang="zh-CN" altLang="en-US"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整体规划布局</a:t>
            </a:r>
            <a:endPar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38" name="矩形 37"/>
          <p:cNvSpPr/>
          <p:nvPr/>
        </p:nvSpPr>
        <p:spPr>
          <a:xfrm>
            <a:off x="1046021" y="2129409"/>
            <a:ext cx="2428699" cy="3647152"/>
          </a:xfrm>
          <a:prstGeom prst="rect">
            <a:avLst/>
          </a:prstGeom>
          <a:noFill/>
          <a:ln w="25400" cap="flat" cmpd="sng" algn="ctr">
            <a:solidFill>
              <a:srgbClr val="4F81BD"/>
            </a:solidFill>
            <a:prstDash val="solid"/>
          </a:ln>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公共</a:t>
            </a:r>
            <a:r>
              <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a:t>
            </a: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基地信息化提升以构建智慧、安全、便捷的示范型综合实践基地为目标，通过云计算、大数据、物联网技术，为基地建设提供全面的信息化环境，从基地管理、基地安全、基地教学、基地评价、基地宣传等方面全面提升基地信息化水平，进而提升基地的素质教育服务能力。</a:t>
            </a:r>
            <a:endParaRPr kumimoji="0" lang="zh-CN"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pic>
        <p:nvPicPr>
          <p:cNvPr id="39" name="图片 3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50" y="1348366"/>
            <a:ext cx="7795260" cy="4915273"/>
          </a:xfrm>
          <a:prstGeom prst="rect">
            <a:avLst/>
          </a:prstGeom>
          <a:solidFill>
            <a:srgbClr val="4F81BD">
              <a:lumMod val="20000"/>
              <a:lumOff val="80000"/>
            </a:srgbClr>
          </a:solidFill>
        </p:spPr>
      </p:pic>
      <p:sp>
        <p:nvSpPr>
          <p:cNvPr id="17"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36</a:t>
            </a:r>
            <a:endParaRPr lang="zh-CN" altLang="en-US" sz="1600" b="1" dirty="0">
              <a:solidFill>
                <a:prstClr val="white"/>
              </a:solidFill>
            </a:endParaRPr>
          </a:p>
        </p:txBody>
      </p:sp>
      <p:cxnSp>
        <p:nvCxnSpPr>
          <p:cNvPr id="19" name="直接连接符 18"/>
          <p:cNvCxnSpPr/>
          <p:nvPr/>
        </p:nvCxnSpPr>
        <p:spPr>
          <a:xfrm flipV="1">
            <a:off x="1768416" y="367990"/>
            <a:ext cx="9817701" cy="36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MH_Other_5"/>
          <p:cNvSpPr>
            <a:spLocks noChangeArrowheads="1"/>
          </p:cNvSpPr>
          <p:nvPr>
            <p:custDataLst>
              <p:tags r:id="rId1"/>
            </p:custDataLst>
          </p:nvPr>
        </p:nvSpPr>
        <p:spPr bwMode="auto">
          <a:xfrm>
            <a:off x="219031" y="713161"/>
            <a:ext cx="3222236" cy="48002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（六）</a:t>
            </a:r>
            <a:r>
              <a:rPr lang="zh-CN" altLang="en-US" sz="2000" b="1" kern="0" dirty="0">
                <a:solidFill>
                  <a:schemeClr val="bg1"/>
                </a:solidFill>
                <a:latin typeface="微软雅黑" panose="020B0503020204020204" pitchFamily="34" charset="-122"/>
                <a:ea typeface="微软雅黑" panose="020B0503020204020204" pitchFamily="34" charset="-122"/>
              </a:rPr>
              <a:t>基地信息化建设</a:t>
            </a:r>
          </a:p>
        </p:txBody>
      </p:sp>
    </p:spTree>
    <p:extLst>
      <p:ext uri="{BB962C8B-B14F-4D97-AF65-F5344CB8AC3E}">
        <p14:creationId xmlns:p14="http://schemas.microsoft.com/office/powerpoint/2010/main" val="1673504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33" name="TextBox 10"/>
          <p:cNvSpPr txBox="1"/>
          <p:nvPr/>
        </p:nvSpPr>
        <p:spPr>
          <a:xfrm>
            <a:off x="193343" y="746288"/>
            <a:ext cx="184698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2. </a:t>
            </a:r>
            <a:r>
              <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硬件</a:t>
            </a:r>
            <a:r>
              <a:rPr kumimoji="0" lang="zh-CN" altLang="en-US"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设施规划</a:t>
            </a:r>
            <a:endPar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graphicFrame>
        <p:nvGraphicFramePr>
          <p:cNvPr id="34" name="图示 33"/>
          <p:cNvGraphicFramePr/>
          <p:nvPr>
            <p:extLst>
              <p:ext uri="{D42A27DB-BD31-4B8C-83A1-F6EECF244321}">
                <p14:modId xmlns:p14="http://schemas.microsoft.com/office/powerpoint/2010/main" val="3360448608"/>
              </p:ext>
            </p:extLst>
          </p:nvPr>
        </p:nvGraphicFramePr>
        <p:xfrm>
          <a:off x="2308860" y="1745934"/>
          <a:ext cx="6574019" cy="1543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5" name="图片 34" descr="113"/>
          <p:cNvPicPr/>
          <p:nvPr/>
        </p:nvPicPr>
        <p:blipFill>
          <a:blip r:embed="rId7" cstate="email">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312218" y="3523902"/>
            <a:ext cx="2707547" cy="2469485"/>
          </a:xfrm>
          <a:prstGeom prst="rect">
            <a:avLst/>
          </a:prstGeom>
          <a:noFill/>
          <a:ln>
            <a:noFill/>
          </a:ln>
        </p:spPr>
      </p:pic>
      <p:pic>
        <p:nvPicPr>
          <p:cNvPr id="36" name="图片 35"/>
          <p:cNvPicPr/>
          <p:nvPr/>
        </p:nvPicPr>
        <p:blipFill>
          <a:blip r:embed="rId9" cstate="email">
            <a:extLst>
              <a:ext uri="{28A0092B-C50C-407E-A947-70E740481C1C}">
                <a14:useLocalDpi xmlns:a14="http://schemas.microsoft.com/office/drawing/2010/main" val="0"/>
              </a:ext>
            </a:extLst>
          </a:blip>
          <a:stretch>
            <a:fillRect/>
          </a:stretch>
        </p:blipFill>
        <p:spPr>
          <a:xfrm>
            <a:off x="3890828" y="3547888"/>
            <a:ext cx="2937249" cy="2469485"/>
          </a:xfrm>
          <a:prstGeom prst="rect">
            <a:avLst/>
          </a:prstGeom>
        </p:spPr>
      </p:pic>
      <p:pic>
        <p:nvPicPr>
          <p:cNvPr id="38" name="图片 37"/>
          <p:cNvPicPr/>
          <p:nvPr/>
        </p:nvPicPr>
        <p:blipFill>
          <a:blip r:embed="rId10" cstate="email">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95403" y="3523903"/>
            <a:ext cx="3401026" cy="2469484"/>
          </a:xfrm>
          <a:prstGeom prst="rect">
            <a:avLst/>
          </a:prstGeom>
          <a:noFill/>
        </p:spPr>
      </p:pic>
      <p:sp>
        <p:nvSpPr>
          <p:cNvPr id="1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37</a:t>
            </a:r>
            <a:endParaRPr lang="zh-CN" altLang="en-US" sz="1600" b="1" dirty="0">
              <a:solidFill>
                <a:prstClr val="white"/>
              </a:solidFill>
            </a:endParaRPr>
          </a:p>
        </p:txBody>
      </p:sp>
      <p:cxnSp>
        <p:nvCxnSpPr>
          <p:cNvPr id="21" name="直接连接符 20"/>
          <p:cNvCxnSpPr/>
          <p:nvPr/>
        </p:nvCxnSpPr>
        <p:spPr>
          <a:xfrm>
            <a:off x="1768416" y="404813"/>
            <a:ext cx="98288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860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9795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1551137" y="1857507"/>
            <a:ext cx="8817275" cy="2229818"/>
            <a:chOff x="902639" y="1201219"/>
            <a:chExt cx="7145167" cy="2519996"/>
          </a:xfrm>
        </p:grpSpPr>
        <p:sp>
          <p:nvSpPr>
            <p:cNvPr id="54" name="矩形 53"/>
            <p:cNvSpPr/>
            <p:nvPr/>
          </p:nvSpPr>
          <p:spPr>
            <a:xfrm>
              <a:off x="1029428" y="1752399"/>
              <a:ext cx="6904651" cy="1883194"/>
            </a:xfrm>
            <a:prstGeom prst="rect">
              <a:avLst/>
            </a:prstGeom>
          </p:spPr>
          <p:txBody>
            <a:bodyPr wrap="square">
              <a:spAutoFit/>
            </a:bodyPr>
            <a:lstStyle/>
            <a:p>
              <a:pPr lvl="0">
                <a:lnSpc>
                  <a:spcPct val="150000"/>
                </a:lnSpc>
                <a:defRPr/>
              </a:pPr>
              <a:r>
                <a:rPr lang="zh-CN" altLang="en-US" sz="1600" b="1" kern="0" dirty="0">
                  <a:latin typeface="微软雅黑" panose="020B0503020204020204" pitchFamily="34" charset="-122"/>
                  <a:ea typeface="微软雅黑" panose="020B0503020204020204" pitchFamily="34" charset="-122"/>
                </a:rPr>
                <a:t>健全学生到企业实习实训制度</a:t>
              </a:r>
              <a:r>
                <a:rPr lang="zh-CN" altLang="en-US" sz="1600" kern="0" dirty="0">
                  <a:latin typeface="微软雅黑" panose="020B0503020204020204" pitchFamily="34" charset="-122"/>
                  <a:ea typeface="微软雅黑" panose="020B0503020204020204" pitchFamily="34" charset="-122"/>
                </a:rPr>
                <a:t>。</a:t>
              </a:r>
              <a:r>
                <a:rPr lang="zh-CN" altLang="en-US" sz="1600" kern="0" dirty="0">
                  <a:solidFill>
                    <a:prstClr val="black"/>
                  </a:solidFill>
                  <a:latin typeface="微软雅黑" panose="020B0503020204020204" pitchFamily="34" charset="-122"/>
                  <a:ea typeface="微软雅黑" panose="020B0503020204020204" pitchFamily="34" charset="-122"/>
                </a:rPr>
                <a:t>鼓励以引企驻校、引校进企、校企一体等方式，吸引优势企业与学校</a:t>
              </a:r>
              <a:r>
                <a:rPr lang="zh-CN" altLang="en-US" sz="1600" b="1" kern="0" dirty="0">
                  <a:latin typeface="微软雅黑" panose="020B0503020204020204" pitchFamily="34" charset="-122"/>
                  <a:ea typeface="微软雅黑" panose="020B0503020204020204" pitchFamily="34" charset="-122"/>
                </a:rPr>
                <a:t>共建共享生产性实训基地。</a:t>
              </a:r>
              <a:r>
                <a:rPr lang="zh-CN" altLang="en-US" sz="1600" kern="0" dirty="0">
                  <a:solidFill>
                    <a:prstClr val="black"/>
                  </a:solidFill>
                  <a:latin typeface="微软雅黑" panose="020B0503020204020204" pitchFamily="34" charset="-122"/>
                  <a:ea typeface="微软雅黑" panose="020B0503020204020204" pitchFamily="34" charset="-122"/>
                </a:rPr>
                <a:t>支持各地依托学校</a:t>
              </a:r>
              <a:r>
                <a:rPr lang="zh-CN" altLang="en-US" sz="1600" b="1" kern="0" dirty="0">
                  <a:latin typeface="微软雅黑" panose="020B0503020204020204" pitchFamily="34" charset="-122"/>
                  <a:ea typeface="微软雅黑" panose="020B0503020204020204" pitchFamily="34" charset="-122"/>
                </a:rPr>
                <a:t>建设行业或区域性实训基地</a:t>
              </a:r>
              <a:r>
                <a:rPr lang="zh-CN" altLang="en-US" sz="1600" kern="0" dirty="0">
                  <a:solidFill>
                    <a:prstClr val="black"/>
                  </a:solidFill>
                  <a:latin typeface="微软雅黑" panose="020B0503020204020204" pitchFamily="34" charset="-122"/>
                  <a:ea typeface="微软雅黑" panose="020B0503020204020204" pitchFamily="34" charset="-122"/>
                </a:rPr>
                <a:t>，带动中小微企业参与校企合作。通过探索购买服务、落实税收政策等方式，</a:t>
              </a:r>
              <a:r>
                <a:rPr lang="zh-CN" altLang="en-US" sz="1600" b="1" kern="0" dirty="0">
                  <a:latin typeface="微软雅黑" panose="020B0503020204020204" pitchFamily="34" charset="-122"/>
                  <a:ea typeface="微软雅黑" panose="020B0503020204020204" pitchFamily="34" charset="-122"/>
                </a:rPr>
                <a:t>鼓励企业直接接收学生实习实训</a:t>
              </a:r>
              <a:r>
                <a:rPr lang="zh-CN" altLang="en-US" sz="1600" kern="0" dirty="0">
                  <a:solidFill>
                    <a:prstClr val="black"/>
                  </a:solidFill>
                  <a:latin typeface="微软雅黑" panose="020B0503020204020204" pitchFamily="34" charset="-122"/>
                  <a:ea typeface="微软雅黑" panose="020B0503020204020204" pitchFamily="34" charset="-122"/>
                </a:rPr>
                <a:t>。推进</a:t>
              </a:r>
              <a:r>
                <a:rPr lang="zh-CN" altLang="en-US" sz="1600" b="1" kern="0" dirty="0">
                  <a:latin typeface="微软雅黑" panose="020B0503020204020204" pitchFamily="34" charset="-122"/>
                  <a:ea typeface="微软雅黑" panose="020B0503020204020204" pitchFamily="34" charset="-122"/>
                </a:rPr>
                <a:t>实习实训规范化</a:t>
              </a:r>
              <a:r>
                <a:rPr lang="zh-CN" altLang="en-US" sz="1600" kern="0" dirty="0">
                  <a:solidFill>
                    <a:prstClr val="black"/>
                  </a:solidFill>
                  <a:latin typeface="微软雅黑" panose="020B0503020204020204" pitchFamily="34" charset="-122"/>
                  <a:ea typeface="微软雅黑" panose="020B0503020204020204" pitchFamily="34" charset="-122"/>
                </a:rPr>
                <a:t>，保障学生享有获得合理报酬等合法权益</a:t>
              </a:r>
              <a:r>
                <a:rPr kumimoji="0" lang="zh-CN" altLang="en-US" sz="16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endParaRPr kumimoji="0" lang="en-US" altLang="zh-CN" sz="16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55" name="组合 54"/>
            <p:cNvGrpSpPr/>
            <p:nvPr/>
          </p:nvGrpSpPr>
          <p:grpSpPr>
            <a:xfrm>
              <a:off x="902639" y="1201219"/>
              <a:ext cx="7145167" cy="2519996"/>
              <a:chOff x="912958" y="1232672"/>
              <a:chExt cx="7145167" cy="2519996"/>
            </a:xfrm>
          </p:grpSpPr>
          <p:sp>
            <p:nvSpPr>
              <p:cNvPr id="56" name="对角圆角矩形 55"/>
              <p:cNvSpPr/>
              <p:nvPr/>
            </p:nvSpPr>
            <p:spPr>
              <a:xfrm>
                <a:off x="912958" y="1448696"/>
                <a:ext cx="7145167" cy="2303972"/>
              </a:xfrm>
              <a:prstGeom prst="round2DiagRect">
                <a:avLst/>
              </a:prstGeom>
              <a:noFill/>
              <a:ln w="254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57" name="圆角矩形 56"/>
              <p:cNvSpPr/>
              <p:nvPr/>
            </p:nvSpPr>
            <p:spPr>
              <a:xfrm>
                <a:off x="1187622" y="1232672"/>
                <a:ext cx="6552000" cy="493670"/>
              </a:xfrm>
              <a:prstGeom prst="roundRect">
                <a:avLst/>
              </a:prstGeom>
              <a:solidFill>
                <a:srgbClr val="0070C0"/>
              </a:solidFill>
            </p:spPr>
            <p:txBody>
              <a:bodyPr wrap="square">
                <a:spAutoFit/>
              </a:bodyPr>
              <a:lstStyle/>
              <a:p>
                <a:pPr lvl="0">
                  <a:spcBef>
                    <a:spcPts val="600"/>
                  </a:spcBef>
                  <a:defRPr/>
                </a:pPr>
                <a:r>
                  <a:rPr kumimoji="0" lang="en-US" altLang="zh-CN"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r>
                  <a:rPr lang="zh-CN" altLang="en-US" sz="20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国务院办公厅关于深化产教融合的若干意见</a:t>
                </a:r>
                <a:r>
                  <a:rPr kumimoji="0" lang="en-US" altLang="zh-CN"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endParaRPr kumimoji="0" lang="zh-CN" altLang="en-US"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grpSp>
      <p:grpSp>
        <p:nvGrpSpPr>
          <p:cNvPr id="21" name="组合 20"/>
          <p:cNvGrpSpPr/>
          <p:nvPr/>
        </p:nvGrpSpPr>
        <p:grpSpPr>
          <a:xfrm>
            <a:off x="1524087" y="4207258"/>
            <a:ext cx="8817275" cy="2233008"/>
            <a:chOff x="902639" y="1201219"/>
            <a:chExt cx="7145167" cy="2523601"/>
          </a:xfrm>
        </p:grpSpPr>
        <p:sp>
          <p:nvSpPr>
            <p:cNvPr id="22" name="矩形 21"/>
            <p:cNvSpPr/>
            <p:nvPr/>
          </p:nvSpPr>
          <p:spPr>
            <a:xfrm>
              <a:off x="1112790" y="1841626"/>
              <a:ext cx="6904651" cy="1883194"/>
            </a:xfrm>
            <a:prstGeom prst="rect">
              <a:avLst/>
            </a:prstGeom>
          </p:spPr>
          <p:txBody>
            <a:bodyPr wrap="square">
              <a:spAutoFit/>
            </a:bodyPr>
            <a:lstStyle/>
            <a:p>
              <a:pPr lvl="0">
                <a:lnSpc>
                  <a:spcPct val="150000"/>
                </a:lnSpc>
                <a:defRPr/>
              </a:pPr>
              <a:r>
                <a:rPr lang="zh-CN" altLang="en-US" sz="1600" kern="0" dirty="0">
                  <a:solidFill>
                    <a:prstClr val="black"/>
                  </a:solidFill>
                  <a:latin typeface="微软雅黑" panose="020B0503020204020204" pitchFamily="34" charset="-122"/>
                  <a:ea typeface="微软雅黑" panose="020B0503020204020204" pitchFamily="34" charset="-122"/>
                </a:rPr>
                <a:t>加强科学素养、技术思维和实践能力教育，加强实验、实训、实习和研究性学习环节。</a:t>
              </a:r>
              <a:r>
                <a:rPr lang="zh-CN" altLang="en-US" sz="1600" b="1" kern="0" dirty="0">
                  <a:latin typeface="微软雅黑" panose="020B0503020204020204" pitchFamily="34" charset="-122"/>
                  <a:ea typeface="微软雅黑" panose="020B0503020204020204" pitchFamily="34" charset="-122"/>
                </a:rPr>
                <a:t>加强工程实践中心、实训基地和企业实习基地的建设</a:t>
              </a:r>
              <a:r>
                <a:rPr lang="zh-CN" altLang="en-US" sz="1600" kern="0" dirty="0">
                  <a:solidFill>
                    <a:prstClr val="black"/>
                  </a:solidFill>
                  <a:latin typeface="微软雅黑" panose="020B0503020204020204" pitchFamily="34" charset="-122"/>
                  <a:ea typeface="微软雅黑" panose="020B0503020204020204" pitchFamily="34" charset="-122"/>
                </a:rPr>
                <a:t>，保障学习者有质量的实习实训需求。</a:t>
              </a:r>
              <a:r>
                <a:rPr lang="zh-CN" altLang="en-US" sz="1600" b="1" kern="0" dirty="0">
                  <a:latin typeface="微软雅黑" panose="020B0503020204020204" pitchFamily="34" charset="-122"/>
                  <a:ea typeface="微软雅黑" panose="020B0503020204020204" pitchFamily="34" charset="-122"/>
                </a:rPr>
                <a:t>强化实习实训环节的评价考核</a:t>
              </a:r>
              <a:r>
                <a:rPr lang="zh-CN" altLang="en-US" sz="1600" kern="0" dirty="0">
                  <a:solidFill>
                    <a:prstClr val="black"/>
                  </a:solidFill>
                  <a:latin typeface="微软雅黑" panose="020B0503020204020204" pitchFamily="34" charset="-122"/>
                  <a:ea typeface="微软雅黑" panose="020B0503020204020204" pitchFamily="34" charset="-122"/>
                </a:rPr>
                <a:t>。在有条件的企业</a:t>
              </a:r>
              <a:r>
                <a:rPr lang="zh-CN" altLang="en-US" sz="1600" b="1" kern="0" dirty="0">
                  <a:latin typeface="微软雅黑" panose="020B0503020204020204" pitchFamily="34" charset="-122"/>
                  <a:ea typeface="微软雅黑" panose="020B0503020204020204" pitchFamily="34" charset="-122"/>
                </a:rPr>
                <a:t>试行职业院校和企业联合招生、联合培养的学徒制</a:t>
              </a:r>
              <a:r>
                <a:rPr lang="zh-CN" altLang="en-US" sz="1600" kern="0" dirty="0">
                  <a:solidFill>
                    <a:prstClr val="black"/>
                  </a:solidFill>
                  <a:latin typeface="微软雅黑" panose="020B0503020204020204" pitchFamily="34" charset="-122"/>
                  <a:ea typeface="微软雅黑" panose="020B0503020204020204" pitchFamily="34" charset="-122"/>
                </a:rPr>
                <a:t>，企业根据用工需求与职业院校实行联合招生（招工）、联合培养</a:t>
              </a:r>
              <a:r>
                <a:rPr kumimoji="0" lang="zh-CN" altLang="en-US" sz="16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endParaRPr kumimoji="0" lang="en-US" altLang="zh-CN" sz="16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3" name="组合 22"/>
            <p:cNvGrpSpPr/>
            <p:nvPr/>
          </p:nvGrpSpPr>
          <p:grpSpPr>
            <a:xfrm>
              <a:off x="902639" y="1201219"/>
              <a:ext cx="7145167" cy="2519996"/>
              <a:chOff x="912958" y="1232672"/>
              <a:chExt cx="7145167" cy="2519996"/>
            </a:xfrm>
          </p:grpSpPr>
          <p:sp>
            <p:nvSpPr>
              <p:cNvPr id="24" name="对角圆角矩形 23"/>
              <p:cNvSpPr/>
              <p:nvPr/>
            </p:nvSpPr>
            <p:spPr>
              <a:xfrm>
                <a:off x="912958" y="1448696"/>
                <a:ext cx="7145167" cy="2303972"/>
              </a:xfrm>
              <a:prstGeom prst="round2DiagRect">
                <a:avLst/>
              </a:prstGeom>
              <a:noFill/>
              <a:ln w="254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25" name="圆角矩形 24"/>
              <p:cNvSpPr/>
              <p:nvPr/>
            </p:nvSpPr>
            <p:spPr>
              <a:xfrm>
                <a:off x="1187622" y="1232672"/>
                <a:ext cx="6552000" cy="493670"/>
              </a:xfrm>
              <a:prstGeom prst="roundRect">
                <a:avLst/>
              </a:prstGeom>
              <a:solidFill>
                <a:srgbClr val="0070C0"/>
              </a:solidFill>
            </p:spPr>
            <p:txBody>
              <a:bodyPr wrap="square">
                <a:spAutoFit/>
              </a:bodyPr>
              <a:lstStyle/>
              <a:p>
                <a:pPr lvl="0">
                  <a:spcBef>
                    <a:spcPts val="600"/>
                  </a:spcBef>
                  <a:defRPr/>
                </a:pPr>
                <a:r>
                  <a:rPr kumimoji="0" lang="en-US" altLang="zh-CN"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r>
                  <a:rPr lang="zh-CN" altLang="en-US" sz="20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现代职业教育体系建设规划（</a:t>
                </a:r>
                <a:r>
                  <a:rPr lang="en-US" altLang="zh-CN" sz="20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2014-2020</a:t>
                </a:r>
                <a:r>
                  <a:rPr lang="zh-CN" altLang="en-US" sz="20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kumimoji="0" lang="en-US" altLang="zh-CN"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endParaRPr kumimoji="0" lang="zh-CN" altLang="en-US"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grpSp>
      <p:sp>
        <p:nvSpPr>
          <p:cNvPr id="2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02</a:t>
            </a:r>
            <a:endParaRPr lang="zh-CN" altLang="en-US" sz="1600" b="1" dirty="0">
              <a:solidFill>
                <a:prstClr val="white"/>
              </a:solidFill>
            </a:endParaRPr>
          </a:p>
        </p:txBody>
      </p:sp>
      <p:sp>
        <p:nvSpPr>
          <p:cNvPr id="31" name="文本框 15"/>
          <p:cNvSpPr txBox="1">
            <a:spLocks noChangeArrowheads="1"/>
          </p:cNvSpPr>
          <p:nvPr/>
        </p:nvSpPr>
        <p:spPr bwMode="auto">
          <a:xfrm>
            <a:off x="3019481" y="939452"/>
            <a:ext cx="15183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3.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政策新依据</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3" name="文本框 15"/>
          <p:cNvSpPr txBox="1">
            <a:spLocks noChangeArrowheads="1"/>
          </p:cNvSpPr>
          <p:nvPr/>
        </p:nvSpPr>
        <p:spPr bwMode="auto">
          <a:xfrm>
            <a:off x="371714" y="817805"/>
            <a:ext cx="15183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3.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政策新依据</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4" name="矩形 33"/>
          <p:cNvSpPr/>
          <p:nvPr/>
        </p:nvSpPr>
        <p:spPr>
          <a:xfrm>
            <a:off x="152268" y="736991"/>
            <a:ext cx="1616148"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 </a:t>
            </a:r>
            <a:r>
              <a:rPr lang="zh-CN" altLang="en-US" b="1" dirty="0" smtClean="0">
                <a:solidFill>
                  <a:srgbClr val="C00000"/>
                </a:solidFill>
                <a:latin typeface="微软雅黑" panose="020B0503020204020204" pitchFamily="34" charset="-122"/>
                <a:ea typeface="微软雅黑" panose="020B0503020204020204" pitchFamily="34" charset="-122"/>
              </a:rPr>
              <a:t>政策新依据</a:t>
            </a:r>
            <a:endParaRPr lang="zh-CN" altLang="en-US" dirty="0">
              <a:solidFill>
                <a:srgbClr val="C00000"/>
              </a:solidFill>
            </a:endParaRPr>
          </a:p>
        </p:txBody>
      </p:sp>
    </p:spTree>
    <p:extLst>
      <p:ext uri="{BB962C8B-B14F-4D97-AF65-F5344CB8AC3E}">
        <p14:creationId xmlns:p14="http://schemas.microsoft.com/office/powerpoint/2010/main" val="560246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4176435" y="5531596"/>
            <a:ext cx="2973891" cy="369332"/>
          </a:xfrm>
          <a:prstGeom prst="rect">
            <a:avLst/>
          </a:prstGeom>
        </p:spPr>
        <p:txBody>
          <a:bodyPr wrap="none">
            <a:spAutoFit/>
          </a:bodyPr>
          <a:lstStyle/>
          <a:p>
            <a:r>
              <a:rPr lang="zh-CN" altLang="zh-CN" b="1" dirty="0">
                <a:solidFill>
                  <a:srgbClr val="0070C0"/>
                </a:solidFill>
                <a:latin typeface="微软雅黑" panose="020B0503020204020204" pitchFamily="34" charset="-122"/>
                <a:ea typeface="微软雅黑" panose="020B0503020204020204" pitchFamily="34" charset="-122"/>
              </a:rPr>
              <a:t>“教学做”智慧化管理平台</a:t>
            </a:r>
            <a:endParaRPr lang="zh-CN" altLang="en-US" dirty="0">
              <a:solidFill>
                <a:srgbClr val="0070C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2032588" y="2728976"/>
            <a:ext cx="7041228" cy="2667896"/>
            <a:chOff x="1043608" y="2459655"/>
            <a:chExt cx="7041228" cy="2667896"/>
          </a:xfrm>
        </p:grpSpPr>
        <p:grpSp>
          <p:nvGrpSpPr>
            <p:cNvPr id="48" name="组合 47"/>
            <p:cNvGrpSpPr/>
            <p:nvPr/>
          </p:nvGrpSpPr>
          <p:grpSpPr>
            <a:xfrm>
              <a:off x="3323162" y="2459655"/>
              <a:ext cx="2826602" cy="2667896"/>
              <a:chOff x="3323162" y="2459655"/>
              <a:chExt cx="2826602" cy="2667896"/>
            </a:xfrm>
          </p:grpSpPr>
          <p:sp>
            <p:nvSpPr>
              <p:cNvPr id="57" name="任意多边形 56"/>
              <p:cNvSpPr/>
              <p:nvPr/>
            </p:nvSpPr>
            <p:spPr>
              <a:xfrm>
                <a:off x="3915572" y="2459655"/>
                <a:ext cx="1641782" cy="1641782"/>
              </a:xfrm>
              <a:custGeom>
                <a:avLst/>
                <a:gdLst>
                  <a:gd name="connsiteX0" fmla="*/ 0 w 1641782"/>
                  <a:gd name="connsiteY0" fmla="*/ 820891 h 1641782"/>
                  <a:gd name="connsiteX1" fmla="*/ 820891 w 1641782"/>
                  <a:gd name="connsiteY1" fmla="*/ 0 h 1641782"/>
                  <a:gd name="connsiteX2" fmla="*/ 1641782 w 1641782"/>
                  <a:gd name="connsiteY2" fmla="*/ 820891 h 1641782"/>
                  <a:gd name="connsiteX3" fmla="*/ 820891 w 1641782"/>
                  <a:gd name="connsiteY3" fmla="*/ 1641782 h 1641782"/>
                  <a:gd name="connsiteX4" fmla="*/ 0 w 1641782"/>
                  <a:gd name="connsiteY4" fmla="*/ 820891 h 1641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782" h="1641782">
                    <a:moveTo>
                      <a:pt x="0" y="820891"/>
                    </a:moveTo>
                    <a:cubicBezTo>
                      <a:pt x="0" y="367525"/>
                      <a:pt x="367525" y="0"/>
                      <a:pt x="820891" y="0"/>
                    </a:cubicBezTo>
                    <a:cubicBezTo>
                      <a:pt x="1274257" y="0"/>
                      <a:pt x="1641782" y="367525"/>
                      <a:pt x="1641782" y="820891"/>
                    </a:cubicBezTo>
                    <a:cubicBezTo>
                      <a:pt x="1641782" y="1274257"/>
                      <a:pt x="1274257" y="1641782"/>
                      <a:pt x="820891" y="1641782"/>
                    </a:cubicBezTo>
                    <a:cubicBezTo>
                      <a:pt x="367525" y="1641782"/>
                      <a:pt x="0" y="1274257"/>
                      <a:pt x="0" y="820891"/>
                    </a:cubicBezTo>
                    <a:close/>
                  </a:path>
                </a:pathLst>
              </a:custGeom>
              <a:solidFill>
                <a:srgbClr val="00B0F0">
                  <a:alpha val="50000"/>
                </a:srgbClr>
              </a:solidFill>
              <a:ln w="25400" cap="flat" cmpd="sng" algn="ctr">
                <a:solidFill>
                  <a:sysClr val="window" lastClr="FFFFFF">
                    <a:hueOff val="0"/>
                    <a:satOff val="0"/>
                    <a:lumOff val="0"/>
                    <a:alphaOff val="0"/>
                  </a:sysClr>
                </a:solidFill>
                <a:prstDash val="solid"/>
              </a:ln>
              <a:effectLst/>
            </p:spPr>
            <p:txBody>
              <a:bodyPr spcFirstLastPara="0" vert="horz" wrap="square" lIns="218905" tIns="287312" rIns="218904" bIns="615668" numCol="1" spcCol="1270" anchor="ctr" anchorCtr="0">
                <a:noAutofit/>
              </a:bodyPr>
              <a:lstStyle/>
              <a:p>
                <a:pPr marL="0" marR="0" lvl="0" indent="0" algn="ctr" defTabSz="622300" eaLnBrk="1" fontAlgn="auto" latinLnBrk="0" hangingPunct="1">
                  <a:lnSpc>
                    <a:spcPts val="2200"/>
                  </a:lnSpc>
                  <a:spcBef>
                    <a:spcPct val="0"/>
                  </a:spcBef>
                  <a:spcAft>
                    <a:spcPts val="0"/>
                  </a:spcAft>
                  <a:buClrTx/>
                  <a:buSzTx/>
                  <a:buFontTx/>
                  <a:buNone/>
                  <a:tabLst/>
                  <a:defRPr/>
                </a:pPr>
                <a:r>
                  <a:rPr kumimoji="0" lang="zh-CN" altLang="en-US"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实训室</a:t>
                </a:r>
                <a:endParaRPr kumimoji="0" lang="en-US" altLang="zh-CN"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622300" eaLnBrk="1" fontAlgn="auto" latinLnBrk="0" hangingPunct="1">
                  <a:lnSpc>
                    <a:spcPts val="2200"/>
                  </a:lnSpc>
                  <a:spcBef>
                    <a:spcPct val="0"/>
                  </a:spcBef>
                  <a:spcAft>
                    <a:spcPts val="0"/>
                  </a:spcAft>
                  <a:buClrTx/>
                  <a:buSzTx/>
                  <a:buFontTx/>
                  <a:buNone/>
                  <a:tabLst/>
                  <a:defRPr/>
                </a:pPr>
                <a:r>
                  <a:rPr kumimoji="0" lang="zh-CN" altLang="en-US"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综合管理系统</a:t>
                </a:r>
              </a:p>
            </p:txBody>
          </p:sp>
          <p:sp>
            <p:nvSpPr>
              <p:cNvPr id="58" name="任意多边形 57"/>
              <p:cNvSpPr/>
              <p:nvPr/>
            </p:nvSpPr>
            <p:spPr>
              <a:xfrm>
                <a:off x="4507982" y="3485769"/>
                <a:ext cx="1641782" cy="1641782"/>
              </a:xfrm>
              <a:custGeom>
                <a:avLst/>
                <a:gdLst>
                  <a:gd name="connsiteX0" fmla="*/ 0 w 1641782"/>
                  <a:gd name="connsiteY0" fmla="*/ 820891 h 1641782"/>
                  <a:gd name="connsiteX1" fmla="*/ 820891 w 1641782"/>
                  <a:gd name="connsiteY1" fmla="*/ 0 h 1641782"/>
                  <a:gd name="connsiteX2" fmla="*/ 1641782 w 1641782"/>
                  <a:gd name="connsiteY2" fmla="*/ 820891 h 1641782"/>
                  <a:gd name="connsiteX3" fmla="*/ 820891 w 1641782"/>
                  <a:gd name="connsiteY3" fmla="*/ 1641782 h 1641782"/>
                  <a:gd name="connsiteX4" fmla="*/ 0 w 1641782"/>
                  <a:gd name="connsiteY4" fmla="*/ 820891 h 1641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782" h="1641782">
                    <a:moveTo>
                      <a:pt x="0" y="820891"/>
                    </a:moveTo>
                    <a:cubicBezTo>
                      <a:pt x="0" y="367525"/>
                      <a:pt x="367525" y="0"/>
                      <a:pt x="820891" y="0"/>
                    </a:cubicBezTo>
                    <a:cubicBezTo>
                      <a:pt x="1274257" y="0"/>
                      <a:pt x="1641782" y="367525"/>
                      <a:pt x="1641782" y="820891"/>
                    </a:cubicBezTo>
                    <a:cubicBezTo>
                      <a:pt x="1641782" y="1274257"/>
                      <a:pt x="1274257" y="1641782"/>
                      <a:pt x="820891" y="1641782"/>
                    </a:cubicBezTo>
                    <a:cubicBezTo>
                      <a:pt x="367525" y="1641782"/>
                      <a:pt x="0" y="1274257"/>
                      <a:pt x="0" y="820891"/>
                    </a:cubicBezTo>
                    <a:close/>
                  </a:path>
                </a:pathLst>
              </a:custGeom>
              <a:solidFill>
                <a:srgbClr val="1F497D">
                  <a:lumMod val="60000"/>
                  <a:lumOff val="40000"/>
                  <a:alpha val="50000"/>
                </a:srgbClr>
              </a:solidFill>
              <a:ln w="25400" cap="flat" cmpd="sng" algn="ctr">
                <a:solidFill>
                  <a:sysClr val="window" lastClr="FFFFFF">
                    <a:hueOff val="0"/>
                    <a:satOff val="0"/>
                    <a:lumOff val="0"/>
                    <a:alphaOff val="0"/>
                  </a:sysClr>
                </a:solidFill>
                <a:prstDash val="solid"/>
              </a:ln>
              <a:effectLst/>
            </p:spPr>
            <p:txBody>
              <a:bodyPr spcFirstLastPara="0" vert="horz" wrap="square" lIns="502112" tIns="424127" rIns="154601" bIns="314675" numCol="1" spcCol="1270" anchor="ctr" anchorCtr="0">
                <a:noAutofit/>
              </a:bodyPr>
              <a:lstStyle/>
              <a:p>
                <a:pPr marL="0" marR="0" lvl="0" indent="0" algn="ctr" defTabSz="622300" eaLnBrk="1" fontAlgn="auto" latinLnBrk="0" hangingPunct="1">
                  <a:lnSpc>
                    <a:spcPts val="2200"/>
                  </a:lnSpc>
                  <a:spcBef>
                    <a:spcPct val="0"/>
                  </a:spcBef>
                  <a:spcAft>
                    <a:spcPts val="0"/>
                  </a:spcAft>
                  <a:buClrTx/>
                  <a:buSzTx/>
                  <a:buFontTx/>
                  <a:buNone/>
                  <a:tabLst/>
                  <a:defRPr/>
                </a:pPr>
                <a:r>
                  <a:rPr kumimoji="0" lang="zh-CN" altLang="en-US"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教学做实时</a:t>
                </a:r>
                <a:endParaRPr kumimoji="0" lang="en-US" altLang="zh-CN"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622300" eaLnBrk="1" fontAlgn="auto" latinLnBrk="0" hangingPunct="1">
                  <a:lnSpc>
                    <a:spcPts val="2200"/>
                  </a:lnSpc>
                  <a:spcBef>
                    <a:spcPct val="0"/>
                  </a:spcBef>
                  <a:spcAft>
                    <a:spcPts val="0"/>
                  </a:spcAft>
                  <a:buClrTx/>
                  <a:buSzTx/>
                  <a:buFontTx/>
                  <a:buNone/>
                  <a:tabLst/>
                  <a:defRPr/>
                </a:pPr>
                <a:r>
                  <a:rPr kumimoji="0" lang="zh-CN" altLang="en-US"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评测分析系统</a:t>
                </a:r>
              </a:p>
            </p:txBody>
          </p:sp>
          <p:sp>
            <p:nvSpPr>
              <p:cNvPr id="59" name="任意多边形 58"/>
              <p:cNvSpPr/>
              <p:nvPr/>
            </p:nvSpPr>
            <p:spPr>
              <a:xfrm>
                <a:off x="3323162" y="3485769"/>
                <a:ext cx="1641782" cy="1641782"/>
              </a:xfrm>
              <a:custGeom>
                <a:avLst/>
                <a:gdLst>
                  <a:gd name="connsiteX0" fmla="*/ 0 w 1641782"/>
                  <a:gd name="connsiteY0" fmla="*/ 820891 h 1641782"/>
                  <a:gd name="connsiteX1" fmla="*/ 820891 w 1641782"/>
                  <a:gd name="connsiteY1" fmla="*/ 0 h 1641782"/>
                  <a:gd name="connsiteX2" fmla="*/ 1641782 w 1641782"/>
                  <a:gd name="connsiteY2" fmla="*/ 820891 h 1641782"/>
                  <a:gd name="connsiteX3" fmla="*/ 820891 w 1641782"/>
                  <a:gd name="connsiteY3" fmla="*/ 1641782 h 1641782"/>
                  <a:gd name="connsiteX4" fmla="*/ 0 w 1641782"/>
                  <a:gd name="connsiteY4" fmla="*/ 820891 h 1641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782" h="1641782">
                    <a:moveTo>
                      <a:pt x="0" y="820891"/>
                    </a:moveTo>
                    <a:cubicBezTo>
                      <a:pt x="0" y="367525"/>
                      <a:pt x="367525" y="0"/>
                      <a:pt x="820891" y="0"/>
                    </a:cubicBezTo>
                    <a:cubicBezTo>
                      <a:pt x="1274257" y="0"/>
                      <a:pt x="1641782" y="367525"/>
                      <a:pt x="1641782" y="820891"/>
                    </a:cubicBezTo>
                    <a:cubicBezTo>
                      <a:pt x="1641782" y="1274257"/>
                      <a:pt x="1274257" y="1641782"/>
                      <a:pt x="820891" y="1641782"/>
                    </a:cubicBezTo>
                    <a:cubicBezTo>
                      <a:pt x="367525" y="1641782"/>
                      <a:pt x="0" y="1274257"/>
                      <a:pt x="0" y="820891"/>
                    </a:cubicBezTo>
                    <a:close/>
                  </a:path>
                </a:pathLst>
              </a:custGeom>
              <a:solidFill>
                <a:srgbClr val="0070C0">
                  <a:alpha val="50000"/>
                </a:srgbClr>
              </a:solidFill>
              <a:ln w="25400" cap="flat" cmpd="sng" algn="ctr">
                <a:solidFill>
                  <a:sysClr val="window" lastClr="FFFFFF">
                    <a:hueOff val="0"/>
                    <a:satOff val="0"/>
                    <a:lumOff val="0"/>
                    <a:alphaOff val="0"/>
                  </a:sysClr>
                </a:solidFill>
                <a:prstDash val="solid"/>
              </a:ln>
              <a:effectLst/>
            </p:spPr>
            <p:txBody>
              <a:bodyPr spcFirstLastPara="0" vert="horz" wrap="square" lIns="154602" tIns="424127" rIns="502111" bIns="314675" numCol="1" spcCol="1270" anchor="ctr" anchorCtr="0">
                <a:noAutofit/>
              </a:bodyPr>
              <a:lstStyle/>
              <a:p>
                <a:pPr marL="0" marR="0" lvl="0" indent="0" algn="ctr" defTabSz="622300" eaLnBrk="1" fontAlgn="auto" latinLnBrk="0" hangingPunct="1">
                  <a:lnSpc>
                    <a:spcPts val="2200"/>
                  </a:lnSpc>
                  <a:spcBef>
                    <a:spcPct val="0"/>
                  </a:spcBef>
                  <a:spcAft>
                    <a:spcPts val="0"/>
                  </a:spcAft>
                  <a:buClrTx/>
                  <a:buSzTx/>
                  <a:buFontTx/>
                  <a:buNone/>
                  <a:tabLst/>
                  <a:defRPr/>
                </a:pPr>
                <a:r>
                  <a:rPr kumimoji="0" lang="zh-CN" altLang="en-US"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实训室环境</a:t>
                </a:r>
                <a:endParaRPr kumimoji="0" lang="en-US" altLang="zh-CN"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622300" eaLnBrk="1" fontAlgn="auto" latinLnBrk="0" hangingPunct="1">
                  <a:lnSpc>
                    <a:spcPts val="2200"/>
                  </a:lnSpc>
                  <a:spcBef>
                    <a:spcPct val="0"/>
                  </a:spcBef>
                  <a:spcAft>
                    <a:spcPts val="0"/>
                  </a:spcAft>
                  <a:buClrTx/>
                  <a:buSzTx/>
                  <a:buFontTx/>
                  <a:buNone/>
                  <a:tabLst/>
                  <a:defRPr/>
                </a:pPr>
                <a:r>
                  <a:rPr kumimoji="0" lang="zh-CN" altLang="en-US" sz="1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智能控制系统</a:t>
                </a:r>
              </a:p>
            </p:txBody>
          </p:sp>
        </p:grpSp>
        <p:sp>
          <p:nvSpPr>
            <p:cNvPr id="49" name="TextBox 48"/>
            <p:cNvSpPr txBox="1"/>
            <p:nvPr/>
          </p:nvSpPr>
          <p:spPr>
            <a:xfrm>
              <a:off x="1043608" y="2623229"/>
              <a:ext cx="300878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实训教学管理（模拟实训</a:t>
              </a:r>
              <a:r>
                <a:rPr kumimoji="0" lang="en-US" altLang="zh-CN"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实际操作）</a:t>
              </a:r>
            </a:p>
          </p:txBody>
        </p:sp>
        <p:sp>
          <p:nvSpPr>
            <p:cNvPr id="50" name="TextBox 49"/>
            <p:cNvSpPr txBox="1"/>
            <p:nvPr/>
          </p:nvSpPr>
          <p:spPr>
            <a:xfrm>
              <a:off x="1043608" y="3278806"/>
              <a:ext cx="2088232"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实训室软件资源管理</a:t>
              </a:r>
            </a:p>
          </p:txBody>
        </p:sp>
        <p:sp>
          <p:nvSpPr>
            <p:cNvPr id="51" name="TextBox 50"/>
            <p:cNvSpPr txBox="1"/>
            <p:nvPr/>
          </p:nvSpPr>
          <p:spPr>
            <a:xfrm>
              <a:off x="1043608" y="3874805"/>
              <a:ext cx="237089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实训室硬件设备智能管理</a:t>
              </a:r>
            </a:p>
          </p:txBody>
        </p:sp>
        <p:sp>
          <p:nvSpPr>
            <p:cNvPr id="52" name="TextBox 51"/>
            <p:cNvSpPr txBox="1"/>
            <p:nvPr/>
          </p:nvSpPr>
          <p:spPr>
            <a:xfrm>
              <a:off x="1043608" y="4457065"/>
              <a:ext cx="2343532"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实训室环境安全智能监控</a:t>
              </a:r>
            </a:p>
          </p:txBody>
        </p:sp>
        <p:sp>
          <p:nvSpPr>
            <p:cNvPr id="53" name="TextBox 52"/>
            <p:cNvSpPr txBox="1"/>
            <p:nvPr/>
          </p:nvSpPr>
          <p:spPr>
            <a:xfrm>
              <a:off x="6284636" y="2623229"/>
              <a:ext cx="1800200" cy="30777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教学做实时评测分析</a:t>
              </a:r>
            </a:p>
          </p:txBody>
        </p:sp>
        <p:sp>
          <p:nvSpPr>
            <p:cNvPr id="54" name="TextBox 53"/>
            <p:cNvSpPr txBox="1"/>
            <p:nvPr/>
          </p:nvSpPr>
          <p:spPr>
            <a:xfrm>
              <a:off x="5996604" y="3278806"/>
              <a:ext cx="2088232" cy="30777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远程互动教学实训</a:t>
              </a:r>
            </a:p>
          </p:txBody>
        </p:sp>
        <p:sp>
          <p:nvSpPr>
            <p:cNvPr id="55" name="TextBox 54"/>
            <p:cNvSpPr txBox="1"/>
            <p:nvPr/>
          </p:nvSpPr>
          <p:spPr>
            <a:xfrm>
              <a:off x="5996604" y="3874805"/>
              <a:ext cx="2088232" cy="30777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实训大数据分析</a:t>
              </a:r>
            </a:p>
          </p:txBody>
        </p:sp>
        <p:sp>
          <p:nvSpPr>
            <p:cNvPr id="56" name="TextBox 55"/>
            <p:cNvSpPr txBox="1"/>
            <p:nvPr/>
          </p:nvSpPr>
          <p:spPr>
            <a:xfrm>
              <a:off x="5996604" y="4457065"/>
              <a:ext cx="2088232" cy="30777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云端个人学习交流空间</a:t>
              </a:r>
            </a:p>
          </p:txBody>
        </p:sp>
      </p:grpSp>
      <p:sp>
        <p:nvSpPr>
          <p:cNvPr id="60" name="矩形 59"/>
          <p:cNvSpPr/>
          <p:nvPr/>
        </p:nvSpPr>
        <p:spPr>
          <a:xfrm>
            <a:off x="1960580" y="1412426"/>
            <a:ext cx="7704856" cy="1200329"/>
          </a:xfrm>
          <a:prstGeom prst="rect">
            <a:avLst/>
          </a:prstGeom>
        </p:spPr>
        <p:txBody>
          <a:bodyPr wrap="square">
            <a:spAutoFit/>
          </a:bodyPr>
          <a:lstStyle/>
          <a:p>
            <a:pPr>
              <a:lnSpc>
                <a:spcPct val="150000"/>
              </a:lnSpc>
            </a:pPr>
            <a:r>
              <a:rPr lang="zh-CN" altLang="zh-CN" sz="1600" dirty="0">
                <a:latin typeface="微软雅黑" panose="020B0503020204020204" pitchFamily="34" charset="-122"/>
                <a:ea typeface="微软雅黑" panose="020B0503020204020204" pitchFamily="34" charset="-122"/>
              </a:rPr>
              <a:t>国泰安实训室智慧管理平台是“教学做创一体化”实训室的核心组成部分，通过对教学做创过程的实时监控与评测分析，对实训室环境、设备、资源的全方位智能管理，诠释“教学做创一体化”实训室的核心内涵。</a:t>
            </a:r>
          </a:p>
        </p:txBody>
      </p:sp>
      <p:sp>
        <p:nvSpPr>
          <p:cNvPr id="61" name="TextBox 10"/>
          <p:cNvSpPr txBox="1"/>
          <p:nvPr/>
        </p:nvSpPr>
        <p:spPr>
          <a:xfrm>
            <a:off x="228925" y="748604"/>
            <a:ext cx="253947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3. </a:t>
            </a:r>
            <a:r>
              <a:rPr kumimoji="0" lang="zh-CN"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实训室智慧管理平台</a:t>
            </a:r>
          </a:p>
        </p:txBody>
      </p:sp>
      <p:sp>
        <p:nvSpPr>
          <p:cNvPr id="3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38</a:t>
            </a:r>
          </a:p>
        </p:txBody>
      </p:sp>
      <p:cxnSp>
        <p:nvCxnSpPr>
          <p:cNvPr id="34" name="直接连接符 33"/>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904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49" name="矩形 25"/>
          <p:cNvSpPr>
            <a:spLocks noChangeArrowheads="1"/>
          </p:cNvSpPr>
          <p:nvPr/>
        </p:nvSpPr>
        <p:spPr bwMode="auto">
          <a:xfrm>
            <a:off x="228811" y="734813"/>
            <a:ext cx="2267637"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R="0" lvl="0" indent="0" fontAlgn="auto">
              <a:lnSpc>
                <a:spcPct val="100000"/>
              </a:lnSpc>
              <a:spcBef>
                <a:spcPct val="0"/>
              </a:spcBef>
              <a:spcAft>
                <a:spcPts val="0"/>
              </a:spcAft>
              <a:buClrTx/>
              <a:buSzTx/>
              <a:buNone/>
              <a:tabLst/>
              <a:defRPr/>
            </a:pPr>
            <a:r>
              <a:rPr lang="en-US" altLang="zh-CN" sz="1800" b="1" dirty="0" smtClean="0">
                <a:solidFill>
                  <a:srgbClr val="C00000"/>
                </a:solidFill>
                <a:latin typeface="微软雅黑" pitchFamily="34" charset="-122"/>
                <a:ea typeface="微软雅黑" pitchFamily="34" charset="-122"/>
              </a:rPr>
              <a:t>4. </a:t>
            </a:r>
            <a:r>
              <a:rPr lang="zh-CN" altLang="en-US" sz="1800" b="1" dirty="0">
                <a:solidFill>
                  <a:srgbClr val="C00000"/>
                </a:solidFill>
                <a:latin typeface="微软雅黑" pitchFamily="34" charset="-122"/>
                <a:ea typeface="微软雅黑" pitchFamily="34" charset="-122"/>
              </a:rPr>
              <a:t>智慧</a:t>
            </a:r>
            <a:r>
              <a:rPr lang="zh-CN" altLang="en-US" sz="1800" b="1" dirty="0" smtClean="0">
                <a:solidFill>
                  <a:srgbClr val="C00000"/>
                </a:solidFill>
                <a:latin typeface="微软雅黑" pitchFamily="34" charset="-122"/>
                <a:ea typeface="微软雅黑" pitchFamily="34" charset="-122"/>
              </a:rPr>
              <a:t>课堂应用开发</a:t>
            </a:r>
            <a:endParaRPr lang="zh-CN" altLang="en-US" sz="1800" b="1" dirty="0">
              <a:solidFill>
                <a:srgbClr val="C00000"/>
              </a:solidFill>
              <a:latin typeface="微软雅黑" pitchFamily="34" charset="-122"/>
              <a:ea typeface="微软雅黑" pitchFamily="34" charset="-122"/>
            </a:endParaRPr>
          </a:p>
        </p:txBody>
      </p:sp>
      <p:sp>
        <p:nvSpPr>
          <p:cNvPr id="7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39</a:t>
            </a:r>
            <a:endParaRPr lang="zh-CN" altLang="en-US" sz="1600" b="1" dirty="0">
              <a:solidFill>
                <a:prstClr val="white"/>
              </a:solidFill>
            </a:endParaRPr>
          </a:p>
        </p:txBody>
      </p:sp>
      <p:cxnSp>
        <p:nvCxnSpPr>
          <p:cNvPr id="76" name="直接连接符 75"/>
          <p:cNvCxnSpPr/>
          <p:nvPr/>
        </p:nvCxnSpPr>
        <p:spPr>
          <a:xfrm>
            <a:off x="1768416" y="404813"/>
            <a:ext cx="98177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62004" y="1179178"/>
            <a:ext cx="7966879" cy="5177726"/>
            <a:chOff x="1295468" y="1397341"/>
            <a:chExt cx="7833512" cy="4807553"/>
          </a:xfrm>
        </p:grpSpPr>
        <p:pic>
          <p:nvPicPr>
            <p:cNvPr id="77" name="图片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68" y="1397341"/>
              <a:ext cx="6801137" cy="4807553"/>
            </a:xfrm>
            <a:prstGeom prst="rect">
              <a:avLst/>
            </a:prstGeom>
          </p:spPr>
        </p:pic>
        <p:grpSp>
          <p:nvGrpSpPr>
            <p:cNvPr id="78" name="组合 77"/>
            <p:cNvGrpSpPr/>
            <p:nvPr/>
          </p:nvGrpSpPr>
          <p:grpSpPr>
            <a:xfrm>
              <a:off x="2143955" y="1973803"/>
              <a:ext cx="6985025" cy="3141688"/>
              <a:chOff x="2143955" y="1973803"/>
              <a:chExt cx="6985025" cy="3141688"/>
            </a:xfrm>
          </p:grpSpPr>
          <p:pic>
            <p:nvPicPr>
              <p:cNvPr id="79"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3"/>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椭圆 79"/>
              <p:cNvSpPr/>
              <p:nvPr/>
            </p:nvSpPr>
            <p:spPr>
              <a:xfrm>
                <a:off x="6393657" y="2803869"/>
                <a:ext cx="724028" cy="100740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81" name="组合 80"/>
              <p:cNvGrpSpPr/>
              <p:nvPr/>
            </p:nvGrpSpPr>
            <p:grpSpPr>
              <a:xfrm>
                <a:off x="2578202" y="3920923"/>
                <a:ext cx="606823" cy="503297"/>
                <a:chOff x="10013581" y="1716259"/>
                <a:chExt cx="878774" cy="655967"/>
              </a:xfrm>
            </p:grpSpPr>
            <p:pic>
              <p:nvPicPr>
                <p:cNvPr id="182" name="图片 181"/>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83" name="椭圆 182"/>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sp>
            <p:nvSpPr>
              <p:cNvPr id="82" name="椭圆 81"/>
              <p:cNvSpPr/>
              <p:nvPr/>
            </p:nvSpPr>
            <p:spPr>
              <a:xfrm>
                <a:off x="6153830" y="1973803"/>
                <a:ext cx="606823"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83" name="组合 82"/>
              <p:cNvGrpSpPr/>
              <p:nvPr/>
            </p:nvGrpSpPr>
            <p:grpSpPr>
              <a:xfrm>
                <a:off x="4111147" y="3920924"/>
                <a:ext cx="331839" cy="374334"/>
                <a:chOff x="3036370" y="3247867"/>
                <a:chExt cx="480554" cy="487885"/>
              </a:xfrm>
            </p:grpSpPr>
            <p:pic>
              <p:nvPicPr>
                <p:cNvPr id="180" name="图片 179"/>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81" name="椭圆 180"/>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grpSp>
            <p:nvGrpSpPr>
              <p:cNvPr id="84" name="组合 83"/>
              <p:cNvGrpSpPr/>
              <p:nvPr/>
            </p:nvGrpSpPr>
            <p:grpSpPr>
              <a:xfrm>
                <a:off x="6167027" y="3538114"/>
                <a:ext cx="331839" cy="374334"/>
                <a:chOff x="5366837" y="3024138"/>
                <a:chExt cx="480554" cy="487885"/>
              </a:xfrm>
            </p:grpSpPr>
            <p:pic>
              <p:nvPicPr>
                <p:cNvPr id="178" name="图片 177"/>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79" name="椭圆 178"/>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cxnSp>
            <p:nvCxnSpPr>
              <p:cNvPr id="85" name="直接连接符 84"/>
              <p:cNvCxnSpPr/>
              <p:nvPr/>
            </p:nvCxnSpPr>
            <p:spPr>
              <a:xfrm>
                <a:off x="6767639" y="2164463"/>
                <a:ext cx="2014359" cy="3904"/>
              </a:xfrm>
              <a:prstGeom prst="line">
                <a:avLst/>
              </a:prstGeom>
              <a:noFill/>
              <a:ln w="28575" cap="flat" cmpd="sng" algn="ctr">
                <a:solidFill>
                  <a:srgbClr val="4472C4">
                    <a:lumMod val="75000"/>
                  </a:srgbClr>
                </a:solidFill>
                <a:prstDash val="solid"/>
                <a:miter lim="800000"/>
                <a:headEnd type="oval" w="med" len="med"/>
              </a:ln>
              <a:effectLst/>
            </p:spPr>
          </p:cxnSp>
          <p:cxnSp>
            <p:nvCxnSpPr>
              <p:cNvPr id="86" name="直接连接符 85"/>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87" name="直接连接符 86"/>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88" name="直接连接符 87"/>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89" name="直接连接符 88"/>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90" name="直接连接符 89"/>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91" name="直接连接符 90"/>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92" name="直接连接符 91"/>
              <p:cNvCxnSpPr/>
              <p:nvPr/>
            </p:nvCxnSpPr>
            <p:spPr>
              <a:xfrm>
                <a:off x="6514416" y="3749806"/>
                <a:ext cx="2096901" cy="0"/>
              </a:xfrm>
              <a:prstGeom prst="line">
                <a:avLst/>
              </a:prstGeom>
              <a:noFill/>
              <a:ln w="28575" cap="flat" cmpd="sng" algn="ctr">
                <a:solidFill>
                  <a:srgbClr val="2A9995"/>
                </a:solidFill>
                <a:prstDash val="solid"/>
                <a:miter lim="800000"/>
                <a:headEnd type="oval" w="med" len="med"/>
              </a:ln>
              <a:effectLst/>
            </p:spPr>
          </p:cxnSp>
          <p:cxnSp>
            <p:nvCxnSpPr>
              <p:cNvPr id="93" name="直接连接符 92"/>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94" name="文本框 47"/>
              <p:cNvSpPr>
                <a:spLocks noChangeArrowheads="1"/>
              </p:cNvSpPr>
              <p:nvPr/>
            </p:nvSpPr>
            <p:spPr bwMode="auto">
              <a:xfrm>
                <a:off x="5673418" y="2469591"/>
                <a:ext cx="145878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95" name="文本框 47"/>
              <p:cNvSpPr>
                <a:spLocks noChangeArrowheads="1"/>
              </p:cNvSpPr>
              <p:nvPr/>
            </p:nvSpPr>
            <p:spPr bwMode="auto">
              <a:xfrm>
                <a:off x="2143955" y="3695860"/>
                <a:ext cx="1813619"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a:t>
                </a:r>
                <a:r>
                  <a:rPr lang="en-US" altLang="zh-CN" sz="1200" b="1" kern="0" dirty="0">
                    <a:solidFill>
                      <a:sysClr val="window" lastClr="FFFFFF"/>
                    </a:solidFill>
                    <a:latin typeface="微软雅黑" pitchFamily="34" charset="-122"/>
                    <a:ea typeface="微软雅黑" pitchFamily="34" charset="-122"/>
                    <a:sym typeface="微软雅黑" pitchFamily="34" charset="-122"/>
                  </a:rPr>
                  <a:t>4K</a:t>
                </a:r>
                <a:r>
                  <a:rPr lang="zh-CN" altLang="en-US" sz="12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1200" b="1" kern="0" dirty="0" err="1">
                    <a:solidFill>
                      <a:sysClr val="window" lastClr="FFFFFF"/>
                    </a:solidFill>
                    <a:latin typeface="微软雅黑" pitchFamily="34" charset="-122"/>
                    <a:ea typeface="微软雅黑" pitchFamily="34" charset="-122"/>
                    <a:sym typeface="微软雅黑" pitchFamily="34" charset="-122"/>
                  </a:rPr>
                  <a:t>poe</a:t>
                </a:r>
                <a:r>
                  <a:rPr lang="zh-CN" altLang="en-US" sz="1200" b="1" kern="0" dirty="0">
                    <a:solidFill>
                      <a:sysClr val="window" lastClr="FFFFFF"/>
                    </a:solidFill>
                    <a:latin typeface="微软雅黑" pitchFamily="34" charset="-122"/>
                    <a:ea typeface="微软雅黑" pitchFamily="34" charset="-122"/>
                    <a:sym typeface="微软雅黑" pitchFamily="34" charset="-122"/>
                  </a:rPr>
                  <a:t>）</a:t>
                </a:r>
              </a:p>
            </p:txBody>
          </p:sp>
          <p:sp>
            <p:nvSpPr>
              <p:cNvPr id="150" name="文本框 47"/>
              <p:cNvSpPr>
                <a:spLocks noChangeArrowheads="1"/>
              </p:cNvSpPr>
              <p:nvPr/>
            </p:nvSpPr>
            <p:spPr bwMode="auto">
              <a:xfrm>
                <a:off x="5742362" y="3924462"/>
                <a:ext cx="1000543"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151" name="文本框 47"/>
              <p:cNvSpPr>
                <a:spLocks noChangeArrowheads="1"/>
              </p:cNvSpPr>
              <p:nvPr/>
            </p:nvSpPr>
            <p:spPr bwMode="auto">
              <a:xfrm>
                <a:off x="3991461" y="4327053"/>
                <a:ext cx="1056281"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学生拾音器</a:t>
                </a:r>
              </a:p>
            </p:txBody>
          </p:sp>
          <p:pic>
            <p:nvPicPr>
              <p:cNvPr id="152"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9"/>
                <a:ext cx="419547" cy="402755"/>
              </a:xfrm>
              <a:prstGeom prst="rect">
                <a:avLst/>
              </a:prstGeom>
              <a:noFill/>
              <a:extLst>
                <a:ext uri="{909E8E84-426E-40DD-AFC4-6F175D3DCCD1}">
                  <a14:hiddenFill xmlns:a14="http://schemas.microsoft.com/office/drawing/2010/main">
                    <a:solidFill>
                      <a:srgbClr val="FFFFFF"/>
                    </a:solidFill>
                  </a14:hiddenFill>
                </a:ext>
              </a:extLst>
            </p:spPr>
          </p:pic>
          <p:sp>
            <p:nvSpPr>
              <p:cNvPr id="153" name="椭圆 152"/>
              <p:cNvSpPr/>
              <p:nvPr/>
            </p:nvSpPr>
            <p:spPr>
              <a:xfrm>
                <a:off x="5818095" y="2920298"/>
                <a:ext cx="537247"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54" name="文本框 47"/>
              <p:cNvSpPr>
                <a:spLocks noChangeArrowheads="1"/>
              </p:cNvSpPr>
              <p:nvPr/>
            </p:nvSpPr>
            <p:spPr bwMode="auto">
              <a:xfrm>
                <a:off x="5210437" y="3034569"/>
                <a:ext cx="775428"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155" name="文本框 47"/>
              <p:cNvSpPr>
                <a:spLocks noChangeArrowheads="1"/>
              </p:cNvSpPr>
              <p:nvPr/>
            </p:nvSpPr>
            <p:spPr bwMode="auto">
              <a:xfrm>
                <a:off x="7132201" y="3180626"/>
                <a:ext cx="86278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电子白板</a:t>
                </a:r>
              </a:p>
            </p:txBody>
          </p:sp>
          <p:pic>
            <p:nvPicPr>
              <p:cNvPr id="156"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57" name="椭圆 156"/>
              <p:cNvSpPr/>
              <p:nvPr/>
            </p:nvSpPr>
            <p:spPr>
              <a:xfrm>
                <a:off x="6156856" y="3346375"/>
                <a:ext cx="251321" cy="205223"/>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pic>
            <p:nvPicPr>
              <p:cNvPr id="158"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3"/>
                <a:ext cx="552835" cy="934295"/>
              </a:xfrm>
              <a:prstGeom prst="rect">
                <a:avLst/>
              </a:prstGeom>
              <a:noFill/>
              <a:extLst>
                <a:ext uri="{909E8E84-426E-40DD-AFC4-6F175D3DCCD1}">
                  <a14:hiddenFill xmlns:a14="http://schemas.microsoft.com/office/drawing/2010/main">
                    <a:solidFill>
                      <a:srgbClr val="FFFFFF"/>
                    </a:solidFill>
                  </a14:hiddenFill>
                </a:ext>
              </a:extLst>
            </p:spPr>
          </p:pic>
          <p:sp>
            <p:nvSpPr>
              <p:cNvPr id="159" name="椭圆 158"/>
              <p:cNvSpPr/>
              <p:nvPr/>
            </p:nvSpPr>
            <p:spPr>
              <a:xfrm>
                <a:off x="4763637" y="3571182"/>
                <a:ext cx="284105" cy="261485"/>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60" name="文本框 47"/>
              <p:cNvSpPr>
                <a:spLocks noChangeArrowheads="1"/>
              </p:cNvSpPr>
              <p:nvPr/>
            </p:nvSpPr>
            <p:spPr bwMode="auto">
              <a:xfrm>
                <a:off x="4604324" y="3885476"/>
                <a:ext cx="925538"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161"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2"/>
                <a:ext cx="434223" cy="530716"/>
              </a:xfrm>
              <a:prstGeom prst="rect">
                <a:avLst/>
              </a:prstGeom>
              <a:noFill/>
              <a:extLst>
                <a:ext uri="{909E8E84-426E-40DD-AFC4-6F175D3DCCD1}">
                  <a14:hiddenFill xmlns:a14="http://schemas.microsoft.com/office/drawing/2010/main">
                    <a:solidFill>
                      <a:srgbClr val="FFFFFF"/>
                    </a:solidFill>
                  </a14:hiddenFill>
                </a:ext>
              </a:extLst>
            </p:spPr>
          </p:pic>
          <p:sp>
            <p:nvSpPr>
              <p:cNvPr id="162" name="椭圆 161"/>
              <p:cNvSpPr/>
              <p:nvPr/>
            </p:nvSpPr>
            <p:spPr>
              <a:xfrm>
                <a:off x="6752784" y="3790265"/>
                <a:ext cx="636253" cy="719638"/>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63" name="文本框 47"/>
              <p:cNvSpPr>
                <a:spLocks noChangeArrowheads="1"/>
              </p:cNvSpPr>
              <p:nvPr/>
            </p:nvSpPr>
            <p:spPr bwMode="auto">
              <a:xfrm>
                <a:off x="6505277" y="4462701"/>
                <a:ext cx="888173"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电子班牌</a:t>
                </a:r>
              </a:p>
            </p:txBody>
          </p:sp>
          <p:pic>
            <p:nvPicPr>
              <p:cNvPr id="164"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3" y="2894157"/>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8" y="3621007"/>
                <a:ext cx="162015" cy="21216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9"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8" y="3718256"/>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4"/>
                <a:ext cx="183091" cy="239761"/>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81" y="3992883"/>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1" y="306877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80"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3"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5"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9"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77" name="文本框 47"/>
              <p:cNvSpPr>
                <a:spLocks noChangeArrowheads="1"/>
              </p:cNvSpPr>
              <p:nvPr/>
            </p:nvSpPr>
            <p:spPr bwMode="auto">
              <a:xfrm>
                <a:off x="5638784" y="3369437"/>
                <a:ext cx="69416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翻页笔</a:t>
                </a:r>
              </a:p>
            </p:txBody>
          </p:sp>
        </p:grpSp>
      </p:grpSp>
      <p:sp>
        <p:nvSpPr>
          <p:cNvPr id="184" name="矩形 183"/>
          <p:cNvSpPr/>
          <p:nvPr/>
        </p:nvSpPr>
        <p:spPr>
          <a:xfrm>
            <a:off x="5529863" y="5422900"/>
            <a:ext cx="6471551" cy="856847"/>
          </a:xfrm>
          <a:prstGeom prst="rect">
            <a:avLst/>
          </a:prstGeom>
        </p:spPr>
        <p:txBody>
          <a:bodyPr wrap="square" lIns="71320" tIns="35660" rIns="71320" bIns="35660">
            <a:spAutoFit/>
          </a:bodyPr>
          <a:lstStyle/>
          <a:p>
            <a:pPr defTabSz="713204">
              <a:defRPr/>
            </a:pPr>
            <a:r>
              <a:rPr lang="zh-CN" altLang="en-US" sz="1500" b="1" kern="0" dirty="0">
                <a:latin typeface="微软雅黑" panose="020B0503020204020204" pitchFamily="34" charset="-122"/>
                <a:ea typeface="微软雅黑" panose="020B0503020204020204" pitchFamily="34" charset="-122"/>
              </a:rPr>
              <a:t>说明</a:t>
            </a:r>
            <a:endParaRPr lang="en-US" altLang="zh-CN" sz="1500" b="1"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kern="0" dirty="0">
                <a:latin typeface="微软雅黑" panose="020B0503020204020204" pitchFamily="34" charset="-122"/>
                <a:ea typeface="微软雅黑" panose="020B0503020204020204" pitchFamily="34" charset="-122"/>
              </a:rPr>
              <a:t>教师摄像机：</a:t>
            </a:r>
            <a:r>
              <a:rPr lang="en-US" altLang="zh-CN" kern="0" dirty="0">
                <a:latin typeface="微软雅黑" panose="020B0503020204020204" pitchFamily="34" charset="-122"/>
                <a:ea typeface="微软雅黑" panose="020B0503020204020204" pitchFamily="34" charset="-122"/>
              </a:rPr>
              <a:t>4K</a:t>
            </a:r>
            <a:r>
              <a:rPr lang="zh-CN" altLang="en-US" kern="0" dirty="0">
                <a:latin typeface="微软雅黑" panose="020B0503020204020204" pitchFamily="34" charset="-122"/>
                <a:ea typeface="微软雅黑" panose="020B0503020204020204" pitchFamily="34" charset="-122"/>
              </a:rPr>
              <a:t>深眸摄像机（</a:t>
            </a:r>
            <a:r>
              <a:rPr lang="en-US" altLang="zh-CN" kern="0" dirty="0" err="1">
                <a:latin typeface="微软雅黑" panose="020B0503020204020204" pitchFamily="34" charset="-122"/>
                <a:ea typeface="微软雅黑" panose="020B0503020204020204" pitchFamily="34" charset="-122"/>
              </a:rPr>
              <a:t>poe</a:t>
            </a:r>
            <a:r>
              <a:rPr lang="zh-CN" altLang="en-US" kern="0" dirty="0">
                <a:latin typeface="微软雅黑" panose="020B0503020204020204" pitchFamily="34" charset="-122"/>
                <a:ea typeface="微软雅黑" panose="020B0503020204020204" pitchFamily="34" charset="-122"/>
              </a:rPr>
              <a:t>）或者</a:t>
            </a:r>
            <a:r>
              <a:rPr lang="en-US" altLang="zh-CN" kern="0" dirty="0">
                <a:latin typeface="微软雅黑" panose="020B0503020204020204" pitchFamily="34" charset="-122"/>
                <a:ea typeface="微软雅黑" panose="020B0503020204020204" pitchFamily="34" charset="-122"/>
              </a:rPr>
              <a:t>4K EPTZ</a:t>
            </a:r>
            <a:r>
              <a:rPr lang="zh-CN" altLang="en-US" kern="0" dirty="0">
                <a:latin typeface="微软雅黑" panose="020B0503020204020204" pitchFamily="34" charset="-122"/>
                <a:ea typeface="微软雅黑" panose="020B0503020204020204" pitchFamily="34" charset="-122"/>
              </a:rPr>
              <a:t>摄像机，</a:t>
            </a:r>
            <a:endParaRPr lang="en-US" altLang="zh-CN"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4451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2417509" y="3254949"/>
            <a:ext cx="6516000" cy="2773574"/>
            <a:chOff x="883746" y="2353564"/>
            <a:chExt cx="6935673" cy="2952208"/>
          </a:xfrm>
        </p:grpSpPr>
        <p:sp>
          <p:nvSpPr>
            <p:cNvPr id="50" name="右箭头 49"/>
            <p:cNvSpPr/>
            <p:nvPr/>
          </p:nvSpPr>
          <p:spPr>
            <a:xfrm>
              <a:off x="883746" y="3712116"/>
              <a:ext cx="6935673" cy="216000"/>
            </a:xfrm>
            <a:prstGeom prst="rightArrow">
              <a:avLst/>
            </a:prstGeom>
            <a:solidFill>
              <a:srgbClr val="00B0F0"/>
            </a:solidFill>
            <a:ln w="254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51" name="圆角矩形 50"/>
            <p:cNvSpPr/>
            <p:nvPr/>
          </p:nvSpPr>
          <p:spPr>
            <a:xfrm>
              <a:off x="1215367" y="2353564"/>
              <a:ext cx="1915931" cy="1080000"/>
            </a:xfrm>
            <a:prstGeom prst="roundRect">
              <a:avLst/>
            </a:prstGeom>
            <a:solidFill>
              <a:srgbClr val="0070C0"/>
            </a:solidFill>
            <a:ln w="25400" cap="flat" cmpd="sng" algn="ctr">
              <a:solidFill>
                <a:srgbClr val="0070C0"/>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分析高技能人才实训基地文化元素，综合考虑基地培养目标</a:t>
              </a:r>
              <a:endParaRPr kumimoji="0" lang="en-US" altLang="zh-CN"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108000" marR="0" lvl="0" indent="0" algn="ctr" defTabSz="914400" eaLnBrk="1" fontAlgn="auto" latinLnBrk="0" hangingPunct="1">
                <a:lnSpc>
                  <a:spcPct val="100000"/>
                </a:lnSpc>
                <a:spcBef>
                  <a:spcPts val="120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01 </a:t>
              </a: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文化分析</a:t>
              </a:r>
            </a:p>
          </p:txBody>
        </p:sp>
        <p:sp>
          <p:nvSpPr>
            <p:cNvPr id="52" name="椭圆 51"/>
            <p:cNvSpPr/>
            <p:nvPr/>
          </p:nvSpPr>
          <p:spPr>
            <a:xfrm>
              <a:off x="1395383" y="3712116"/>
              <a:ext cx="144000" cy="144000"/>
            </a:xfrm>
            <a:prstGeom prst="ellipse">
              <a:avLst/>
            </a:prstGeom>
            <a:solidFill>
              <a:sysClr val="windowText" lastClr="000000"/>
            </a:solidFill>
            <a:ln w="635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53" name="直接连接符 52"/>
            <p:cNvCxnSpPr/>
            <p:nvPr/>
          </p:nvCxnSpPr>
          <p:spPr>
            <a:xfrm>
              <a:off x="1467383" y="3217540"/>
              <a:ext cx="0" cy="494576"/>
            </a:xfrm>
            <a:prstGeom prst="line">
              <a:avLst/>
            </a:prstGeom>
            <a:noFill/>
            <a:ln w="25400" cap="flat" cmpd="sng" algn="ctr">
              <a:solidFill>
                <a:srgbClr val="FFC000"/>
              </a:solidFill>
              <a:prstDash val="solid"/>
              <a:headEnd type="oval"/>
            </a:ln>
            <a:effectLst/>
          </p:spPr>
        </p:cxnSp>
        <p:sp>
          <p:nvSpPr>
            <p:cNvPr id="54" name="圆角矩形 53"/>
            <p:cNvSpPr/>
            <p:nvPr/>
          </p:nvSpPr>
          <p:spPr>
            <a:xfrm>
              <a:off x="3303598" y="2353564"/>
              <a:ext cx="1915931" cy="1080000"/>
            </a:xfrm>
            <a:prstGeom prst="roundRect">
              <a:avLst/>
            </a:prstGeom>
            <a:solidFill>
              <a:srgbClr val="0070C0"/>
            </a:solidFill>
            <a:ln w="25400" cap="flat" cmpd="sng" algn="ctr">
              <a:solidFill>
                <a:srgbClr val="0070C0"/>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整合提炼特色内涵，充分考虑基地需求，确定主题定位</a:t>
              </a:r>
              <a:endParaRPr kumimoji="0" lang="en-US" altLang="zh-CN"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108000" marR="0" lvl="0" indent="0" algn="ctr" defTabSz="914400" eaLnBrk="1" fontAlgn="auto" latinLnBrk="0" hangingPunct="1">
                <a:lnSpc>
                  <a:spcPct val="100000"/>
                </a:lnSpc>
                <a:spcBef>
                  <a:spcPts val="120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03 </a:t>
              </a: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主题定位</a:t>
              </a:r>
            </a:p>
          </p:txBody>
        </p:sp>
        <p:sp>
          <p:nvSpPr>
            <p:cNvPr id="55" name="椭圆 54"/>
            <p:cNvSpPr/>
            <p:nvPr/>
          </p:nvSpPr>
          <p:spPr>
            <a:xfrm>
              <a:off x="3483615" y="3721612"/>
              <a:ext cx="144000" cy="144000"/>
            </a:xfrm>
            <a:prstGeom prst="ellipse">
              <a:avLst/>
            </a:prstGeom>
            <a:solidFill>
              <a:sysClr val="windowText" lastClr="000000"/>
            </a:solidFill>
            <a:ln w="635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56" name="直接连接符 55"/>
            <p:cNvCxnSpPr/>
            <p:nvPr/>
          </p:nvCxnSpPr>
          <p:spPr>
            <a:xfrm>
              <a:off x="3555615" y="3227036"/>
              <a:ext cx="0" cy="494576"/>
            </a:xfrm>
            <a:prstGeom prst="line">
              <a:avLst/>
            </a:prstGeom>
            <a:noFill/>
            <a:ln w="25400" cap="flat" cmpd="sng" algn="ctr">
              <a:solidFill>
                <a:srgbClr val="FFC000"/>
              </a:solidFill>
              <a:prstDash val="solid"/>
              <a:headEnd type="oval"/>
            </a:ln>
            <a:effectLst/>
          </p:spPr>
        </p:cxnSp>
        <p:sp>
          <p:nvSpPr>
            <p:cNvPr id="57" name="圆角矩形 56"/>
            <p:cNvSpPr/>
            <p:nvPr/>
          </p:nvSpPr>
          <p:spPr>
            <a:xfrm>
              <a:off x="5405062" y="2353564"/>
              <a:ext cx="1915931" cy="1080000"/>
            </a:xfrm>
            <a:prstGeom prst="roundRect">
              <a:avLst/>
            </a:prstGeom>
            <a:solidFill>
              <a:srgbClr val="0070C0"/>
            </a:solidFill>
            <a:ln w="25400" cap="flat" cmpd="sng" algn="ctr">
              <a:solidFill>
                <a:srgbClr val="0070C0"/>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在总体运作上体现出“文化力”的鲜明特征，即从精神力、执行力、形象力角度进行设计</a:t>
              </a:r>
              <a:endParaRPr kumimoji="0" lang="en-US" altLang="zh-CN" sz="10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108000" marR="0" lvl="0" indent="0" algn="ctr" defTabSz="914400" eaLnBrk="1" fontAlgn="auto" latinLnBrk="0" hangingPunct="1">
                <a:lnSpc>
                  <a:spcPct val="100000"/>
                </a:lnSpc>
                <a:spcBef>
                  <a:spcPts val="60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05 </a:t>
              </a: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文化设计</a:t>
              </a:r>
            </a:p>
          </p:txBody>
        </p:sp>
        <p:sp>
          <p:nvSpPr>
            <p:cNvPr id="58" name="椭圆 57"/>
            <p:cNvSpPr/>
            <p:nvPr/>
          </p:nvSpPr>
          <p:spPr>
            <a:xfrm>
              <a:off x="5585077" y="3697035"/>
              <a:ext cx="144000" cy="144000"/>
            </a:xfrm>
            <a:prstGeom prst="ellipse">
              <a:avLst/>
            </a:prstGeom>
            <a:solidFill>
              <a:sysClr val="windowText" lastClr="000000"/>
            </a:solidFill>
            <a:ln w="635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59" name="直接连接符 58"/>
            <p:cNvCxnSpPr/>
            <p:nvPr/>
          </p:nvCxnSpPr>
          <p:spPr>
            <a:xfrm>
              <a:off x="5657077" y="3202459"/>
              <a:ext cx="0" cy="494576"/>
            </a:xfrm>
            <a:prstGeom prst="line">
              <a:avLst/>
            </a:prstGeom>
            <a:noFill/>
            <a:ln w="25400" cap="flat" cmpd="sng" algn="ctr">
              <a:solidFill>
                <a:srgbClr val="FFC000"/>
              </a:solidFill>
              <a:prstDash val="solid"/>
              <a:headEnd type="oval"/>
            </a:ln>
            <a:effectLst/>
          </p:spPr>
        </p:cxnSp>
        <p:sp>
          <p:nvSpPr>
            <p:cNvPr id="60" name="圆角矩形 59"/>
            <p:cNvSpPr/>
            <p:nvPr/>
          </p:nvSpPr>
          <p:spPr>
            <a:xfrm>
              <a:off x="2223479" y="4225772"/>
              <a:ext cx="1915931" cy="1080000"/>
            </a:xfrm>
            <a:prstGeom prst="roundRect">
              <a:avLst/>
            </a:prstGeom>
            <a:solidFill>
              <a:srgbClr val="0070C0"/>
            </a:solidFill>
            <a:ln w="25400" cap="flat" cmpd="sng" algn="ctr">
              <a:solidFill>
                <a:srgbClr val="0070C0"/>
              </a:solidFill>
              <a:prstDash val="solid"/>
            </a:ln>
            <a:effectLst/>
          </p:spPr>
          <p:txBody>
            <a:bodyPr rtlCol="0" anchor="ctr"/>
            <a:lstStyle/>
            <a:p>
              <a:pPr marL="18000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02 </a:t>
              </a: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策划方向</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altLang="zh-CN"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从培养目标角度进行策划分析</a:t>
              </a:r>
              <a:endPar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1" name="椭圆 60"/>
            <p:cNvSpPr/>
            <p:nvPr/>
          </p:nvSpPr>
          <p:spPr>
            <a:xfrm>
              <a:off x="2367495" y="3748116"/>
              <a:ext cx="144000" cy="144000"/>
            </a:xfrm>
            <a:prstGeom prst="ellipse">
              <a:avLst/>
            </a:prstGeom>
            <a:solidFill>
              <a:sysClr val="windowText" lastClr="000000"/>
            </a:solidFill>
            <a:ln w="635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62" name="直接连接符 61"/>
            <p:cNvCxnSpPr/>
            <p:nvPr/>
          </p:nvCxnSpPr>
          <p:spPr>
            <a:xfrm>
              <a:off x="2439495" y="3892116"/>
              <a:ext cx="0" cy="494576"/>
            </a:xfrm>
            <a:prstGeom prst="line">
              <a:avLst/>
            </a:prstGeom>
            <a:noFill/>
            <a:ln w="25400" cap="flat" cmpd="sng" algn="ctr">
              <a:solidFill>
                <a:srgbClr val="FFC000"/>
              </a:solidFill>
              <a:prstDash val="solid"/>
              <a:headEnd type="none"/>
              <a:tailEnd type="oval"/>
            </a:ln>
            <a:effectLst/>
          </p:spPr>
        </p:cxnSp>
        <p:sp>
          <p:nvSpPr>
            <p:cNvPr id="63" name="圆角矩形 62"/>
            <p:cNvSpPr/>
            <p:nvPr/>
          </p:nvSpPr>
          <p:spPr>
            <a:xfrm>
              <a:off x="4383719" y="4225772"/>
              <a:ext cx="1915931" cy="1080000"/>
            </a:xfrm>
            <a:prstGeom prst="roundRect">
              <a:avLst/>
            </a:prstGeom>
            <a:solidFill>
              <a:srgbClr val="0070C0"/>
            </a:solidFill>
            <a:ln w="25400" cap="flat" cmpd="sng" algn="ctr">
              <a:solidFill>
                <a:srgbClr val="0070C0"/>
              </a:solidFill>
              <a:prstDash val="solid"/>
            </a:ln>
            <a:effectLst/>
          </p:spPr>
          <p:txBody>
            <a:bodyPr rtlCol="0" anchor="ctr"/>
            <a:lstStyle/>
            <a:p>
              <a:pPr marL="18000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04 </a:t>
              </a: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顶层策划</a:t>
              </a:r>
              <a:endParaRPr kumimoji="0" lang="en-US" altLang="zh-CN"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00000"/>
                </a:lnSpc>
                <a:spcBef>
                  <a:spcPts val="120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提炼出具有基地特色的重要元素，整体进行顶层规划</a:t>
              </a:r>
            </a:p>
          </p:txBody>
        </p:sp>
        <p:sp>
          <p:nvSpPr>
            <p:cNvPr id="64" name="椭圆 63"/>
            <p:cNvSpPr/>
            <p:nvPr/>
          </p:nvSpPr>
          <p:spPr>
            <a:xfrm>
              <a:off x="4527735" y="3748116"/>
              <a:ext cx="144000" cy="144000"/>
            </a:xfrm>
            <a:prstGeom prst="ellipse">
              <a:avLst/>
            </a:prstGeom>
            <a:solidFill>
              <a:sysClr val="windowText" lastClr="000000"/>
            </a:solidFill>
            <a:ln w="635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65" name="直接连接符 64"/>
            <p:cNvCxnSpPr/>
            <p:nvPr/>
          </p:nvCxnSpPr>
          <p:spPr>
            <a:xfrm>
              <a:off x="4599735" y="3892116"/>
              <a:ext cx="0" cy="494576"/>
            </a:xfrm>
            <a:prstGeom prst="line">
              <a:avLst/>
            </a:prstGeom>
            <a:noFill/>
            <a:ln w="25400" cap="flat" cmpd="sng" algn="ctr">
              <a:solidFill>
                <a:srgbClr val="FFC000"/>
              </a:solidFill>
              <a:prstDash val="solid"/>
              <a:headEnd type="none"/>
              <a:tailEnd type="oval"/>
            </a:ln>
            <a:effectLst/>
          </p:spPr>
        </p:cxnSp>
      </p:grpSp>
      <p:sp>
        <p:nvSpPr>
          <p:cNvPr id="67" name="矩形 66"/>
          <p:cNvSpPr/>
          <p:nvPr/>
        </p:nvSpPr>
        <p:spPr>
          <a:xfrm>
            <a:off x="1948733" y="1729757"/>
            <a:ext cx="8064896" cy="1384995"/>
          </a:xfrm>
          <a:prstGeom prst="rect">
            <a:avLst/>
          </a:prstGeom>
        </p:spPr>
        <p:txBody>
          <a:bodyPr wrap="square">
            <a:spAutoFit/>
          </a:bodyPr>
          <a:lstStyle/>
          <a:p>
            <a:pPr>
              <a:lnSpc>
                <a:spcPct val="150000"/>
              </a:lnSpc>
            </a:pPr>
            <a:r>
              <a:rPr lang="zh-CN" altLang="zh-CN" sz="1400" dirty="0">
                <a:latin typeface="微软雅黑" panose="020B0503020204020204" pitchFamily="34" charset="-122"/>
                <a:ea typeface="微软雅黑" panose="020B0503020204020204" pitchFamily="34" charset="-122"/>
              </a:rPr>
              <a:t>在遵循</a:t>
            </a:r>
            <a:r>
              <a:rPr lang="zh-CN" altLang="en-US" sz="1400" dirty="0">
                <a:latin typeface="微软雅黑" panose="020B0503020204020204" pitchFamily="34" charset="-122"/>
                <a:ea typeface="微软雅黑" panose="020B0503020204020204" pitchFamily="34" charset="-122"/>
              </a:rPr>
              <a:t>公共</a:t>
            </a:r>
            <a:r>
              <a:rPr lang="zh-CN" altLang="zh-CN" sz="1400" dirty="0">
                <a:latin typeface="微软雅黑" panose="020B0503020204020204" pitchFamily="34" charset="-122"/>
                <a:ea typeface="微软雅黑" panose="020B0503020204020204" pitchFamily="34" charset="-122"/>
              </a:rPr>
              <a:t>实训基地文化顶层规划的整体原则</a:t>
            </a:r>
            <a:r>
              <a:rPr lang="zh-CN" altLang="en-US" sz="1400" dirty="0">
                <a:latin typeface="微软雅黑" panose="020B0503020204020204" pitchFamily="34" charset="-122"/>
                <a:ea typeface="微软雅黑" panose="020B0503020204020204" pitchFamily="34" charset="-122"/>
              </a:rPr>
              <a:t>下</a:t>
            </a:r>
            <a:r>
              <a:rPr lang="zh-CN" altLang="zh-CN" sz="1400" dirty="0">
                <a:latin typeface="微软雅黑" panose="020B0503020204020204" pitchFamily="34" charset="-122"/>
                <a:ea typeface="微软雅黑" panose="020B0503020204020204" pitchFamily="34" charset="-122"/>
              </a:rPr>
              <a:t>，综合分析实训基地文化元素，从实训专业培养目标和区域及产业需求角度进行策划，以一个主题贯穿整个实训基地文化建设主线，提炼出具有基地特色的重要元素，进行顶层规划。在总体运作上，体现出“文化力”的鲜明特征，即从</a:t>
            </a:r>
            <a:r>
              <a:rPr lang="zh-CN" altLang="zh-CN" sz="1400" b="1" dirty="0">
                <a:solidFill>
                  <a:srgbClr val="0070C0"/>
                </a:solidFill>
                <a:latin typeface="微软雅黑" panose="020B0503020204020204" pitchFamily="34" charset="-122"/>
                <a:ea typeface="微软雅黑" panose="020B0503020204020204" pitchFamily="34" charset="-122"/>
              </a:rPr>
              <a:t>精神力（文化内涵）、执行力（行为内容）、形象力（形象表现）</a:t>
            </a:r>
            <a:r>
              <a:rPr lang="zh-CN" altLang="zh-CN" sz="1400" dirty="0">
                <a:latin typeface="微软雅黑" panose="020B0503020204020204" pitchFamily="34" charset="-122"/>
                <a:ea typeface="微软雅黑" panose="020B0503020204020204" pitchFamily="34" charset="-122"/>
              </a:rPr>
              <a:t>角度进行设计，将文化的力量发挥到极致。</a:t>
            </a:r>
          </a:p>
        </p:txBody>
      </p:sp>
      <p:sp>
        <p:nvSpPr>
          <p:cNvPr id="3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40</a:t>
            </a:r>
            <a:endParaRPr lang="zh-CN" altLang="en-US" sz="1600" b="1" dirty="0">
              <a:solidFill>
                <a:prstClr val="white"/>
              </a:solidFill>
            </a:endParaRPr>
          </a:p>
        </p:txBody>
      </p:sp>
      <p:cxnSp>
        <p:nvCxnSpPr>
          <p:cNvPr id="35" name="直接连接符 34"/>
          <p:cNvCxnSpPr/>
          <p:nvPr/>
        </p:nvCxnSpPr>
        <p:spPr>
          <a:xfrm>
            <a:off x="1768416" y="404813"/>
            <a:ext cx="98288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MH_Other_5"/>
          <p:cNvSpPr>
            <a:spLocks noChangeArrowheads="1"/>
          </p:cNvSpPr>
          <p:nvPr>
            <p:custDataLst>
              <p:tags r:id="rId1"/>
            </p:custDataLst>
          </p:nvPr>
        </p:nvSpPr>
        <p:spPr bwMode="auto">
          <a:xfrm>
            <a:off x="205959" y="718866"/>
            <a:ext cx="3109743" cy="51285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（七）</a:t>
            </a:r>
            <a:r>
              <a:rPr lang="zh-CN" altLang="en-US" sz="2000" b="1" kern="0" dirty="0" smtClean="0">
                <a:solidFill>
                  <a:schemeClr val="bg1"/>
                </a:solidFill>
                <a:latin typeface="微软雅黑" panose="020B0503020204020204" pitchFamily="34" charset="-122"/>
                <a:ea typeface="微软雅黑" panose="020B0503020204020204" pitchFamily="34" charset="-122"/>
              </a:rPr>
              <a:t>基地文化育人建设</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17415" y="1287474"/>
            <a:ext cx="2308645"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基地</a:t>
            </a:r>
            <a:r>
              <a:rPr lang="zh-CN" altLang="en-US" b="1" dirty="0">
                <a:solidFill>
                  <a:srgbClr val="C00000"/>
                </a:solidFill>
                <a:latin typeface="微软雅黑" panose="020B0503020204020204" pitchFamily="34" charset="-122"/>
                <a:ea typeface="微软雅黑" panose="020B0503020204020204" pitchFamily="34" charset="-122"/>
              </a:rPr>
              <a:t>文化</a:t>
            </a:r>
            <a:r>
              <a:rPr lang="zh-CN" altLang="en-US" b="1" dirty="0" smtClean="0">
                <a:solidFill>
                  <a:srgbClr val="C00000"/>
                </a:solidFill>
                <a:latin typeface="微软雅黑" panose="020B0503020204020204" pitchFamily="34" charset="-122"/>
                <a:ea typeface="微软雅黑" panose="020B0503020204020204" pitchFamily="34" charset="-122"/>
              </a:rPr>
              <a:t>建设思路</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4599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1933427" y="1954038"/>
            <a:ext cx="2149475" cy="3056780"/>
            <a:chOff x="1389764" y="2540043"/>
            <a:chExt cx="2827420" cy="3056780"/>
          </a:xfrm>
        </p:grpSpPr>
        <p:sp>
          <p:nvSpPr>
            <p:cNvPr id="46" name="矩形 45"/>
            <p:cNvSpPr/>
            <p:nvPr/>
          </p:nvSpPr>
          <p:spPr>
            <a:xfrm>
              <a:off x="1389764" y="2540043"/>
              <a:ext cx="2827420" cy="3056780"/>
            </a:xfrm>
            <a:prstGeom prst="rect">
              <a:avLst/>
            </a:prstGeom>
            <a:solidFill>
              <a:sysClr val="window" lastClr="FFFFFF">
                <a:lumMod val="95000"/>
              </a:sysClr>
            </a:solidFill>
            <a:ln w="19050" cap="flat" cmpd="sng" algn="ctr">
              <a:solidFill>
                <a:sysClr val="window" lastClr="FFFFFF"/>
              </a:solidFill>
              <a:prstDash val="solid"/>
            </a:ln>
            <a:effectLst>
              <a:innerShdw blurRad="63500" dist="50800" dir="13500000">
                <a:prstClr val="black">
                  <a:alpha val="19000"/>
                </a:prstClr>
              </a:innerShdw>
            </a:effectLst>
          </p:spPr>
          <p:txBody>
            <a:bodyPr lIns="159042" tIns="33664" rIns="67328" bIns="33664"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47" name="矩形 30"/>
            <p:cNvSpPr>
              <a:spLocks noChangeArrowheads="1"/>
            </p:cNvSpPr>
            <p:nvPr/>
          </p:nvSpPr>
          <p:spPr bwMode="auto">
            <a:xfrm>
              <a:off x="1594077" y="3692615"/>
              <a:ext cx="2418795" cy="975400"/>
            </a:xfrm>
            <a:prstGeom prst="rect">
              <a:avLst/>
            </a:prstGeom>
            <a:noFill/>
            <a:ln w="9525">
              <a:noFill/>
              <a:miter lim="800000"/>
              <a:headEnd/>
              <a:tailEnd/>
            </a:ln>
          </p:spPr>
          <p:txBody>
            <a:bodyPr wrap="square" lIns="38168" tIns="19084" rIns="38168" bIns="19084">
              <a:spAutoFit/>
            </a:body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核心理念</a:t>
              </a:r>
              <a:endParaRPr kumimoji="0" lang="en-US" altLang="zh-CN"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培养理念</a:t>
              </a:r>
              <a:endParaRPr kumimoji="0" lang="en-US" altLang="zh-CN"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治理理念</a:t>
              </a:r>
              <a:endParaRPr kumimoji="0" lang="en-US" altLang="zh-CN"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口号誓词</a:t>
              </a:r>
            </a:p>
          </p:txBody>
        </p:sp>
        <p:sp>
          <p:nvSpPr>
            <p:cNvPr id="48" name="矩形 30"/>
            <p:cNvSpPr>
              <a:spLocks noChangeArrowheads="1"/>
            </p:cNvSpPr>
            <p:nvPr/>
          </p:nvSpPr>
          <p:spPr bwMode="auto">
            <a:xfrm>
              <a:off x="1670844" y="2828519"/>
              <a:ext cx="2217364" cy="678716"/>
            </a:xfrm>
            <a:prstGeom prst="rect">
              <a:avLst/>
            </a:prstGeom>
            <a:noFill/>
            <a:ln w="9525">
              <a:noFill/>
              <a:miter lim="800000"/>
              <a:headEnd/>
              <a:tailEnd/>
            </a:ln>
          </p:spPr>
          <p:txBody>
            <a:bodyPr wrap="square" lIns="38168" tIns="19084" rIns="38168" bIns="19084">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1074BB"/>
                  </a:solidFill>
                  <a:effectLst/>
                  <a:uLnTx/>
                  <a:uFillTx/>
                  <a:latin typeface="微软雅黑" pitchFamily="34" charset="-122"/>
                  <a:ea typeface="微软雅黑" pitchFamily="34" charset="-122"/>
                </a:rPr>
                <a:t>精神力设计</a:t>
              </a:r>
              <a:endParaRPr kumimoji="0" lang="en-US" altLang="zh-CN" sz="1600" b="1" i="0" u="none" strike="noStrike" kern="0" cap="none" spc="0" normalizeH="0" baseline="0" noProof="0" dirty="0">
                <a:ln>
                  <a:noFill/>
                </a:ln>
                <a:solidFill>
                  <a:srgbClr val="1074BB"/>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1074BB"/>
                  </a:solidFill>
                  <a:effectLst/>
                  <a:uLnTx/>
                  <a:uFillTx/>
                  <a:latin typeface="微软雅黑" pitchFamily="34" charset="-122"/>
                  <a:ea typeface="微软雅黑" pitchFamily="34" charset="-122"/>
                </a:rPr>
                <a:t>（文化内涵）</a:t>
              </a:r>
            </a:p>
          </p:txBody>
        </p:sp>
      </p:grpSp>
      <p:pic>
        <p:nvPicPr>
          <p:cNvPr id="49" name="图片 48"/>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2132860" y="4474318"/>
            <a:ext cx="1744783" cy="1512612"/>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grpSp>
        <p:nvGrpSpPr>
          <p:cNvPr id="50" name="组合 49"/>
          <p:cNvGrpSpPr/>
          <p:nvPr/>
        </p:nvGrpSpPr>
        <p:grpSpPr>
          <a:xfrm>
            <a:off x="7838083" y="1954038"/>
            <a:ext cx="2149475" cy="3056780"/>
            <a:chOff x="8457314" y="2540043"/>
            <a:chExt cx="2827420" cy="3056780"/>
          </a:xfrm>
        </p:grpSpPr>
        <p:sp>
          <p:nvSpPr>
            <p:cNvPr id="51" name="矩形 50"/>
            <p:cNvSpPr/>
            <p:nvPr/>
          </p:nvSpPr>
          <p:spPr>
            <a:xfrm>
              <a:off x="8457314" y="2540043"/>
              <a:ext cx="2827420" cy="3056780"/>
            </a:xfrm>
            <a:prstGeom prst="rect">
              <a:avLst/>
            </a:prstGeom>
            <a:solidFill>
              <a:sysClr val="window" lastClr="FFFFFF">
                <a:lumMod val="95000"/>
              </a:sysClr>
            </a:solidFill>
            <a:ln w="19050" cap="flat" cmpd="sng" algn="ctr">
              <a:solidFill>
                <a:sysClr val="window" lastClr="FFFFFF"/>
              </a:solidFill>
              <a:prstDash val="solid"/>
            </a:ln>
            <a:effectLst>
              <a:innerShdw blurRad="63500" dist="50800" dir="13500000">
                <a:prstClr val="black">
                  <a:alpha val="19000"/>
                </a:prstClr>
              </a:innerShdw>
            </a:effectLst>
          </p:spPr>
          <p:txBody>
            <a:bodyPr lIns="159042" tIns="33664" rIns="67328" bIns="33664"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39"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52" name="矩形 30"/>
            <p:cNvSpPr>
              <a:spLocks noChangeArrowheads="1"/>
            </p:cNvSpPr>
            <p:nvPr/>
          </p:nvSpPr>
          <p:spPr bwMode="auto">
            <a:xfrm>
              <a:off x="8661627" y="3692615"/>
              <a:ext cx="2418795" cy="735335"/>
            </a:xfrm>
            <a:prstGeom prst="rect">
              <a:avLst/>
            </a:prstGeom>
            <a:noFill/>
            <a:ln w="9525">
              <a:noFill/>
              <a:miter lim="800000"/>
              <a:headEnd/>
              <a:tailEnd/>
            </a:ln>
          </p:spPr>
          <p:txBody>
            <a:bodyPr wrap="square" lIns="38168" tIns="19084" rIns="38168" bIns="19084">
              <a:spAutoFit/>
            </a:body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视觉识别系统</a:t>
              </a:r>
              <a:endParaRPr kumimoji="0" lang="en-US" altLang="zh-CN"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室内外导视系统</a:t>
              </a:r>
              <a:endParaRPr kumimoji="0" lang="en-US" altLang="zh-CN"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环境识别系统</a:t>
              </a:r>
            </a:p>
          </p:txBody>
        </p:sp>
        <p:sp>
          <p:nvSpPr>
            <p:cNvPr id="53" name="矩形 30"/>
            <p:cNvSpPr>
              <a:spLocks noChangeArrowheads="1"/>
            </p:cNvSpPr>
            <p:nvPr/>
          </p:nvSpPr>
          <p:spPr bwMode="auto">
            <a:xfrm>
              <a:off x="8863058" y="2828519"/>
              <a:ext cx="2015932" cy="678716"/>
            </a:xfrm>
            <a:prstGeom prst="rect">
              <a:avLst/>
            </a:prstGeom>
            <a:noFill/>
            <a:ln w="9525">
              <a:noFill/>
              <a:miter lim="800000"/>
              <a:headEnd/>
              <a:tailEnd/>
            </a:ln>
          </p:spPr>
          <p:txBody>
            <a:bodyPr wrap="square" lIns="38168" tIns="19084" rIns="38168" bIns="19084">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形象力设计</a:t>
              </a:r>
              <a:endParaRPr kumimoji="0" lang="en-US" altLang="zh-CN" sz="1600" b="1" i="0" u="none" strike="noStrike" kern="0" cap="none" spc="0" normalizeH="0" baseline="0" noProof="0" dirty="0">
                <a:ln>
                  <a:noFill/>
                </a:ln>
                <a:solidFill>
                  <a:srgbClr val="0070C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（形象表现）</a:t>
              </a:r>
            </a:p>
          </p:txBody>
        </p:sp>
      </p:grpSp>
      <p:pic>
        <p:nvPicPr>
          <p:cNvPr id="54" name="图片 53"/>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8054107" y="4389917"/>
            <a:ext cx="1756818" cy="1512000"/>
          </a:xfrm>
          <a:custGeom>
            <a:avLst/>
            <a:gdLst>
              <a:gd name="connsiteX0" fmla="*/ 0 w 2857520"/>
              <a:gd name="connsiteY0" fmla="*/ 0 h 1762137"/>
              <a:gd name="connsiteX1" fmla="*/ 2857520 w 2857520"/>
              <a:gd name="connsiteY1" fmla="*/ 0 h 1762137"/>
              <a:gd name="connsiteX2" fmla="*/ 2857520 w 2857520"/>
              <a:gd name="connsiteY2" fmla="*/ 1762137 h 1762137"/>
              <a:gd name="connsiteX3" fmla="*/ 0 w 2857520"/>
              <a:gd name="connsiteY3" fmla="*/ 1762137 h 1762137"/>
            </a:gdLst>
            <a:ahLst/>
            <a:cxnLst>
              <a:cxn ang="0">
                <a:pos x="connsiteX0" y="connsiteY0"/>
              </a:cxn>
              <a:cxn ang="0">
                <a:pos x="connsiteX1" y="connsiteY1"/>
              </a:cxn>
              <a:cxn ang="0">
                <a:pos x="connsiteX2" y="connsiteY2"/>
              </a:cxn>
              <a:cxn ang="0">
                <a:pos x="connsiteX3" y="connsiteY3"/>
              </a:cxn>
            </a:cxnLst>
            <a:rect l="l" t="t" r="r" b="b"/>
            <a:pathLst>
              <a:path w="2857520" h="1762137">
                <a:moveTo>
                  <a:pt x="0" y="0"/>
                </a:moveTo>
                <a:lnTo>
                  <a:pt x="2857520" y="0"/>
                </a:lnTo>
                <a:lnTo>
                  <a:pt x="2857520" y="1762137"/>
                </a:lnTo>
                <a:lnTo>
                  <a:pt x="0" y="1762137"/>
                </a:lnTo>
                <a:close/>
              </a:path>
            </a:pathLst>
          </a:custGeom>
        </p:spPr>
      </p:pic>
      <p:grpSp>
        <p:nvGrpSpPr>
          <p:cNvPr id="55" name="组合 54"/>
          <p:cNvGrpSpPr/>
          <p:nvPr/>
        </p:nvGrpSpPr>
        <p:grpSpPr>
          <a:xfrm>
            <a:off x="4885755" y="1954038"/>
            <a:ext cx="2149475" cy="3056780"/>
            <a:chOff x="4923539" y="2540043"/>
            <a:chExt cx="2827420" cy="3056780"/>
          </a:xfrm>
        </p:grpSpPr>
        <p:sp>
          <p:nvSpPr>
            <p:cNvPr id="56" name="矩形 55"/>
            <p:cNvSpPr/>
            <p:nvPr/>
          </p:nvSpPr>
          <p:spPr>
            <a:xfrm>
              <a:off x="4923539" y="2540043"/>
              <a:ext cx="2827420" cy="3056780"/>
            </a:xfrm>
            <a:prstGeom prst="rect">
              <a:avLst/>
            </a:prstGeom>
            <a:solidFill>
              <a:sysClr val="window" lastClr="FFFFFF">
                <a:lumMod val="95000"/>
              </a:sysClr>
            </a:solidFill>
            <a:ln w="19050" cap="flat" cmpd="sng" algn="ctr">
              <a:solidFill>
                <a:sysClr val="window" lastClr="FFFFFF"/>
              </a:solidFill>
              <a:prstDash val="solid"/>
            </a:ln>
            <a:effectLst>
              <a:innerShdw blurRad="63500" dist="50800" dir="13500000">
                <a:prstClr val="black">
                  <a:alpha val="19000"/>
                </a:prstClr>
              </a:innerShdw>
            </a:effectLst>
          </p:spPr>
          <p:txBody>
            <a:bodyPr lIns="159042" tIns="33664" rIns="67328" bIns="33664"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57" name="矩形 30"/>
            <p:cNvSpPr>
              <a:spLocks noChangeArrowheads="1"/>
            </p:cNvSpPr>
            <p:nvPr/>
          </p:nvSpPr>
          <p:spPr bwMode="auto">
            <a:xfrm>
              <a:off x="5127852" y="3620607"/>
              <a:ext cx="2418795" cy="975400"/>
            </a:xfrm>
            <a:prstGeom prst="rect">
              <a:avLst/>
            </a:prstGeom>
            <a:noFill/>
            <a:ln w="9525">
              <a:noFill/>
              <a:miter lim="800000"/>
              <a:headEnd/>
              <a:tailEnd/>
            </a:ln>
          </p:spPr>
          <p:txBody>
            <a:bodyPr wrap="square" lIns="38168" tIns="19084" rIns="38168" bIns="19084">
              <a:spAutoFit/>
            </a:body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职业文化建设类</a:t>
              </a: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企业合作课程类</a:t>
              </a: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三生教育类</a:t>
              </a:r>
              <a:endParaRPr kumimoji="0" lang="en-US" altLang="zh-CN"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rPr>
                <a:t>传统文化类</a:t>
              </a:r>
            </a:p>
          </p:txBody>
        </p:sp>
        <p:sp>
          <p:nvSpPr>
            <p:cNvPr id="58" name="矩形 30"/>
            <p:cNvSpPr>
              <a:spLocks noChangeArrowheads="1"/>
            </p:cNvSpPr>
            <p:nvPr/>
          </p:nvSpPr>
          <p:spPr bwMode="auto">
            <a:xfrm>
              <a:off x="5329283" y="2828519"/>
              <a:ext cx="2015932" cy="678716"/>
            </a:xfrm>
            <a:prstGeom prst="rect">
              <a:avLst/>
            </a:prstGeom>
            <a:noFill/>
            <a:ln w="9525">
              <a:noFill/>
              <a:miter lim="800000"/>
              <a:headEnd/>
              <a:tailEnd/>
            </a:ln>
          </p:spPr>
          <p:txBody>
            <a:bodyPr wrap="square" lIns="38168" tIns="19084" rIns="38168" bIns="19084">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执行力设计</a:t>
              </a:r>
              <a:endParaRPr kumimoji="0" lang="en-US" altLang="zh-CN" sz="1600" b="1" i="0" u="none" strike="noStrike" kern="0" cap="none" spc="0" normalizeH="0" baseline="0" noProof="0" dirty="0">
                <a:ln>
                  <a:noFill/>
                </a:ln>
                <a:solidFill>
                  <a:srgbClr val="0070C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（文化内容）</a:t>
              </a:r>
            </a:p>
          </p:txBody>
        </p:sp>
      </p:grpSp>
      <p:pic>
        <p:nvPicPr>
          <p:cNvPr id="59" name="图片 58"/>
          <p:cNvPicPr>
            <a:picLocks/>
          </p:cNvPicPr>
          <p:nvPr/>
        </p:nvPicPr>
        <p:blipFill>
          <a:blip r:embed="rId4" cstate="email">
            <a:extLst>
              <a:ext uri="{28A0092B-C50C-407E-A947-70E740481C1C}">
                <a14:useLocalDpi xmlns:a14="http://schemas.microsoft.com/office/drawing/2010/main" val="0"/>
              </a:ext>
            </a:extLst>
          </a:blip>
          <a:srcRect/>
          <a:stretch>
            <a:fillRect/>
          </a:stretch>
        </p:blipFill>
        <p:spPr>
          <a:xfrm>
            <a:off x="5101779" y="4444058"/>
            <a:ext cx="1746000" cy="1512000"/>
          </a:xfrm>
          <a:custGeom>
            <a:avLst/>
            <a:gdLst>
              <a:gd name="connsiteX0" fmla="*/ 0 w 2607487"/>
              <a:gd name="connsiteY0" fmla="*/ 0 h 1920708"/>
              <a:gd name="connsiteX1" fmla="*/ 2607487 w 2607487"/>
              <a:gd name="connsiteY1" fmla="*/ 0 h 1920708"/>
              <a:gd name="connsiteX2" fmla="*/ 2607487 w 2607487"/>
              <a:gd name="connsiteY2" fmla="*/ 1920708 h 1920708"/>
              <a:gd name="connsiteX3" fmla="*/ 0 w 2607487"/>
              <a:gd name="connsiteY3" fmla="*/ 1920708 h 1920708"/>
            </a:gdLst>
            <a:ahLst/>
            <a:cxnLst>
              <a:cxn ang="0">
                <a:pos x="connsiteX0" y="connsiteY0"/>
              </a:cxn>
              <a:cxn ang="0">
                <a:pos x="connsiteX1" y="connsiteY1"/>
              </a:cxn>
              <a:cxn ang="0">
                <a:pos x="connsiteX2" y="connsiteY2"/>
              </a:cxn>
              <a:cxn ang="0">
                <a:pos x="connsiteX3" y="connsiteY3"/>
              </a:cxn>
            </a:cxnLst>
            <a:rect l="l" t="t" r="r" b="b"/>
            <a:pathLst>
              <a:path w="2607487" h="1920708">
                <a:moveTo>
                  <a:pt x="0" y="0"/>
                </a:moveTo>
                <a:lnTo>
                  <a:pt x="2607487" y="0"/>
                </a:lnTo>
                <a:lnTo>
                  <a:pt x="2607487" y="1920708"/>
                </a:lnTo>
                <a:lnTo>
                  <a:pt x="0" y="1920708"/>
                </a:lnTo>
                <a:close/>
              </a:path>
            </a:pathLst>
          </a:custGeom>
        </p:spPr>
      </p:pic>
      <p:sp>
        <p:nvSpPr>
          <p:cNvPr id="29"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41</a:t>
            </a:r>
            <a:endParaRPr lang="zh-CN" altLang="en-US" sz="1600" b="1" dirty="0">
              <a:solidFill>
                <a:prstClr val="white"/>
              </a:solidFill>
            </a:endParaRPr>
          </a:p>
        </p:txBody>
      </p:sp>
      <p:cxnSp>
        <p:nvCxnSpPr>
          <p:cNvPr id="33" name="直接连接符 32"/>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5472" y="727125"/>
            <a:ext cx="2308645" cy="369332"/>
          </a:xfrm>
          <a:prstGeom prst="rect">
            <a:avLst/>
          </a:prstGeom>
        </p:spPr>
        <p:txBody>
          <a:bodyPr wrap="none">
            <a:spAutoFit/>
          </a:bodyPr>
          <a:lstStyle/>
          <a:p>
            <a:r>
              <a:rPr lang="en-US" altLang="zh-CN" b="1" dirty="0">
                <a:solidFill>
                  <a:srgbClr val="C00000"/>
                </a:solidFill>
                <a:latin typeface="微软雅黑" panose="020B0503020204020204" pitchFamily="34" charset="-122"/>
                <a:ea typeface="微软雅黑" panose="020B0503020204020204" pitchFamily="34" charset="-122"/>
              </a:rPr>
              <a:t>2</a:t>
            </a:r>
            <a:r>
              <a:rPr lang="en-US" altLang="zh-CN" b="1" dirty="0" smtClean="0">
                <a:solidFill>
                  <a:srgbClr val="C00000"/>
                </a:solidFill>
                <a:latin typeface="微软雅黑" panose="020B0503020204020204" pitchFamily="34" charset="-122"/>
                <a:ea typeface="微软雅黑" panose="020B0503020204020204" pitchFamily="34" charset="-122"/>
              </a:rPr>
              <a:t>. </a:t>
            </a:r>
            <a:r>
              <a:rPr lang="zh-CN" altLang="en-US" b="1" dirty="0" smtClean="0">
                <a:solidFill>
                  <a:srgbClr val="C00000"/>
                </a:solidFill>
                <a:latin typeface="微软雅黑" panose="020B0503020204020204" pitchFamily="34" charset="-122"/>
                <a:ea typeface="微软雅黑" panose="020B0503020204020204" pitchFamily="34" charset="-122"/>
              </a:rPr>
              <a:t>基地</a:t>
            </a:r>
            <a:r>
              <a:rPr lang="zh-CN" altLang="en-US" b="1" dirty="0">
                <a:solidFill>
                  <a:srgbClr val="C00000"/>
                </a:solidFill>
                <a:latin typeface="微软雅黑" panose="020B0503020204020204" pitchFamily="34" charset="-122"/>
                <a:ea typeface="微软雅黑" panose="020B0503020204020204" pitchFamily="34" charset="-122"/>
              </a:rPr>
              <a:t>文化</a:t>
            </a:r>
            <a:r>
              <a:rPr lang="zh-CN" altLang="en-US" b="1" dirty="0" smtClean="0">
                <a:solidFill>
                  <a:srgbClr val="C00000"/>
                </a:solidFill>
                <a:latin typeface="微软雅黑" panose="020B0503020204020204" pitchFamily="34" charset="-122"/>
                <a:ea typeface="微软雅黑" panose="020B0503020204020204" pitchFamily="34" charset="-122"/>
              </a:rPr>
              <a:t>建设</a:t>
            </a:r>
            <a:r>
              <a:rPr lang="zh-CN" altLang="en-US" b="1" dirty="0">
                <a:solidFill>
                  <a:srgbClr val="C00000"/>
                </a:solidFill>
                <a:latin typeface="微软雅黑" panose="020B0503020204020204" pitchFamily="34" charset="-122"/>
                <a:ea typeface="微软雅黑" panose="020B0503020204020204" pitchFamily="34" charset="-122"/>
              </a:rPr>
              <a:t>内容</a:t>
            </a:r>
          </a:p>
        </p:txBody>
      </p:sp>
    </p:spTree>
    <p:extLst>
      <p:ext uri="{BB962C8B-B14F-4D97-AF65-F5344CB8AC3E}">
        <p14:creationId xmlns:p14="http://schemas.microsoft.com/office/powerpoint/2010/main" val="351967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42</a:t>
            </a:r>
            <a:endParaRPr lang="zh-CN" altLang="en-US" sz="1600" b="1" dirty="0">
              <a:solidFill>
                <a:prstClr val="white"/>
              </a:solidFill>
            </a:endParaRPr>
          </a:p>
        </p:txBody>
      </p:sp>
      <p:cxnSp>
        <p:nvCxnSpPr>
          <p:cNvPr id="32" name="直接连接符 31"/>
          <p:cNvCxnSpPr/>
          <p:nvPr/>
        </p:nvCxnSpPr>
        <p:spPr>
          <a:xfrm>
            <a:off x="1768416" y="404813"/>
            <a:ext cx="7250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9099916" y="182267"/>
            <a:ext cx="277294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四、项目实施保障</a:t>
            </a:r>
            <a:endParaRPr lang="zh-CN" altLang="en-US" b="1" dirty="0">
              <a:solidFill>
                <a:prstClr val="black"/>
              </a:solidFill>
            </a:endParaRPr>
          </a:p>
        </p:txBody>
      </p:sp>
      <p:graphicFrame>
        <p:nvGraphicFramePr>
          <p:cNvPr id="118" name="表格 117"/>
          <p:cNvGraphicFramePr>
            <a:graphicFrameLocks noGrp="1"/>
          </p:cNvGraphicFramePr>
          <p:nvPr>
            <p:extLst>
              <p:ext uri="{D42A27DB-BD31-4B8C-83A1-F6EECF244321}">
                <p14:modId xmlns:p14="http://schemas.microsoft.com/office/powerpoint/2010/main" val="2227560293"/>
              </p:ext>
            </p:extLst>
          </p:nvPr>
        </p:nvGraphicFramePr>
        <p:xfrm>
          <a:off x="2486070" y="3281898"/>
          <a:ext cx="6264696" cy="1737360"/>
        </p:xfrm>
        <a:graphic>
          <a:graphicData uri="http://schemas.openxmlformats.org/drawingml/2006/table">
            <a:tbl>
              <a:tblPr firstRow="1" bandRow="1"/>
              <a:tblGrid>
                <a:gridCol w="648072"/>
                <a:gridCol w="737866"/>
                <a:gridCol w="2533065"/>
                <a:gridCol w="2345693"/>
              </a:tblGrid>
              <a:tr h="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阶段</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hMerge="1">
                  <a:txBody>
                    <a:bodyPr/>
                    <a:lstStyle/>
                    <a:p>
                      <a:endParaRPr lang="zh-CN" altLang="en-US" dirty="0"/>
                    </a:p>
                  </a:txBody>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时间（工作日）</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调研</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5-8</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诊断</a:t>
                      </a: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5-8</a:t>
                      </a:r>
                      <a:endParaRPr lang="zh-CN" altLang="en-US" sz="120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0">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方案输出</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顶层设计</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5-8</a:t>
                      </a:r>
                      <a:endParaRPr lang="zh-CN" altLang="en-US" sz="1200" dirty="0" smtClean="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0">
                <a:tc vMerge="1">
                  <a:txBody>
                    <a:bodyPr/>
                    <a:lstStyle/>
                    <a:p>
                      <a:endParaRPr lang="zh-CN" altLang="en-US" dirty="0"/>
                    </a:p>
                  </a:txBody>
                  <a:tcPr/>
                </a:tc>
                <a:tc v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专项建设方案</a:t>
                      </a: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10-15</a:t>
                      </a:r>
                      <a:endParaRPr lang="zh-CN" altLang="en-US" sz="1200" dirty="0" smtClean="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持续运营或跟进</a:t>
                      </a: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hMerge="1">
                  <a:txBody>
                    <a:bodyPr/>
                    <a:lstStyle/>
                    <a:p>
                      <a:endParaRPr lang="zh-CN" altLang="en-US"/>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持续</a:t>
                      </a:r>
                      <a:endParaRPr lang="zh-CN" altLang="en-US" sz="120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bl>
          </a:graphicData>
        </a:graphic>
      </p:graphicFrame>
      <p:grpSp>
        <p:nvGrpSpPr>
          <p:cNvPr id="119" name="组合 118"/>
          <p:cNvGrpSpPr/>
          <p:nvPr/>
        </p:nvGrpSpPr>
        <p:grpSpPr>
          <a:xfrm>
            <a:off x="2421555" y="1735098"/>
            <a:ext cx="6597596" cy="1512168"/>
            <a:chOff x="1267125" y="927499"/>
            <a:chExt cx="6597596" cy="1512168"/>
          </a:xfrm>
        </p:grpSpPr>
        <p:sp>
          <p:nvSpPr>
            <p:cNvPr id="120" name="燕尾形箭头 119"/>
            <p:cNvSpPr/>
            <p:nvPr/>
          </p:nvSpPr>
          <p:spPr>
            <a:xfrm>
              <a:off x="1267125" y="1359546"/>
              <a:ext cx="6597596" cy="576063"/>
            </a:xfrm>
            <a:prstGeom prst="notchedRightArrow">
              <a:avLst/>
            </a:prstGeom>
            <a:solidFill>
              <a:srgbClr val="1F497D">
                <a:lumMod val="20000"/>
                <a:lumOff val="80000"/>
              </a:srgbClr>
            </a:solidFill>
            <a:ln>
              <a:noFill/>
            </a:ln>
            <a:effectLst/>
          </p:spPr>
        </p:sp>
        <p:grpSp>
          <p:nvGrpSpPr>
            <p:cNvPr id="121" name="组合 120"/>
            <p:cNvGrpSpPr/>
            <p:nvPr/>
          </p:nvGrpSpPr>
          <p:grpSpPr>
            <a:xfrm>
              <a:off x="1267344" y="943402"/>
              <a:ext cx="1432448" cy="512448"/>
              <a:chOff x="219" y="15903"/>
              <a:chExt cx="1047140" cy="512448"/>
            </a:xfrm>
          </p:grpSpPr>
          <p:sp>
            <p:nvSpPr>
              <p:cNvPr id="139" name="矩形 138"/>
              <p:cNvSpPr/>
              <p:nvPr/>
            </p:nvSpPr>
            <p:spPr>
              <a:xfrm>
                <a:off x="219" y="15903"/>
                <a:ext cx="1047140" cy="512448"/>
              </a:xfrm>
              <a:prstGeom prst="rect">
                <a:avLst/>
              </a:prstGeom>
              <a:noFill/>
              <a:ln>
                <a:noFill/>
              </a:ln>
              <a:effectLst/>
            </p:spPr>
          </p:sp>
          <p:sp>
            <p:nvSpPr>
              <p:cNvPr id="140" name="矩形 139"/>
              <p:cNvSpPr/>
              <p:nvPr/>
            </p:nvSpPr>
            <p:spPr>
              <a:xfrm>
                <a:off x="219" y="15903"/>
                <a:ext cx="1047140" cy="512448"/>
              </a:xfrm>
              <a:prstGeom prst="rect">
                <a:avLst/>
              </a:prstGeom>
              <a:noFill/>
              <a:ln>
                <a:noFill/>
              </a:ln>
              <a:effectLst/>
            </p:spPr>
            <p:txBody>
              <a:bodyPr spcFirstLastPara="0" vert="horz" wrap="square" lIns="71120" tIns="71120" rIns="71120" bIns="71120" numCol="1" spcCol="1270" anchor="b"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调研：</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5-8</a:t>
                </a: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工作日</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122" name="椭圆 121"/>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p>
        <p:grpSp>
          <p:nvGrpSpPr>
            <p:cNvPr id="123" name="组合 122"/>
            <p:cNvGrpSpPr/>
            <p:nvPr/>
          </p:nvGrpSpPr>
          <p:grpSpPr>
            <a:xfrm>
              <a:off x="2423850" y="1791594"/>
              <a:ext cx="1428070" cy="648073"/>
              <a:chOff x="1156725" y="864095"/>
              <a:chExt cx="1120391" cy="648073"/>
            </a:xfrm>
          </p:grpSpPr>
          <p:sp>
            <p:nvSpPr>
              <p:cNvPr id="137" name="矩形 136"/>
              <p:cNvSpPr/>
              <p:nvPr/>
            </p:nvSpPr>
            <p:spPr>
              <a:xfrm>
                <a:off x="1156725" y="864095"/>
                <a:ext cx="1120391" cy="576063"/>
              </a:xfrm>
              <a:prstGeom prst="rect">
                <a:avLst/>
              </a:prstGeom>
              <a:noFill/>
              <a:ln>
                <a:noFill/>
              </a:ln>
              <a:effectLst/>
            </p:spPr>
          </p:sp>
          <p:sp>
            <p:nvSpPr>
              <p:cNvPr id="138" name="矩形 137"/>
              <p:cNvSpPr/>
              <p:nvPr/>
            </p:nvSpPr>
            <p:spPr>
              <a:xfrm>
                <a:off x="1156725" y="936105"/>
                <a:ext cx="1120391" cy="576063"/>
              </a:xfrm>
              <a:prstGeom prst="rect">
                <a:avLst/>
              </a:prstGeom>
              <a:noFill/>
              <a:ln>
                <a:noFill/>
              </a:ln>
              <a:effectLst/>
            </p:spPr>
            <p:txBody>
              <a:bodyPr spcFirstLastPara="0" vert="horz" wrap="square" lIns="71120" tIns="71120" rIns="71120" bIns="71120" numCol="1" spcCol="1270" anchor="t"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对标与诊断：</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15-20</a:t>
                </a: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个工作日</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124" name="椭圆 123"/>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grpSp>
          <p:nvGrpSpPr>
            <p:cNvPr id="125" name="组合 124"/>
            <p:cNvGrpSpPr/>
            <p:nvPr/>
          </p:nvGrpSpPr>
          <p:grpSpPr>
            <a:xfrm>
              <a:off x="3677815" y="928381"/>
              <a:ext cx="1392788" cy="572532"/>
              <a:chOff x="2410690" y="882"/>
              <a:chExt cx="1392788" cy="572532"/>
            </a:xfrm>
          </p:grpSpPr>
          <p:sp>
            <p:nvSpPr>
              <p:cNvPr id="135" name="矩形 134"/>
              <p:cNvSpPr/>
              <p:nvPr/>
            </p:nvSpPr>
            <p:spPr>
              <a:xfrm>
                <a:off x="2410690" y="882"/>
                <a:ext cx="1392788" cy="572532"/>
              </a:xfrm>
              <a:prstGeom prst="rect">
                <a:avLst/>
              </a:prstGeom>
              <a:noFill/>
              <a:ln>
                <a:noFill/>
              </a:ln>
              <a:effectLst/>
            </p:spPr>
          </p:sp>
          <p:sp>
            <p:nvSpPr>
              <p:cNvPr id="136" name="矩形 135"/>
              <p:cNvSpPr/>
              <p:nvPr/>
            </p:nvSpPr>
            <p:spPr>
              <a:xfrm>
                <a:off x="2410690" y="882"/>
                <a:ext cx="1392788" cy="572532"/>
              </a:xfrm>
              <a:prstGeom prst="rect">
                <a:avLst/>
              </a:prstGeom>
              <a:noFill/>
              <a:ln>
                <a:noFill/>
              </a:ln>
              <a:effectLst/>
            </p:spPr>
            <p:txBody>
              <a:bodyPr spcFirstLastPara="0" vert="horz" wrap="square" lIns="71120" tIns="71120" rIns="71120" bIns="71120" numCol="1" spcCol="1270" anchor="b"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方案输出：</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10-15</a:t>
                </a: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个工作日</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126" name="椭圆 125"/>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p>
        <p:grpSp>
          <p:nvGrpSpPr>
            <p:cNvPr id="127" name="组合 126"/>
            <p:cNvGrpSpPr/>
            <p:nvPr/>
          </p:nvGrpSpPr>
          <p:grpSpPr>
            <a:xfrm>
              <a:off x="5128416" y="1791594"/>
              <a:ext cx="1603823" cy="648073"/>
              <a:chOff x="3861292" y="864095"/>
              <a:chExt cx="1132074" cy="648073"/>
            </a:xfrm>
          </p:grpSpPr>
          <p:sp>
            <p:nvSpPr>
              <p:cNvPr id="133" name="矩形 132"/>
              <p:cNvSpPr/>
              <p:nvPr/>
            </p:nvSpPr>
            <p:spPr>
              <a:xfrm>
                <a:off x="3861292" y="864095"/>
                <a:ext cx="1132074" cy="576063"/>
              </a:xfrm>
              <a:prstGeom prst="rect">
                <a:avLst/>
              </a:prstGeom>
              <a:noFill/>
              <a:ln>
                <a:noFill/>
              </a:ln>
              <a:effectLst/>
            </p:spPr>
          </p:sp>
          <p:sp>
            <p:nvSpPr>
              <p:cNvPr id="134" name="矩形 133"/>
              <p:cNvSpPr/>
              <p:nvPr/>
            </p:nvSpPr>
            <p:spPr>
              <a:xfrm>
                <a:off x="3861292" y="936105"/>
                <a:ext cx="1132074" cy="576063"/>
              </a:xfrm>
              <a:prstGeom prst="rect">
                <a:avLst/>
              </a:prstGeom>
              <a:noFill/>
              <a:ln>
                <a:noFill/>
              </a:ln>
              <a:effectLst/>
            </p:spPr>
            <p:txBody>
              <a:bodyPr spcFirstLastPara="0" vert="horz" wrap="square" lIns="71120" tIns="71120" rIns="71120" bIns="71120" numCol="1" spcCol="1270" anchor="t"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建设实施：</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视具体情况而定</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grpSp>
          <p:nvGrpSpPr>
            <p:cNvPr id="128" name="组合 127"/>
            <p:cNvGrpSpPr/>
            <p:nvPr/>
          </p:nvGrpSpPr>
          <p:grpSpPr>
            <a:xfrm>
              <a:off x="6308712" y="927499"/>
              <a:ext cx="1431640" cy="576063"/>
              <a:chOff x="5041587" y="0"/>
              <a:chExt cx="1132074" cy="576063"/>
            </a:xfrm>
          </p:grpSpPr>
          <p:sp>
            <p:nvSpPr>
              <p:cNvPr id="131" name="矩形 130"/>
              <p:cNvSpPr/>
              <p:nvPr/>
            </p:nvSpPr>
            <p:spPr>
              <a:xfrm>
                <a:off x="5041587" y="0"/>
                <a:ext cx="1132074" cy="576063"/>
              </a:xfrm>
              <a:prstGeom prst="rect">
                <a:avLst/>
              </a:prstGeom>
              <a:noFill/>
              <a:ln>
                <a:noFill/>
              </a:ln>
              <a:effectLst/>
            </p:spPr>
          </p:sp>
          <p:sp>
            <p:nvSpPr>
              <p:cNvPr id="132" name="矩形 131"/>
              <p:cNvSpPr/>
              <p:nvPr/>
            </p:nvSpPr>
            <p:spPr>
              <a:xfrm>
                <a:off x="5041587" y="0"/>
                <a:ext cx="1132074" cy="576063"/>
              </a:xfrm>
              <a:prstGeom prst="rect">
                <a:avLst/>
              </a:prstGeom>
              <a:noFill/>
              <a:ln>
                <a:noFill/>
              </a:ln>
              <a:effectLst/>
            </p:spPr>
            <p:txBody>
              <a:bodyPr spcFirstLastPara="0" vert="horz" wrap="square" lIns="71120" tIns="71120" rIns="71120" bIns="71120" numCol="1" spcCol="1270" anchor="b" anchorCtr="0">
                <a:noAutofit/>
              </a:bodyPr>
              <a:lstStyle/>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持续运营或跟进：</a:t>
                </a:r>
                <a:endParaRPr kumimoji="0" lang="en-US" altLang="zh-CN"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44500" eaLnBrk="1" fontAlgn="auto" latinLnBrk="0" hangingPunct="1">
                  <a:lnSpc>
                    <a:spcPts val="1080"/>
                  </a:lnSpc>
                  <a:spcBef>
                    <a:spcPct val="0"/>
                  </a:spcBef>
                  <a:spcAft>
                    <a:spcPct val="35000"/>
                  </a:spcAft>
                  <a:buClrTx/>
                  <a:buSzTx/>
                  <a:buFontTx/>
                  <a:buNone/>
                  <a:tabLst/>
                  <a:defRPr/>
                </a:pPr>
                <a:r>
                  <a:rPr kumimoji="0" lang="zh-CN" altLang="en-US" sz="14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持续</a:t>
                </a:r>
                <a:endParaRPr kumimoji="0" lang="zh-CN" altLang="en-US" sz="14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129" name="椭圆 128"/>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sp>
          <p:nvSpPr>
            <p:cNvPr id="130" name="椭圆 129"/>
            <p:cNvSpPr/>
            <p:nvPr/>
          </p:nvSpPr>
          <p:spPr>
            <a:xfrm>
              <a:off x="7011265" y="1575570"/>
              <a:ext cx="144015" cy="144015"/>
            </a:xfrm>
            <a:prstGeom prst="ellipse">
              <a:avLst/>
            </a:prstGeom>
            <a:solidFill>
              <a:srgbClr val="4F81BD">
                <a:shade val="50000"/>
                <a:hueOff val="144575"/>
                <a:satOff val="-3024"/>
                <a:lumOff val="16825"/>
                <a:alphaOff val="0"/>
              </a:srgbClr>
            </a:solidFill>
            <a:ln w="25400" cap="flat" cmpd="sng" algn="ctr">
              <a:solidFill>
                <a:sysClr val="window" lastClr="FFFFFF">
                  <a:hueOff val="0"/>
                  <a:satOff val="0"/>
                  <a:lumOff val="0"/>
                  <a:alphaOff val="0"/>
                </a:sysClr>
              </a:solidFill>
              <a:prstDash val="solid"/>
            </a:ln>
            <a:effectLst/>
          </p:spPr>
        </p:sp>
      </p:grpSp>
      <p:grpSp>
        <p:nvGrpSpPr>
          <p:cNvPr id="41" name="组合 40"/>
          <p:cNvGrpSpPr/>
          <p:nvPr/>
        </p:nvGrpSpPr>
        <p:grpSpPr>
          <a:xfrm>
            <a:off x="228925" y="698507"/>
            <a:ext cx="2623353" cy="492443"/>
            <a:chOff x="1355792" y="2009438"/>
            <a:chExt cx="1934270" cy="492443"/>
          </a:xfrm>
        </p:grpSpPr>
        <p:sp>
          <p:nvSpPr>
            <p:cNvPr id="42" name="矩形 41"/>
            <p:cNvSpPr/>
            <p:nvPr/>
          </p:nvSpPr>
          <p:spPr>
            <a:xfrm>
              <a:off x="1355792" y="2009438"/>
              <a:ext cx="1934270" cy="4924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TextBox 42"/>
            <p:cNvSpPr txBox="1"/>
            <p:nvPr/>
          </p:nvSpPr>
          <p:spPr>
            <a:xfrm>
              <a:off x="1356681" y="2009438"/>
              <a:ext cx="1933381" cy="492443"/>
            </a:xfrm>
            <a:prstGeom prst="rect">
              <a:avLst/>
            </a:prstGeom>
            <a:noFill/>
          </p:spPr>
          <p:txBody>
            <a:bodyPr wrap="square" rtlCol="0">
              <a:spAutoFit/>
            </a:bodyPr>
            <a:lstStyle/>
            <a:p>
              <a:pPr>
                <a:lnSpc>
                  <a:spcPct val="130000"/>
                </a:lnSpc>
              </a:pPr>
              <a:r>
                <a:rPr lang="zh-CN" altLang="en-US" sz="2000" b="1" dirty="0" smtClean="0">
                  <a:solidFill>
                    <a:schemeClr val="bg1"/>
                  </a:solidFill>
                  <a:latin typeface="微软雅黑" panose="020B0503020204020204" pitchFamily="34" charset="-122"/>
                  <a:ea typeface="微软雅黑" panose="020B0503020204020204" pitchFamily="34" charset="-122"/>
                </a:rPr>
                <a:t>（一）实施推进流程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3669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97773" y="1404476"/>
            <a:ext cx="10551277" cy="4970110"/>
            <a:chOff x="897773" y="1614026"/>
            <a:chExt cx="10551277"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102977" cy="902063"/>
              <a:chOff x="897773" y="2284673"/>
              <a:chExt cx="3102977" cy="902063"/>
            </a:xfrm>
          </p:grpSpPr>
          <p:sp>
            <p:nvSpPr>
              <p:cNvPr id="69" name="TextBox 58"/>
              <p:cNvSpPr txBox="1"/>
              <p:nvPr/>
            </p:nvSpPr>
            <p:spPr>
              <a:xfrm>
                <a:off x="1655747" y="2284673"/>
                <a:ext cx="162626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5"/>
                <a:ext cx="3102977" cy="5490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smtClean="0">
                    <a:solidFill>
                      <a:srgbClr val="FF0000"/>
                    </a:solidFill>
                    <a:latin typeface="微软雅黑" pitchFamily="34" charset="-122"/>
                    <a:ea typeface="微软雅黑" pitchFamily="34" charset="-122"/>
                  </a:rPr>
                  <a:t>立项申报制订</a:t>
                </a:r>
                <a:r>
                  <a:rPr lang="zh-CN" altLang="en-US" sz="1200" dirty="0">
                    <a:solidFill>
                      <a:srgbClr val="FF0000"/>
                    </a:solidFill>
                    <a:latin typeface="微软雅黑" panose="020B0503020204020204" pitchFamily="34" charset="-122"/>
                    <a:ea typeface="微软雅黑" panose="020B0503020204020204" pitchFamily="34" charset="-122"/>
                  </a:rPr>
                  <a:t>、修订规划方案、立项申报书</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661998"/>
              <a:chOff x="897773" y="3828710"/>
              <a:chExt cx="2494442" cy="661998"/>
            </a:xfrm>
          </p:grpSpPr>
          <p:sp>
            <p:nvSpPr>
              <p:cNvPr id="65" name="TextBox 63"/>
              <p:cNvSpPr txBox="1"/>
              <p:nvPr/>
            </p:nvSpPr>
            <p:spPr>
              <a:xfrm>
                <a:off x="1349147" y="382871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308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55">
                  <a:lnSpc>
                    <a:spcPct val="130000"/>
                  </a:lnSpc>
                  <a:defRPr/>
                </a:pPr>
                <a:r>
                  <a:rPr lang="zh-CN" altLang="en-US" sz="1200" dirty="0" smtClean="0">
                    <a:solidFill>
                      <a:srgbClr val="FF0000"/>
                    </a:solidFill>
                    <a:latin typeface="微软雅黑" panose="020B0503020204020204" pitchFamily="34" charset="-122"/>
                    <a:ea typeface="微软雅黑" panose="020B0503020204020204" pitchFamily="34" charset="-122"/>
                  </a:rPr>
                  <a:t>制订</a:t>
                </a:r>
                <a:r>
                  <a:rPr lang="zh-CN" altLang="en-US" sz="1200" dirty="0">
                    <a:solidFill>
                      <a:srgbClr val="FF0000"/>
                    </a:solidFill>
                    <a:latin typeface="微软雅黑" panose="020B0503020204020204" pitchFamily="34" charset="-122"/>
                    <a:ea typeface="微软雅黑" panose="020B0503020204020204" pitchFamily="34" charset="-122"/>
                  </a:rPr>
                  <a:t>、修订建设方案、任务书</a:t>
                </a:r>
                <a:endParaRPr lang="en-US" altLang="zh-CN" sz="1200" dirty="0">
                  <a:solidFill>
                    <a:srgbClr val="FF0000"/>
                  </a:solidFill>
                  <a:latin typeface="微软雅黑" panose="020B0503020204020204" pitchFamily="34" charset="-122"/>
                  <a:ea typeface="微软雅黑" panose="020B0503020204020204"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97773" y="5332293"/>
              <a:ext cx="2384237" cy="669013"/>
              <a:chOff x="897773" y="5332293"/>
              <a:chExt cx="2384237" cy="669013"/>
            </a:xfrm>
          </p:grpSpPr>
          <p:sp>
            <p:nvSpPr>
              <p:cNvPr id="58" name="TextBox 68"/>
              <p:cNvSpPr txBox="1"/>
              <p:nvPr/>
            </p:nvSpPr>
            <p:spPr>
              <a:xfrm>
                <a:off x="1128703" y="5332293"/>
                <a:ext cx="19431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7"/>
                <a:ext cx="2384237"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anose="020B0503020204020204" pitchFamily="34" charset="-122"/>
                    <a:ea typeface="微软雅黑" panose="020B0503020204020204" pitchFamily="34" charset="-122"/>
                  </a:rPr>
                  <a:t>项目</a:t>
                </a:r>
                <a:r>
                  <a:rPr lang="zh-CN" altLang="en-US" sz="1200" dirty="0">
                    <a:solidFill>
                      <a:srgbClr val="FF0000"/>
                    </a:solidFill>
                    <a:latin typeface="微软雅黑" panose="020B0503020204020204" pitchFamily="34" charset="-122"/>
                    <a:ea typeface="微软雅黑" panose="020B0503020204020204" pitchFamily="34" charset="-122"/>
                  </a:rPr>
                  <a:t>建设流程</a:t>
                </a:r>
                <a:r>
                  <a:rPr lang="zh-CN" altLang="en-US" sz="1200" dirty="0" smtClean="0">
                    <a:solidFill>
                      <a:srgbClr val="FF0000"/>
                    </a:solidFill>
                    <a:latin typeface="微软雅黑" panose="020B0503020204020204" pitchFamily="34" charset="-122"/>
                    <a:ea typeface="微软雅黑" panose="020B0503020204020204" pitchFamily="34" charset="-122"/>
                  </a:rPr>
                  <a:t>培训</a:t>
                </a:r>
                <a:endParaRPr lang="en-GB" sz="1200" dirty="0">
                  <a:latin typeface="Arial" panose="020B0604020202020204" pitchFamily="34" charset="0"/>
                  <a:cs typeface="Arial" panose="020B0604020202020204" pitchFamily="34" charset="0"/>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2" y="3446766"/>
              <a:ext cx="277647" cy="276818"/>
              <a:chOff x="2138511" y="2464802"/>
              <a:chExt cx="354012" cy="352956"/>
            </a:xfrm>
            <a:solidFill>
              <a:schemeClr val="accent4"/>
            </a:solidFill>
          </p:grpSpPr>
          <p:sp>
            <p:nvSpPr>
              <p:cNvPr id="51"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1" name="Group 43"/>
            <p:cNvGrpSpPr/>
            <p:nvPr/>
          </p:nvGrpSpPr>
          <p:grpSpPr>
            <a:xfrm>
              <a:off x="8854418" y="5365734"/>
              <a:ext cx="2384237" cy="999334"/>
              <a:chOff x="8854418" y="5365734"/>
              <a:chExt cx="2384237" cy="999334"/>
            </a:xfrm>
          </p:grpSpPr>
          <p:sp>
            <p:nvSpPr>
              <p:cNvPr id="49" name="TextBox 77"/>
              <p:cNvSpPr txBox="1"/>
              <p:nvPr/>
            </p:nvSpPr>
            <p:spPr>
              <a:xfrm>
                <a:off x="9305791" y="5365734"/>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、项目</a:t>
                </a:r>
                <a:r>
                  <a:rPr lang="zh-CN" altLang="en-US" b="1" dirty="0">
                    <a:latin typeface="微软雅黑" pitchFamily="34" charset="-122"/>
                    <a:ea typeface="微软雅黑" pitchFamily="34" charset="-122"/>
                  </a:rPr>
                  <a:t>验收</a:t>
                </a:r>
                <a:endParaRPr lang="en-GB" b="1" dirty="0">
                  <a:latin typeface="微软雅黑" pitchFamily="34" charset="-122"/>
                  <a:ea typeface="微软雅黑" pitchFamily="34" charset="-122"/>
                </a:endParaRPr>
              </a:p>
            </p:txBody>
          </p:sp>
          <p:sp>
            <p:nvSpPr>
              <p:cNvPr id="50" name="Rectangle 78"/>
              <p:cNvSpPr/>
              <p:nvPr/>
            </p:nvSpPr>
            <p:spPr>
              <a:xfrm>
                <a:off x="8854418" y="5718737"/>
                <a:ext cx="238423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zh-CN" sz="1200" dirty="0">
                    <a:latin typeface="Arial" panose="020B0604020202020204" pitchFamily="34" charset="0"/>
                    <a:cs typeface="Arial" panose="020B0604020202020204" pitchFamily="34" charset="0"/>
                  </a:rPr>
                  <a:t> </a:t>
                </a:r>
                <a:r>
                  <a:rPr lang="en-GB" altLang="zh-CN" sz="1200" dirty="0" smtClean="0">
                    <a:latin typeface="Arial" panose="020B0604020202020204" pitchFamily="34" charset="0"/>
                    <a:cs typeface="Arial" panose="020B0604020202020204" pitchFamily="34" charset="0"/>
                  </a:rPr>
                  <a:t>   </a:t>
                </a:r>
                <a:r>
                  <a:rPr lang="zh-CN" altLang="en-US" sz="1200" dirty="0" smtClean="0">
                    <a:solidFill>
                      <a:srgbClr val="FF0000"/>
                    </a:solidFill>
                    <a:latin typeface="微软雅黑" pitchFamily="34" charset="-122"/>
                    <a:ea typeface="微软雅黑" pitchFamily="34" charset="-122"/>
                  </a:rPr>
                  <a:t>成果</a:t>
                </a:r>
                <a:r>
                  <a:rPr lang="zh-CN" altLang="en-US" sz="1200" dirty="0">
                    <a:solidFill>
                      <a:srgbClr val="FF0000"/>
                    </a:solidFill>
                    <a:latin typeface="微软雅黑" pitchFamily="34" charset="-122"/>
                    <a:ea typeface="微软雅黑" pitchFamily="34" charset="-122"/>
                  </a:rPr>
                  <a:t>提炼、优化，项目总结报告、典型案例报告、视频资料和文字材料编制</a:t>
                </a:r>
                <a:endParaRPr lang="en-GB" sz="1200" dirty="0">
                  <a:solidFill>
                    <a:srgbClr val="FF0000"/>
                  </a:solidFill>
                  <a:latin typeface="Arial" panose="020B0604020202020204" pitchFamily="34" charset="0"/>
                  <a:cs typeface="Arial" panose="020B0604020202020204" pitchFamily="34" charset="0"/>
                </a:endParaRPr>
              </a:p>
            </p:txBody>
          </p:sp>
        </p:grpSp>
        <p:grpSp>
          <p:nvGrpSpPr>
            <p:cNvPr id="42" name="Group 79"/>
            <p:cNvGrpSpPr/>
            <p:nvPr/>
          </p:nvGrpSpPr>
          <p:grpSpPr>
            <a:xfrm>
              <a:off x="9907712" y="4990804"/>
              <a:ext cx="277647" cy="276818"/>
              <a:chOff x="2138511" y="2464802"/>
              <a:chExt cx="354012" cy="352956"/>
            </a:xfrm>
            <a:solidFill>
              <a:schemeClr val="tx2"/>
            </a:solidFill>
          </p:grpSpPr>
          <p:sp>
            <p:nvSpPr>
              <p:cNvPr id="47" name="Oval 8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8" name="Freeform 8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3" name="Group 42"/>
            <p:cNvGrpSpPr/>
            <p:nvPr/>
          </p:nvGrpSpPr>
          <p:grpSpPr>
            <a:xfrm>
              <a:off x="8424236" y="3757788"/>
              <a:ext cx="3024814" cy="1729030"/>
              <a:chOff x="8424236" y="3757788"/>
              <a:chExt cx="3024814" cy="1729030"/>
            </a:xfrm>
          </p:grpSpPr>
          <p:sp>
            <p:nvSpPr>
              <p:cNvPr id="44" name="TextBox 73"/>
              <p:cNvSpPr txBox="1"/>
              <p:nvPr/>
            </p:nvSpPr>
            <p:spPr>
              <a:xfrm>
                <a:off x="8799783" y="3757788"/>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424236" y="4172612"/>
                <a:ext cx="2918575" cy="13142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a:lnSpc>
                    <a:spcPct val="130000"/>
                  </a:lnSpc>
                  <a:spcAft>
                    <a:spcPts val="600"/>
                  </a:spcAft>
                  <a:defRPr/>
                </a:pPr>
                <a:r>
                  <a:rPr lang="en-GB" altLang="zh-CN" sz="1200" dirty="0">
                    <a:latin typeface="微软雅黑" pitchFamily="34" charset="-122"/>
                    <a:ea typeface="微软雅黑" pitchFamily="34" charset="-122"/>
                  </a:rPr>
                  <a:t> </a:t>
                </a:r>
                <a:r>
                  <a:rPr lang="en-GB" altLang="zh-CN" sz="1200" dirty="0" smtClean="0">
                    <a:latin typeface="微软雅黑" pitchFamily="34" charset="-122"/>
                    <a:ea typeface="微软雅黑" pitchFamily="34" charset="-122"/>
                  </a:rPr>
                  <a:t>    </a:t>
                </a:r>
                <a:r>
                  <a:rPr lang="zh-CN" altLang="en-US" sz="1200" dirty="0" smtClean="0">
                    <a:solidFill>
                      <a:srgbClr val="FF0000"/>
                    </a:solidFill>
                    <a:latin typeface="微软雅黑" pitchFamily="34" charset="-122"/>
                    <a:ea typeface="微软雅黑" pitchFamily="34" charset="-122"/>
                  </a:rPr>
                  <a:t>项目建设（</a:t>
                </a:r>
                <a:r>
                  <a:rPr lang="zh-CN" altLang="en-US" sz="1200" dirty="0">
                    <a:solidFill>
                      <a:srgbClr val="FF0000"/>
                    </a:solidFill>
                    <a:latin typeface="微软雅黑" pitchFamily="34" charset="-122"/>
                    <a:ea typeface="微软雅黑" pitchFamily="34" charset="-122"/>
                  </a:rPr>
                  <a:t>调研、方案、人培方案、课程体系、课程教材、教学资源、实训室、师资管理培训、信息化、校园文化、教学诊改等）</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9907711"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9979335" y="1574656"/>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9338814" y="1804652"/>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8968615" y="2269519"/>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项目</a:t>
            </a:r>
            <a:r>
              <a:rPr lang="zh-CN" altLang="en-US" sz="1200" dirty="0">
                <a:solidFill>
                  <a:srgbClr val="FF0000"/>
                </a:solidFill>
                <a:latin typeface="微软雅黑" pitchFamily="34" charset="-122"/>
                <a:ea typeface="微软雅黑" pitchFamily="34" charset="-122"/>
              </a:rPr>
              <a:t>建设的整体实施规划</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sp>
        <p:nvSpPr>
          <p:cNvPr id="123" name="Oval 61"/>
          <p:cNvSpPr>
            <a:spLocks noChangeArrowheads="1"/>
          </p:cNvSpPr>
          <p:nvPr/>
        </p:nvSpPr>
        <p:spPr bwMode="auto">
          <a:xfrm>
            <a:off x="6515418" y="5756007"/>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4" name="Freeform 62"/>
          <p:cNvSpPr>
            <a:spLocks noEditPoints="1"/>
          </p:cNvSpPr>
          <p:nvPr/>
        </p:nvSpPr>
        <p:spPr bwMode="auto">
          <a:xfrm>
            <a:off x="6448413" y="5673856"/>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6" name="TextBox 73"/>
          <p:cNvSpPr txBox="1"/>
          <p:nvPr/>
        </p:nvSpPr>
        <p:spPr>
          <a:xfrm>
            <a:off x="6617384" y="573406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7</a:t>
            </a:r>
            <a:r>
              <a:rPr lang="zh-CN" altLang="en-US" b="1" dirty="0" smtClean="0">
                <a:latin typeface="微软雅黑" pitchFamily="34" charset="-122"/>
                <a:ea typeface="微软雅黑" pitchFamily="34" charset="-122"/>
              </a:rPr>
              <a:t>、持续提升</a:t>
            </a:r>
            <a:endParaRPr lang="en-GB" b="1" dirty="0">
              <a:latin typeface="微软雅黑" pitchFamily="34" charset="-122"/>
              <a:ea typeface="微软雅黑" pitchFamily="34" charset="-122"/>
            </a:endParaRPr>
          </a:p>
        </p:txBody>
      </p:sp>
      <p:sp>
        <p:nvSpPr>
          <p:cNvPr id="129" name="Rectangle 69"/>
          <p:cNvSpPr/>
          <p:nvPr/>
        </p:nvSpPr>
        <p:spPr>
          <a:xfrm>
            <a:off x="6271143" y="6076622"/>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后</a:t>
            </a:r>
            <a:r>
              <a:rPr lang="zh-CN" altLang="en-US" sz="1200" dirty="0">
                <a:solidFill>
                  <a:srgbClr val="FF0000"/>
                </a:solidFill>
                <a:latin typeface="微软雅黑" pitchFamily="34" charset="-122"/>
                <a:ea typeface="微软雅黑" pitchFamily="34" charset="-122"/>
              </a:rPr>
              <a:t>示范建设</a:t>
            </a:r>
            <a:r>
              <a:rPr lang="zh-CN" altLang="en-US" sz="1200" dirty="0" smtClean="0">
                <a:solidFill>
                  <a:srgbClr val="FF0000"/>
                </a:solidFill>
                <a:latin typeface="微软雅黑" pitchFamily="34" charset="-122"/>
                <a:ea typeface="微软雅黑" pitchFamily="34" charset="-122"/>
              </a:rPr>
              <a:t>规划</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r>
              <a:rPr lang="en-GB" sz="1200" dirty="0" smtClean="0">
                <a:latin typeface="Arial" panose="020B0604020202020204" pitchFamily="34" charset="0"/>
                <a:cs typeface="Arial" panose="020B0604020202020204" pitchFamily="34" charset="0"/>
              </a:rPr>
              <a:t>. </a:t>
            </a:r>
            <a:endParaRPr lang="en-GB" sz="1200" dirty="0">
              <a:latin typeface="Arial" panose="020B0604020202020204" pitchFamily="34" charset="0"/>
              <a:cs typeface="Arial" panose="020B0604020202020204" pitchFamily="34" charset="0"/>
            </a:endParaRPr>
          </a:p>
        </p:txBody>
      </p:sp>
      <p:cxnSp>
        <p:nvCxnSpPr>
          <p:cNvPr id="116" name="直接连接符 115"/>
          <p:cNvCxnSpPr/>
          <p:nvPr/>
        </p:nvCxnSpPr>
        <p:spPr>
          <a:xfrm>
            <a:off x="1768416" y="404813"/>
            <a:ext cx="984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MH_Other_5"/>
          <p:cNvSpPr>
            <a:spLocks noChangeArrowheads="1"/>
          </p:cNvSpPr>
          <p:nvPr>
            <p:custDataLst>
              <p:tags r:id="rId1"/>
            </p:custDataLst>
          </p:nvPr>
        </p:nvSpPr>
        <p:spPr bwMode="auto">
          <a:xfrm>
            <a:off x="176458" y="716325"/>
            <a:ext cx="2654186" cy="54376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（二）项目具体内容</a:t>
            </a:r>
            <a:endParaRPr lang="zh-CN" altLang="en-US" sz="2000" b="1" dirty="0">
              <a:solidFill>
                <a:srgbClr val="FFFFFF"/>
              </a:solidFill>
              <a:ea typeface="微软雅黑" pitchFamily="34" charset="-122"/>
            </a:endParaRPr>
          </a:p>
        </p:txBody>
      </p:sp>
      <p:sp>
        <p:nvSpPr>
          <p:cNvPr id="13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43</a:t>
            </a:r>
            <a:endParaRPr lang="zh-CN" altLang="en-US" sz="1600" b="1" dirty="0">
              <a:solidFill>
                <a:prstClr val="white"/>
              </a:solidFill>
            </a:endParaRPr>
          </a:p>
        </p:txBody>
      </p:sp>
    </p:spTree>
    <p:extLst>
      <p:ext uri="{BB962C8B-B14F-4D97-AF65-F5344CB8AC3E}">
        <p14:creationId xmlns:p14="http://schemas.microsoft.com/office/powerpoint/2010/main" val="3904969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36998" y="714190"/>
            <a:ext cx="3472533" cy="50639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a:t>
            </a:r>
            <a:r>
              <a:rPr lang="en-US" altLang="zh-CN" sz="2000" b="1" dirty="0" smtClean="0">
                <a:solidFill>
                  <a:srgbClr val="FFFFFF"/>
                </a:solidFill>
                <a:ea typeface="微软雅黑" pitchFamily="34" charset="-122"/>
              </a:rPr>
              <a:t> </a:t>
            </a:r>
            <a:r>
              <a:rPr lang="zh-CN" altLang="en-US" sz="2000" b="1" dirty="0" smtClean="0">
                <a:solidFill>
                  <a:srgbClr val="FFFFFF"/>
                </a:solidFill>
                <a:ea typeface="微软雅黑" pitchFamily="34" charset="-122"/>
              </a:rPr>
              <a:t>项目制度与</a:t>
            </a:r>
            <a:r>
              <a:rPr lang="zh-CN" altLang="en-US" sz="2000" b="1" dirty="0">
                <a:solidFill>
                  <a:srgbClr val="FFFFFF"/>
                </a:solidFill>
                <a:ea typeface="微软雅黑" pitchFamily="34" charset="-122"/>
              </a:rPr>
              <a:t>评价体系</a:t>
            </a:r>
          </a:p>
        </p:txBody>
      </p:sp>
      <p:grpSp>
        <p:nvGrpSpPr>
          <p:cNvPr id="41" name="组合 40"/>
          <p:cNvGrpSpPr/>
          <p:nvPr/>
        </p:nvGrpSpPr>
        <p:grpSpPr>
          <a:xfrm>
            <a:off x="1914654" y="1476480"/>
            <a:ext cx="8334246" cy="4314720"/>
            <a:chOff x="827584" y="984503"/>
            <a:chExt cx="8040653" cy="4008290"/>
          </a:xfrm>
        </p:grpSpPr>
        <p:sp>
          <p:nvSpPr>
            <p:cNvPr id="42" name="TextBox 41"/>
            <p:cNvSpPr txBox="1"/>
            <p:nvPr/>
          </p:nvSpPr>
          <p:spPr>
            <a:xfrm>
              <a:off x="827584" y="984503"/>
              <a:ext cx="5976664" cy="400110"/>
            </a:xfrm>
            <a:prstGeom prst="rect">
              <a:avLst/>
            </a:prstGeom>
            <a:noFill/>
          </p:spPr>
          <p:txBody>
            <a:bodyPr wrap="square" rtlCol="0">
              <a:spAutoFit/>
            </a:bodyPr>
            <a:lstStyle/>
            <a:p>
              <a:endParaRPr lang="zh-CN" altLang="en-US" sz="2000" b="1" dirty="0">
                <a:latin typeface="微软雅黑" pitchFamily="34" charset="-122"/>
                <a:ea typeface="微软雅黑" pitchFamily="34" charset="-122"/>
              </a:endParaRPr>
            </a:p>
          </p:txBody>
        </p:sp>
        <p:grpSp>
          <p:nvGrpSpPr>
            <p:cNvPr id="43" name="组合 42"/>
            <p:cNvGrpSpPr/>
            <p:nvPr/>
          </p:nvGrpSpPr>
          <p:grpSpPr>
            <a:xfrm>
              <a:off x="827584" y="1520755"/>
              <a:ext cx="8040653" cy="3472038"/>
              <a:chOff x="300038" y="1472900"/>
              <a:chExt cx="8040653" cy="3472038"/>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质量监控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1"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沟通</a:t>
                    </a:r>
                    <a:r>
                      <a:rPr lang="zh-CN" altLang="en-US" sz="1600" b="1" dirty="0" smtClean="0">
                        <a:solidFill>
                          <a:schemeClr val="bg1"/>
                        </a:solidFill>
                        <a:latin typeface="微软雅黑" pitchFamily="34" charset="-122"/>
                        <a:ea typeface="微软雅黑" pitchFamily="34" charset="-122"/>
                      </a:rPr>
                      <a:t>汇报</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2"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进度把控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3"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smtClean="0">
                        <a:solidFill>
                          <a:schemeClr val="bg1"/>
                        </a:solidFill>
                        <a:latin typeface="微软雅黑" pitchFamily="34" charset="-122"/>
                        <a:ea typeface="微软雅黑" pitchFamily="34" charset="-122"/>
                      </a:rPr>
                      <a:t>成本控制</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4"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风险防范</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5"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考核</a:t>
                    </a:r>
                    <a:r>
                      <a:rPr lang="zh-CN" altLang="en-US" sz="1600" b="1" dirty="0" smtClean="0">
                        <a:solidFill>
                          <a:schemeClr val="bg1"/>
                        </a:solidFill>
                        <a:latin typeface="微软雅黑" pitchFamily="34" charset="-122"/>
                        <a:ea typeface="微软雅黑" pitchFamily="34" charset="-122"/>
                      </a:rPr>
                      <a:t>评价</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体系</a:t>
                    </a:r>
                    <a:endParaRPr lang="zh-CN" altLang="en-US" sz="1600" b="1" dirty="0">
                      <a:solidFill>
                        <a:schemeClr val="bg1"/>
                      </a:solidFill>
                      <a:latin typeface="微软雅黑" pitchFamily="34" charset="-122"/>
                      <a:ea typeface="微软雅黑" pitchFamily="34" charset="-122"/>
                    </a:endParaRPr>
                  </a:p>
                </p:txBody>
              </p:sp>
              <p:sp>
                <p:nvSpPr>
                  <p:cNvPr id="66"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eaLnBrk="1" fontAlgn="auto" hangingPunct="1">
                      <a:lnSpc>
                        <a:spcPct val="120000"/>
                      </a:lnSpc>
                      <a:spcBef>
                        <a:spcPts val="0"/>
                      </a:spcBef>
                      <a:spcAft>
                        <a:spcPts val="0"/>
                      </a:spcAft>
                      <a:defRPr/>
                    </a:pP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17196" y="2709128"/>
                  <a:ext cx="1449066" cy="878568"/>
                </a:xfrm>
                <a:prstGeom prst="rect">
                  <a:avLst/>
                </a:prstGeom>
              </p:spPr>
              <p:txBody>
                <a:bodyPr wrap="square">
                  <a:spAutoFit/>
                </a:bodyPr>
                <a:lstStyle/>
                <a:p>
                  <a:pPr algn="ctr"/>
                  <a:r>
                    <a:rPr lang="zh-CN" altLang="en-US" b="1" dirty="0">
                      <a:latin typeface="微软雅黑" pitchFamily="34" charset="-122"/>
                      <a:ea typeface="微软雅黑" pitchFamily="34" charset="-122"/>
                    </a:rPr>
                    <a:t>项目管理</a:t>
                  </a:r>
                </a:p>
                <a:p>
                  <a:pPr algn="ctr"/>
                  <a:r>
                    <a:rPr lang="zh-CN" altLang="en-US" b="1" dirty="0">
                      <a:latin typeface="微软雅黑" pitchFamily="34" charset="-122"/>
                      <a:ea typeface="微软雅黑" pitchFamily="34" charset="-122"/>
                    </a:rPr>
                    <a:t>制度保障</a:t>
                  </a:r>
                </a:p>
                <a:p>
                  <a:pPr algn="ctr"/>
                  <a:r>
                    <a:rPr lang="zh-CN" altLang="en-US"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4864061" y="1472900"/>
                <a:ext cx="2016224" cy="800219"/>
              </a:xfrm>
              <a:prstGeom prst="rect">
                <a:avLst/>
              </a:prstGeom>
              <a:noFill/>
            </p:spPr>
            <p:txBody>
              <a:bodyPr wrap="square" rtlCol="0">
                <a:spAutoFit/>
              </a:bodyPr>
              <a:lstStyle/>
              <a:p>
                <a:r>
                  <a:rPr lang="zh-CN" altLang="en-US" sz="1600" b="1" dirty="0">
                    <a:latin typeface="微软雅黑" pitchFamily="34" charset="-122"/>
                    <a:ea typeface="微软雅黑" pitchFamily="34" charset="-122"/>
                  </a:rPr>
                  <a:t>内部质量监控与</a:t>
                </a:r>
                <a:r>
                  <a:rPr lang="zh-CN" altLang="en-US" sz="1600" b="1" dirty="0" smtClean="0">
                    <a:latin typeface="微软雅黑" pitchFamily="34" charset="-122"/>
                    <a:ea typeface="微软雅黑" pitchFamily="34" charset="-122"/>
                  </a:rPr>
                  <a:t>抽查</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外部</a:t>
                </a:r>
                <a:r>
                  <a:rPr lang="zh-CN" altLang="en-US" sz="1600" b="1" dirty="0">
                    <a:latin typeface="微软雅黑" pitchFamily="34" charset="-122"/>
                    <a:ea typeface="微软雅黑" pitchFamily="34" charset="-122"/>
                  </a:rPr>
                  <a:t>质量监控与抽查</a:t>
                </a:r>
              </a:p>
              <a:p>
                <a:endParaRPr lang="zh-CN" altLang="en-US" sz="1600" dirty="0"/>
              </a:p>
            </p:txBody>
          </p:sp>
          <p:pic>
            <p:nvPicPr>
              <p:cNvPr id="4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6" y="2478663"/>
                <a:ext cx="2544555" cy="1000714"/>
              </a:xfrm>
              <a:prstGeom prst="rect">
                <a:avLst/>
              </a:prstGeom>
            </p:spPr>
            <p:txBody>
              <a:bodyPr wrap="square">
                <a:spAutoFit/>
              </a:bodyPr>
              <a:lstStyle/>
              <a:p>
                <a:r>
                  <a:rPr lang="zh-CN" altLang="en-US" sz="1600" b="1" dirty="0">
                    <a:latin typeface="微软雅黑" pitchFamily="34" charset="-122"/>
                    <a:ea typeface="微软雅黑" pitchFamily="34" charset="-122"/>
                  </a:rPr>
                  <a:t>每周电话会议</a:t>
                </a:r>
              </a:p>
              <a:p>
                <a:r>
                  <a:rPr lang="zh-CN" altLang="en-US" sz="1600" b="1" dirty="0" smtClean="0">
                    <a:latin typeface="微软雅黑" pitchFamily="34" charset="-122"/>
                    <a:ea typeface="微软雅黑" pitchFamily="34" charset="-122"/>
                  </a:rPr>
                  <a:t>特别</a:t>
                </a:r>
                <a:r>
                  <a:rPr lang="zh-CN" altLang="en-US" sz="1600" b="1" dirty="0">
                    <a:latin typeface="微软雅黑" pitchFamily="34" charset="-122"/>
                    <a:ea typeface="微软雅黑" pitchFamily="34" charset="-122"/>
                  </a:rPr>
                  <a:t>事项</a:t>
                </a:r>
                <a:r>
                  <a:rPr lang="zh-CN" altLang="en-US" sz="1600" b="1" dirty="0" smtClean="0">
                    <a:latin typeface="微软雅黑" pitchFamily="34" charset="-122"/>
                    <a:ea typeface="微软雅黑" pitchFamily="34" charset="-122"/>
                  </a:rPr>
                  <a:t>报告</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周报</a:t>
                </a:r>
                <a:r>
                  <a:rPr lang="zh-CN" altLang="en-US" sz="1600" b="1" dirty="0">
                    <a:latin typeface="微软雅黑" pitchFamily="34" charset="-122"/>
                    <a:ea typeface="微软雅黑" pitchFamily="34" charset="-122"/>
                  </a:rPr>
                  <a:t>、月报、阶段总结报告</a:t>
                </a:r>
                <a:endParaRPr lang="en-US" altLang="zh-CN" sz="1600" b="1" dirty="0">
                  <a:latin typeface="微软雅黑" pitchFamily="34" charset="-122"/>
                  <a:ea typeface="微软雅黑" pitchFamily="34" charset="-122"/>
                </a:endParaRPr>
              </a:p>
              <a:p>
                <a:endParaRPr lang="zh-CN" altLang="en-US" sz="1600"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6" y="4014404"/>
                <a:ext cx="1761811" cy="771980"/>
              </a:xfrm>
              <a:prstGeom prst="rect">
                <a:avLst/>
              </a:prstGeom>
            </p:spPr>
            <p:txBody>
              <a:bodyPr wrap="none">
                <a:spAutoFit/>
              </a:bodyPr>
              <a:lstStyle/>
              <a:p>
                <a:r>
                  <a:rPr lang="zh-CN" altLang="en-US" sz="1600" b="1" dirty="0">
                    <a:latin typeface="微软雅黑" pitchFamily="34" charset="-122"/>
                    <a:ea typeface="微软雅黑" pitchFamily="34" charset="-122"/>
                  </a:rPr>
                  <a:t>关键时间</a:t>
                </a:r>
                <a:r>
                  <a:rPr lang="zh-CN" altLang="en-US" sz="1600" b="1" dirty="0" smtClean="0">
                    <a:latin typeface="微软雅黑" pitchFamily="34" charset="-122"/>
                    <a:ea typeface="微软雅黑" pitchFamily="34" charset="-122"/>
                  </a:rPr>
                  <a:t>节点</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项目</a:t>
                </a:r>
                <a:r>
                  <a:rPr lang="zh-CN" altLang="en-US" sz="1600" b="1" dirty="0">
                    <a:latin typeface="微软雅黑" pitchFamily="34" charset="-122"/>
                    <a:ea typeface="微软雅黑" pitchFamily="34" charset="-122"/>
                  </a:rPr>
                  <a:t>实施进度计划</a:t>
                </a:r>
              </a:p>
              <a:p>
                <a:endParaRPr lang="zh-CN" altLang="en-US" sz="16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594877" y="2936339"/>
                <a:ext cx="1761811" cy="1229449"/>
              </a:xfrm>
              <a:prstGeom prst="rect">
                <a:avLst/>
              </a:prstGeom>
            </p:spPr>
            <p:txBody>
              <a:bodyPr wrap="none">
                <a:spAutoFit/>
              </a:bodyPr>
              <a:lstStyle/>
              <a:p>
                <a:pPr algn="ctr"/>
                <a:r>
                  <a:rPr lang="zh-CN" altLang="en-US" sz="1600" b="1" dirty="0">
                    <a:latin typeface="微软雅黑" pitchFamily="34" charset="-122"/>
                    <a:ea typeface="微软雅黑" pitchFamily="34" charset="-122"/>
                  </a:rPr>
                  <a:t>建设内容变更</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意外事项的处理</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阶段成果签收确认</a:t>
                </a:r>
              </a:p>
              <a:p>
                <a:pPr algn="ctr"/>
                <a:r>
                  <a:rPr lang="zh-CN" altLang="en-US" sz="1600" b="1" dirty="0">
                    <a:latin typeface="微软雅黑" pitchFamily="34" charset="-122"/>
                    <a:ea typeface="微软雅黑" pitchFamily="34" charset="-122"/>
                  </a:rPr>
                  <a:t>相关要求提前</a:t>
                </a:r>
                <a:r>
                  <a:rPr lang="zh-CN" altLang="en-US" sz="1600" b="1" dirty="0" smtClean="0">
                    <a:latin typeface="微软雅黑" pitchFamily="34" charset="-122"/>
                    <a:ea typeface="微软雅黑" pitchFamily="34" charset="-122"/>
                  </a:rPr>
                  <a:t>约定</a:t>
                </a:r>
                <a:endParaRPr lang="en-US" altLang="zh-CN" sz="1600" dirty="0" smtClean="0"/>
              </a:p>
              <a:p>
                <a:endParaRPr lang="zh-CN" altLang="en-US" sz="1600" dirty="0"/>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847363" y="4165788"/>
                <a:ext cx="1959767" cy="771980"/>
              </a:xfrm>
              <a:prstGeom prst="rect">
                <a:avLst/>
              </a:prstGeom>
            </p:spPr>
            <p:txBody>
              <a:bodyPr wrap="none">
                <a:spAutoFit/>
              </a:bodyPr>
              <a:lstStyle/>
              <a:p>
                <a:r>
                  <a:rPr lang="zh-CN" altLang="en-US" sz="1600" b="1" dirty="0">
                    <a:latin typeface="微软雅黑" pitchFamily="34" charset="-122"/>
                    <a:ea typeface="微软雅黑" pitchFamily="34" charset="-122"/>
                  </a:rPr>
                  <a:t>制定项目实施预算</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提交每日流水账阶段</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成本核算并及时报备</a:t>
                </a:r>
              </a:p>
            </p:txBody>
          </p:sp>
          <p:grpSp>
            <p:nvGrpSpPr>
              <p:cNvPr id="55" name="组合 54"/>
              <p:cNvGrpSpPr/>
              <p:nvPr/>
            </p:nvGrpSpPr>
            <p:grpSpPr>
              <a:xfrm>
                <a:off x="323784" y="1706324"/>
                <a:ext cx="2304000" cy="1000715"/>
                <a:chOff x="433259" y="1438288"/>
                <a:chExt cx="2304000" cy="1000715"/>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953394" y="1438288"/>
                  <a:ext cx="1761811" cy="1000715"/>
                </a:xfrm>
                <a:prstGeom prst="rect">
                  <a:avLst/>
                </a:prstGeom>
              </p:spPr>
              <p:txBody>
                <a:bodyPr wrap="none">
                  <a:spAutoFit/>
                </a:bodyPr>
                <a:lstStyle/>
                <a:p>
                  <a:r>
                    <a:rPr lang="zh-CN" altLang="en-US" sz="1600" b="1" dirty="0">
                      <a:latin typeface="微软雅黑" pitchFamily="34" charset="-122"/>
                      <a:ea typeface="微软雅黑" pitchFamily="34" charset="-122"/>
                    </a:rPr>
                    <a:t>项目实施前评估</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项目实施过程评价</a:t>
                  </a:r>
                </a:p>
                <a:p>
                  <a:r>
                    <a:rPr lang="zh-CN" altLang="en-US" sz="1600" b="1" dirty="0">
                      <a:latin typeface="微软雅黑" pitchFamily="34" charset="-122"/>
                      <a:ea typeface="微软雅黑" pitchFamily="34" charset="-122"/>
                    </a:rPr>
                    <a:t>项目实施后评价</a:t>
                  </a:r>
                </a:p>
                <a:p>
                  <a:endParaRPr lang="zh-CN" altLang="en-US" sz="1600" dirty="0"/>
                </a:p>
              </p:txBody>
            </p:sp>
          </p:grpSp>
        </p:grpSp>
      </p:grpSp>
      <p:sp>
        <p:nvSpPr>
          <p:cNvPr id="3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44</a:t>
            </a:r>
            <a:endParaRPr lang="zh-CN" altLang="en-US" sz="1600" b="1" dirty="0">
              <a:solidFill>
                <a:prstClr val="white"/>
              </a:solidFill>
            </a:endParaRPr>
          </a:p>
        </p:txBody>
      </p:sp>
    </p:spTree>
    <p:extLst>
      <p:ext uri="{BB962C8B-B14F-4D97-AF65-F5344CB8AC3E}">
        <p14:creationId xmlns:p14="http://schemas.microsoft.com/office/powerpoint/2010/main" val="1387281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749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28925" y="712641"/>
            <a:ext cx="3395221"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a:t>
            </a:r>
            <a:r>
              <a:rPr lang="en-US" altLang="zh-CN" sz="2000" b="1" dirty="0" smtClean="0">
                <a:solidFill>
                  <a:srgbClr val="FFFFFF"/>
                </a:solidFill>
                <a:ea typeface="微软雅黑" pitchFamily="34" charset="-122"/>
              </a:rPr>
              <a:t> </a:t>
            </a:r>
            <a:r>
              <a:rPr lang="zh-CN" altLang="en-US" sz="2000" b="1" dirty="0" smtClean="0">
                <a:solidFill>
                  <a:srgbClr val="FFFFFF"/>
                </a:solidFill>
                <a:ea typeface="微软雅黑" pitchFamily="34" charset="-122"/>
              </a:rPr>
              <a:t>专业建设团队保障</a:t>
            </a:r>
            <a:endParaRPr lang="zh-CN" altLang="en-US" sz="2000" b="1" dirty="0">
              <a:solidFill>
                <a:srgbClr val="FFFFFF"/>
              </a:solidFill>
              <a:ea typeface="微软雅黑" pitchFamily="34" charset="-122"/>
            </a:endParaRPr>
          </a:p>
        </p:txBody>
      </p:sp>
      <p:sp>
        <p:nvSpPr>
          <p:cNvPr id="21" name="矩形 20"/>
          <p:cNvSpPr/>
          <p:nvPr/>
        </p:nvSpPr>
        <p:spPr>
          <a:xfrm>
            <a:off x="2336506" y="1552620"/>
            <a:ext cx="3538390" cy="400110"/>
          </a:xfrm>
          <a:prstGeom prst="rect">
            <a:avLst/>
          </a:prstGeom>
        </p:spPr>
        <p:txBody>
          <a:bodyPr wrap="square">
            <a:spAutoFit/>
          </a:bodyPr>
          <a:lstStyle/>
          <a:p>
            <a:r>
              <a:rPr lang="zh-CN" altLang="en-US" sz="2000" b="1" dirty="0" smtClean="0">
                <a:solidFill>
                  <a:srgbClr val="C00000"/>
                </a:solidFill>
                <a:latin typeface="微软雅黑" pitchFamily="34" charset="-122"/>
                <a:ea typeface="微软雅黑" pitchFamily="34" charset="-122"/>
              </a:rPr>
              <a:t>全国一流的职业教育专家</a:t>
            </a:r>
            <a:endParaRPr lang="zh-CN" altLang="en-US" sz="2000" b="1" dirty="0">
              <a:solidFill>
                <a:srgbClr val="C00000"/>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305055120"/>
              </p:ext>
            </p:extLst>
          </p:nvPr>
        </p:nvGraphicFramePr>
        <p:xfrm>
          <a:off x="669876" y="2090820"/>
          <a:ext cx="7172373" cy="3271520"/>
        </p:xfrm>
        <a:graphic>
          <a:graphicData uri="http://schemas.openxmlformats.org/drawingml/2006/table">
            <a:tbl>
              <a:tblPr firstRow="1" bandRow="1">
                <a:tableStyleId>{5C22544A-7EE6-4342-B048-85BDC9FD1C3A}</a:tableStyleId>
              </a:tblPr>
              <a:tblGrid>
                <a:gridCol w="608340"/>
                <a:gridCol w="852931"/>
                <a:gridCol w="5711102"/>
              </a:tblGrid>
              <a:tr h="0">
                <a:tc>
                  <a:txBody>
                    <a:bodyPr/>
                    <a:lstStyle/>
                    <a:p>
                      <a:r>
                        <a:rPr lang="zh-CN" altLang="en-US" sz="1400" dirty="0" smtClean="0">
                          <a:latin typeface="微软雅黑" pitchFamily="34" charset="-122"/>
                          <a:ea typeface="微软雅黑" pitchFamily="34" charset="-122"/>
                        </a:rPr>
                        <a:t>序号</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 姓 名</a:t>
                      </a:r>
                      <a:endParaRPr lang="zh-CN" altLang="en-US" sz="1400" dirty="0">
                        <a:latin typeface="微软雅黑" pitchFamily="34" charset="-122"/>
                        <a:ea typeface="微软雅黑" pitchFamily="34" charset="-122"/>
                      </a:endParaRPr>
                    </a:p>
                  </a:txBody>
                  <a:tcPr/>
                </a:tc>
                <a:tc>
                  <a:txBody>
                    <a:bodyPr/>
                    <a:lstStyle/>
                    <a:p>
                      <a:pPr algn="ctr"/>
                      <a:r>
                        <a:rPr lang="zh-CN" altLang="en-US" sz="1400" dirty="0" smtClean="0">
                          <a:latin typeface="微软雅黑" pitchFamily="34" charset="-122"/>
                          <a:ea typeface="微软雅黑" pitchFamily="34" charset="-122"/>
                        </a:rPr>
                        <a:t>职务职称</a:t>
                      </a:r>
                      <a:endParaRPr lang="zh-CN" altLang="en-US" sz="14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俞仲文</a:t>
                      </a:r>
                      <a:endParaRPr lang="zh-CN" altLang="en-US" sz="1600" b="1"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教育部职业教育学会副会长、深圳职院创校院长</a:t>
                      </a:r>
                      <a:endParaRPr lang="zh-CN" altLang="en-US" sz="1600" dirty="0">
                        <a:latin typeface="微软雅黑" pitchFamily="34" charset="-122"/>
                        <a:ea typeface="微软雅黑" pitchFamily="34" charset="-122"/>
                      </a:endParaRPr>
                    </a:p>
                  </a:txBody>
                  <a:tcPr/>
                </a:tc>
              </a:tr>
              <a:tr h="370840">
                <a:tc>
                  <a:txBody>
                    <a:bodyPr/>
                    <a:lstStyle/>
                    <a:p>
                      <a:pPr marL="0" algn="l" defTabSz="914400" rtl="0" eaLnBrk="1" latinLnBrk="0" hangingPunct="1"/>
                      <a:r>
                        <a:rPr lang="en-US" altLang="zh-CN" sz="1600" kern="1200" dirty="0" smtClean="0">
                          <a:solidFill>
                            <a:schemeClr val="dk1"/>
                          </a:solidFill>
                          <a:latin typeface="微软雅黑" pitchFamily="34" charset="-122"/>
                          <a:ea typeface="微软雅黑" pitchFamily="34" charset="-122"/>
                          <a:cs typeface="+mn-cs"/>
                        </a:rPr>
                        <a:t>2</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王  毅</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600" dirty="0" smtClean="0">
                          <a:latin typeface="微软雅黑" pitchFamily="34" charset="-122"/>
                          <a:ea typeface="微软雅黑" pitchFamily="34" charset="-122"/>
                        </a:rPr>
                        <a:t>教育部教学诊改委副主任委员、国家第一批高职示范校院长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3</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张  玲</a:t>
                      </a:r>
                      <a:endParaRPr lang="zh-CN" altLang="en-US" sz="16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教育部专家库专家、原武汉职业技术学院党委书记</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4</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金志涛</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5</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6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6</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7</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房巧红</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endParaRPr lang="zh-CN" altLang="en-US" sz="1600" kern="1200" dirty="0">
                        <a:solidFill>
                          <a:schemeClr val="dk1"/>
                        </a:solidFill>
                        <a:latin typeface="微软雅黑" pitchFamily="34" charset="-122"/>
                        <a:ea typeface="微软雅黑" pitchFamily="34" charset="-122"/>
                        <a:cs typeface="+mn-cs"/>
                      </a:endParaRPr>
                    </a:p>
                  </a:txBody>
                  <a:tcPr/>
                </a:tc>
              </a:tr>
            </a:tbl>
          </a:graphicData>
        </a:graphic>
      </p:graphicFrame>
      <p:sp>
        <p:nvSpPr>
          <p:cNvPr id="3" name="矩形 2"/>
          <p:cNvSpPr/>
          <p:nvPr/>
        </p:nvSpPr>
        <p:spPr>
          <a:xfrm>
            <a:off x="8293100" y="2303086"/>
            <a:ext cx="3048000" cy="2964914"/>
          </a:xfrm>
          <a:prstGeom prst="rect">
            <a:avLst/>
          </a:prstGeom>
          <a:ln cmpd="sng">
            <a:solidFill>
              <a:schemeClr val="accent2"/>
            </a:solidFill>
          </a:ln>
        </p:spPr>
        <p:txBody>
          <a:bodyPr>
            <a:spAutoFit/>
          </a:bodyPr>
          <a:lstStyle/>
          <a:p>
            <a:pPr algn="just" defTabSz="1172352">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审事业部群、计算机教育事业部群、机电与自动化事业部群、校园文化事业</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部。</a:t>
            </a:r>
            <a:endParaRPr lang="en-US" altLang="zh-CN" kern="100" dirty="0">
              <a:solidFill>
                <a:sysClr val="windowText" lastClr="000000"/>
              </a:solidFill>
              <a:latin typeface="微软雅黑" panose="020B0503020204020204" pitchFamily="34" charset="-122"/>
              <a:ea typeface="微软雅黑" panose="020B0503020204020204" pitchFamily="34" charset="-122"/>
              <a:cs typeface="Times New Roman"/>
            </a:endParaRPr>
          </a:p>
          <a:p>
            <a:pPr algn="ctr" defTabSz="1172352">
              <a:lnSpc>
                <a:spcPts val="2564"/>
              </a:lnSpc>
              <a:defRPr/>
            </a:pPr>
            <a:r>
              <a:rPr lang="en-US" altLang="zh-CN" sz="3600" kern="0" dirty="0">
                <a:solidFill>
                  <a:sysClr val="windowText" lastClr="000000">
                    <a:lumMod val="65000"/>
                    <a:lumOff val="35000"/>
                  </a:sysClr>
                </a:solidFill>
                <a:latin typeface="Berlin Sans FB Demi" panose="020E0802020502020306" pitchFamily="34" charset="0"/>
                <a:ea typeface="微软雅黑" panose="020B0503020204020204" pitchFamily="34" charset="-122"/>
              </a:rPr>
              <a:t>……</a:t>
            </a:r>
            <a:endParaRPr lang="zh-CN" altLang="zh-CN" sz="3600" kern="100" dirty="0">
              <a:solidFill>
                <a:sysClr val="windowText" lastClr="000000"/>
              </a:solidFill>
              <a:latin typeface="Berlin Sans FB Demi" panose="020E0802020502020306" pitchFamily="34" charset="0"/>
              <a:ea typeface="微软雅黑" panose="020B0503020204020204" pitchFamily="34" charset="-122"/>
              <a:cs typeface="Times New Roman"/>
            </a:endParaRPr>
          </a:p>
          <a:p>
            <a:pPr lvl="0" algn="just" defTabSz="1172352">
              <a:lnSpc>
                <a:spcPts val="3590"/>
              </a:lnSpc>
              <a:defRPr/>
            </a:pPr>
            <a:endParaRPr lang="zh-CN" altLang="zh-CN" b="1" dirty="0">
              <a:solidFill>
                <a:srgbClr val="FF0000"/>
              </a:solidFill>
              <a:latin typeface="微软雅黑" pitchFamily="34" charset="-122"/>
              <a:ea typeface="微软雅黑" pitchFamily="34" charset="-122"/>
            </a:endParaRPr>
          </a:p>
        </p:txBody>
      </p:sp>
      <p:sp>
        <p:nvSpPr>
          <p:cNvPr id="11"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45</a:t>
            </a:r>
            <a:endParaRPr lang="zh-CN" altLang="en-US" sz="1600" b="1" dirty="0">
              <a:solidFill>
                <a:prstClr val="white"/>
              </a:solidFill>
            </a:endParaRPr>
          </a:p>
        </p:txBody>
      </p:sp>
    </p:spTree>
    <p:extLst>
      <p:ext uri="{BB962C8B-B14F-4D97-AF65-F5344CB8AC3E}">
        <p14:creationId xmlns:p14="http://schemas.microsoft.com/office/powerpoint/2010/main" val="155670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46</a:t>
            </a:r>
            <a:endParaRPr lang="zh-CN" altLang="en-US" sz="1600" b="1" dirty="0">
              <a:solidFill>
                <a:prstClr val="white"/>
              </a:solidFill>
            </a:endParaRPr>
          </a:p>
        </p:txBody>
      </p:sp>
      <p:sp>
        <p:nvSpPr>
          <p:cNvPr id="51" name="MH_Other_5"/>
          <p:cNvSpPr>
            <a:spLocks noChangeArrowheads="1"/>
          </p:cNvSpPr>
          <p:nvPr>
            <p:custDataLst>
              <p:tags r:id="rId1"/>
            </p:custDataLst>
          </p:nvPr>
        </p:nvSpPr>
        <p:spPr bwMode="auto">
          <a:xfrm>
            <a:off x="187030" y="720749"/>
            <a:ext cx="2768043" cy="4579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chemeClr val="bg1"/>
                </a:solidFill>
                <a:ea typeface="微软雅黑" pitchFamily="34" charset="-122"/>
              </a:rPr>
              <a:t>（五）</a:t>
            </a:r>
            <a:r>
              <a:rPr lang="zh-CN" altLang="en-US" sz="2000" b="1" dirty="0">
                <a:solidFill>
                  <a:schemeClr val="bg1"/>
                </a:solidFill>
                <a:ea typeface="微软雅黑" pitchFamily="34" charset="-122"/>
              </a:rPr>
              <a:t>创新运营</a:t>
            </a:r>
            <a:r>
              <a:rPr lang="zh-CN" altLang="en-US" sz="2000" b="1" dirty="0" smtClean="0">
                <a:solidFill>
                  <a:schemeClr val="bg1"/>
                </a:solidFill>
                <a:ea typeface="微软雅黑" pitchFamily="34" charset="-122"/>
              </a:rPr>
              <a:t>模式</a:t>
            </a:r>
            <a:endParaRPr lang="zh-CN" altLang="en-US" sz="2000" b="1" dirty="0">
              <a:solidFill>
                <a:schemeClr val="bg1"/>
              </a:solidFill>
              <a:ea typeface="微软雅黑" pitchFamily="34" charset="-122"/>
            </a:endParaRPr>
          </a:p>
        </p:txBody>
      </p:sp>
      <p:cxnSp>
        <p:nvCxnSpPr>
          <p:cNvPr id="32" name="直接连接符 31"/>
          <p:cNvCxnSpPr/>
          <p:nvPr/>
        </p:nvCxnSpPr>
        <p:spPr>
          <a:xfrm>
            <a:off x="1768416" y="404813"/>
            <a:ext cx="9806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547415" y="1722436"/>
            <a:ext cx="8280920" cy="1015663"/>
          </a:xfrm>
          <a:prstGeom prst="rect">
            <a:avLst/>
          </a:prstGeom>
        </p:spPr>
        <p:txBody>
          <a:bodyPr wrap="square">
            <a:spAutoFit/>
          </a:bodyPr>
          <a:lstStyle/>
          <a:p>
            <a:pPr indent="288000">
              <a:lnSpc>
                <a:spcPts val="2400"/>
              </a:lnSpc>
            </a:pPr>
            <a:r>
              <a:rPr lang="zh-CN" altLang="en-US" sz="1600" dirty="0">
                <a:latin typeface="微软雅黑" panose="020B0503020204020204" pitchFamily="34" charset="-122"/>
                <a:ea typeface="微软雅黑" panose="020B0503020204020204" pitchFamily="34" charset="-122"/>
              </a:rPr>
              <a:t>国泰安</a:t>
            </a:r>
            <a:r>
              <a:rPr lang="zh-CN" altLang="zh-CN" sz="1600" dirty="0">
                <a:latin typeface="微软雅黑" panose="020B0503020204020204" pitchFamily="34" charset="-122"/>
                <a:ea typeface="微软雅黑" panose="020B0503020204020204" pitchFamily="34" charset="-122"/>
              </a:rPr>
              <a:t>通过总结分析现有的运营模式的利弊，提出</a:t>
            </a:r>
            <a:r>
              <a:rPr lang="zh-CN" altLang="zh-CN" sz="1600" b="1" dirty="0">
                <a:solidFill>
                  <a:srgbClr val="0070C0"/>
                </a:solidFill>
                <a:latin typeface="微软雅黑" panose="020B0503020204020204" pitchFamily="34" charset="-122"/>
                <a:ea typeface="微软雅黑" panose="020B0503020204020204" pitchFamily="34" charset="-122"/>
              </a:rPr>
              <a:t>“专业</a:t>
            </a:r>
            <a:r>
              <a:rPr lang="zh-CN" altLang="en-US" sz="1600" b="1" dirty="0">
                <a:solidFill>
                  <a:srgbClr val="0070C0"/>
                </a:solidFill>
                <a:latin typeface="微软雅黑" panose="020B0503020204020204" pitchFamily="34" charset="-122"/>
                <a:ea typeface="微软雅黑" panose="020B0503020204020204" pitchFamily="34" charset="-122"/>
              </a:rPr>
              <a:t>实训</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社会培训</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人才服务</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创新创业</a:t>
            </a:r>
            <a:r>
              <a:rPr lang="zh-CN" altLang="zh-CN" sz="1600" b="1" dirty="0">
                <a:solidFill>
                  <a:srgbClr val="0070C0"/>
                </a:solidFill>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创新运营模式</a:t>
            </a:r>
            <a:r>
              <a:rPr lang="zh-CN" altLang="en-US" sz="1600" dirty="0">
                <a:latin typeface="微软雅黑" panose="020B0503020204020204" pitchFamily="34" charset="-122"/>
                <a:ea typeface="微软雅黑" panose="020B0503020204020204" pitchFamily="34" charset="-122"/>
              </a:rPr>
              <a:t>，实现公共实训基地的可持续运营，从而为地方培养复合型、创新创业型的技术技能人才。</a:t>
            </a:r>
            <a:endParaRPr lang="zh-CN" altLang="zh-CN" sz="1600" dirty="0">
              <a:latin typeface="微软雅黑" panose="020B0503020204020204" pitchFamily="34" charset="-122"/>
              <a:ea typeface="微软雅黑" panose="020B0503020204020204" pitchFamily="34" charset="-122"/>
            </a:endParaRPr>
          </a:p>
        </p:txBody>
      </p:sp>
      <p:sp>
        <p:nvSpPr>
          <p:cNvPr id="85" name="TextBox 10"/>
          <p:cNvSpPr txBox="1"/>
          <p:nvPr/>
        </p:nvSpPr>
        <p:spPr>
          <a:xfrm>
            <a:off x="4778896" y="2607196"/>
            <a:ext cx="2092239" cy="338554"/>
          </a:xfrm>
          <a:prstGeom prst="rect">
            <a:avLst/>
          </a:prstGeom>
          <a:noFill/>
        </p:spPr>
        <p:txBody>
          <a:bodyPr wrap="none" rtlCol="0">
            <a:spAutoFit/>
          </a:bodyPr>
          <a:lstStyle/>
          <a:p>
            <a:r>
              <a:rPr lang="zh-CN" altLang="en-US" sz="1600" b="1" dirty="0">
                <a:solidFill>
                  <a:srgbClr val="0070C0"/>
                </a:solidFill>
                <a:latin typeface="微软雅黑" panose="020B0503020204020204" pitchFamily="34" charset="-122"/>
                <a:ea typeface="微软雅黑" panose="020B0503020204020204" pitchFamily="34" charset="-122"/>
              </a:rPr>
              <a:t>组织架构（供参考） </a:t>
            </a:r>
            <a:endParaRPr lang="en-US" altLang="zh-CN" sz="1600" b="1" dirty="0">
              <a:solidFill>
                <a:srgbClr val="0070C0"/>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2042593" y="3090544"/>
            <a:ext cx="7344815" cy="2964694"/>
            <a:chOff x="381507" y="1217093"/>
            <a:chExt cx="8380985" cy="3540758"/>
          </a:xfrm>
        </p:grpSpPr>
        <p:grpSp>
          <p:nvGrpSpPr>
            <p:cNvPr id="87" name="组合 86"/>
            <p:cNvGrpSpPr/>
            <p:nvPr/>
          </p:nvGrpSpPr>
          <p:grpSpPr>
            <a:xfrm>
              <a:off x="3113338" y="1217093"/>
              <a:ext cx="2921659" cy="732446"/>
              <a:chOff x="2731831" y="1372277"/>
              <a:chExt cx="2921659" cy="904605"/>
            </a:xfrm>
          </p:grpSpPr>
          <p:sp>
            <p:nvSpPr>
              <p:cNvPr id="104" name="矩形 103"/>
              <p:cNvSpPr/>
              <p:nvPr/>
            </p:nvSpPr>
            <p:spPr>
              <a:xfrm>
                <a:off x="2731831" y="1476483"/>
                <a:ext cx="2921659" cy="637805"/>
              </a:xfrm>
              <a:prstGeom prst="rect">
                <a:avLst/>
              </a:prstGeom>
              <a:solidFill>
                <a:srgbClr val="0070C0"/>
              </a:solidFill>
              <a:ln w="25400" cap="flat" cmpd="sng" algn="ctr">
                <a:solidFill>
                  <a:sysClr val="window" lastClr="FFFFFF">
                    <a:hueOff val="0"/>
                    <a:satOff val="0"/>
                    <a:lumOff val="0"/>
                    <a:alphaOff val="0"/>
                  </a:sysClr>
                </a:solidFill>
                <a:prstDash val="solid"/>
              </a:ln>
              <a:effectLst/>
            </p:spPr>
          </p:sp>
          <p:sp>
            <p:nvSpPr>
              <p:cNvPr id="105" name="矩形 104"/>
              <p:cNvSpPr/>
              <p:nvPr/>
            </p:nvSpPr>
            <p:spPr>
              <a:xfrm>
                <a:off x="2731831" y="1372277"/>
                <a:ext cx="2921659" cy="904605"/>
              </a:xfrm>
              <a:prstGeom prst="rect">
                <a:avLst/>
              </a:prstGeom>
              <a:noFill/>
              <a:ln>
                <a:noFill/>
              </a:ln>
              <a:effectLst/>
            </p:spPr>
            <p:txBody>
              <a:bodyPr spcFirstLastPara="0" vert="horz" wrap="square" lIns="10160" tIns="10160" rIns="10160" bIns="101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zh-CN" altLang="en-US" sz="16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公共实训基地</a:t>
                </a:r>
              </a:p>
            </p:txBody>
          </p:sp>
        </p:grpSp>
        <p:grpSp>
          <p:nvGrpSpPr>
            <p:cNvPr id="88" name="组合 87"/>
            <p:cNvGrpSpPr/>
            <p:nvPr/>
          </p:nvGrpSpPr>
          <p:grpSpPr>
            <a:xfrm>
              <a:off x="381507" y="2171753"/>
              <a:ext cx="1809211" cy="757755"/>
              <a:chOff x="0" y="2468152"/>
              <a:chExt cx="1809211" cy="904605"/>
            </a:xfrm>
          </p:grpSpPr>
          <p:sp>
            <p:nvSpPr>
              <p:cNvPr id="102" name="矩形 101"/>
              <p:cNvSpPr/>
              <p:nvPr/>
            </p:nvSpPr>
            <p:spPr>
              <a:xfrm>
                <a:off x="0" y="2468152"/>
                <a:ext cx="1809211" cy="904605"/>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ln>
              <a:effectLst/>
            </p:spPr>
          </p:sp>
          <p:sp>
            <p:nvSpPr>
              <p:cNvPr id="103" name="矩形 102"/>
              <p:cNvSpPr/>
              <p:nvPr/>
            </p:nvSpPr>
            <p:spPr>
              <a:xfrm>
                <a:off x="0" y="2468152"/>
                <a:ext cx="1809211" cy="904605"/>
              </a:xfrm>
              <a:prstGeom prst="rect">
                <a:avLst/>
              </a:prstGeom>
              <a:noFill/>
              <a:ln>
                <a:noFill/>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综合管理部</a:t>
                </a:r>
                <a:endParaRPr kumimoji="0" lang="en-US" altLang="zh-CN"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(3-4</a:t>
                </a: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人）</a:t>
                </a:r>
                <a:endParaRPr kumimoji="0" lang="zh-CN" altLang="en-US" sz="1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89" name="组合 88"/>
            <p:cNvGrpSpPr/>
            <p:nvPr/>
          </p:nvGrpSpPr>
          <p:grpSpPr>
            <a:xfrm>
              <a:off x="2552266" y="2171753"/>
              <a:ext cx="1809211" cy="757755"/>
              <a:chOff x="2170759" y="2468152"/>
              <a:chExt cx="1809211" cy="904605"/>
            </a:xfrm>
          </p:grpSpPr>
          <p:sp>
            <p:nvSpPr>
              <p:cNvPr id="100" name="矩形 99"/>
              <p:cNvSpPr/>
              <p:nvPr/>
            </p:nvSpPr>
            <p:spPr>
              <a:xfrm>
                <a:off x="2170759" y="2468152"/>
                <a:ext cx="1809211" cy="904605"/>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ln>
              <a:effectLst/>
            </p:spPr>
          </p:sp>
          <p:sp>
            <p:nvSpPr>
              <p:cNvPr id="101" name="矩形 100"/>
              <p:cNvSpPr/>
              <p:nvPr/>
            </p:nvSpPr>
            <p:spPr>
              <a:xfrm>
                <a:off x="2170759" y="2468152"/>
                <a:ext cx="1809211" cy="904605"/>
              </a:xfrm>
              <a:prstGeom prst="rect">
                <a:avLst/>
              </a:prstGeom>
              <a:noFill/>
              <a:ln>
                <a:noFill/>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实训管理与技能鉴定</a:t>
                </a:r>
                <a:endParaRPr kumimoji="0" lang="en-US" altLang="zh-CN"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en-US" altLang="zh-CN"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5-6</a:t>
                </a: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人）</a:t>
                </a:r>
              </a:p>
            </p:txBody>
          </p:sp>
        </p:grpSp>
        <p:grpSp>
          <p:nvGrpSpPr>
            <p:cNvPr id="90" name="组合 89"/>
            <p:cNvGrpSpPr/>
            <p:nvPr/>
          </p:nvGrpSpPr>
          <p:grpSpPr>
            <a:xfrm>
              <a:off x="4764135" y="2197825"/>
              <a:ext cx="1809211" cy="731684"/>
              <a:chOff x="4382628" y="2494223"/>
              <a:chExt cx="1809211" cy="904605"/>
            </a:xfrm>
          </p:grpSpPr>
          <p:sp>
            <p:nvSpPr>
              <p:cNvPr id="98" name="矩形 97"/>
              <p:cNvSpPr/>
              <p:nvPr/>
            </p:nvSpPr>
            <p:spPr>
              <a:xfrm>
                <a:off x="4382628" y="2494223"/>
                <a:ext cx="1809211" cy="904605"/>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ln>
              <a:effectLst/>
            </p:spPr>
          </p:sp>
          <p:sp>
            <p:nvSpPr>
              <p:cNvPr id="99" name="矩形 98"/>
              <p:cNvSpPr/>
              <p:nvPr/>
            </p:nvSpPr>
            <p:spPr>
              <a:xfrm>
                <a:off x="4382628" y="2494223"/>
                <a:ext cx="1809211" cy="904605"/>
              </a:xfrm>
              <a:prstGeom prst="rect">
                <a:avLst/>
              </a:prstGeom>
              <a:noFill/>
              <a:ln>
                <a:noFill/>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互联网平台运营部</a:t>
                </a:r>
                <a:endParaRPr kumimoji="0" lang="en-US" altLang="zh-CN" sz="1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en-US" altLang="zh-CN"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2-3</a:t>
                </a: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人）</a:t>
                </a:r>
                <a:endParaRPr kumimoji="0" lang="zh-CN" altLang="en-US" sz="1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6953281" y="2197824"/>
              <a:ext cx="1809211" cy="731685"/>
              <a:chOff x="6571774" y="2494223"/>
              <a:chExt cx="1809211" cy="904605"/>
            </a:xfrm>
          </p:grpSpPr>
          <p:sp>
            <p:nvSpPr>
              <p:cNvPr id="96" name="矩形 95"/>
              <p:cNvSpPr/>
              <p:nvPr/>
            </p:nvSpPr>
            <p:spPr>
              <a:xfrm>
                <a:off x="6571774" y="2494223"/>
                <a:ext cx="1809211" cy="904605"/>
              </a:xfrm>
              <a:prstGeom prst="rect">
                <a:avLst/>
              </a:prstGeom>
              <a:solidFill>
                <a:srgbClr val="1F497D">
                  <a:lumMod val="60000"/>
                  <a:lumOff val="40000"/>
                </a:srgbClr>
              </a:solidFill>
              <a:ln w="25400" cap="flat" cmpd="sng" algn="ctr">
                <a:solidFill>
                  <a:sysClr val="window" lastClr="FFFFFF">
                    <a:hueOff val="0"/>
                    <a:satOff val="0"/>
                    <a:lumOff val="0"/>
                    <a:alphaOff val="0"/>
                  </a:sysClr>
                </a:solidFill>
                <a:prstDash val="solid"/>
              </a:ln>
              <a:effectLst/>
            </p:spPr>
          </p:sp>
          <p:sp>
            <p:nvSpPr>
              <p:cNvPr id="97" name="矩形 96"/>
              <p:cNvSpPr/>
              <p:nvPr/>
            </p:nvSpPr>
            <p:spPr>
              <a:xfrm>
                <a:off x="6571774" y="2494223"/>
                <a:ext cx="1809211" cy="904605"/>
              </a:xfrm>
              <a:prstGeom prst="rect">
                <a:avLst/>
              </a:prstGeom>
              <a:noFill/>
              <a:ln>
                <a:noFill/>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市场</a:t>
                </a:r>
                <a:r>
                  <a:rPr kumimoji="0" lang="zh-CN" altLang="en-US" sz="1200" b="1"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开发部</a:t>
                </a:r>
                <a:endParaRPr kumimoji="0" lang="en-US" altLang="zh-CN" sz="1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2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en-US" altLang="zh-CN"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5-8</a:t>
                </a:r>
                <a:r>
                  <a:rPr kumimoji="0" lang="zh-CN" altLang="en-US" sz="12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人）</a:t>
                </a:r>
                <a:endParaRPr kumimoji="0" lang="zh-CN" altLang="en-US" sz="1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92" name="MH_SubTitle_4"/>
            <p:cNvSpPr/>
            <p:nvPr>
              <p:custDataLst>
                <p:tags r:id="rId2"/>
              </p:custDataLst>
            </p:nvPr>
          </p:nvSpPr>
          <p:spPr>
            <a:xfrm>
              <a:off x="381507" y="3001516"/>
              <a:ext cx="1800200" cy="1756335"/>
            </a:xfrm>
            <a:prstGeom prst="rect">
              <a:avLst/>
            </a:prstGeom>
            <a:solidFill>
              <a:srgbClr val="4F81BD">
                <a:lumMod val="40000"/>
                <a:lumOff val="60000"/>
              </a:srgbClr>
            </a:solidFill>
            <a:ln w="9525" cap="flat" cmpd="sng" algn="ctr">
              <a:solidFill>
                <a:srgbClr val="B2B2B2"/>
              </a:solidFill>
              <a:prstDash val="solid"/>
            </a:ln>
            <a:effectLst>
              <a:outerShdw blurRad="50800" dist="38100" dir="10800000" algn="r" rotWithShape="0">
                <a:prstClr val="black">
                  <a:alpha val="40000"/>
                </a:prstClr>
              </a:outerShdw>
            </a:effectLst>
          </p:spPr>
          <p:txBody>
            <a:bodyPr lIns="72000" tIns="72000" rIns="72000" bIns="72000" anchor="ctr">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a:ea typeface="宋体"/>
                </a:rPr>
                <a:t>1.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统筹督办重大事项</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日常行政工作</a:t>
              </a: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3.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招投标事项</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4.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纪律检查</a:t>
              </a:r>
            </a:p>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a:ea typeface="宋体"/>
              </a:endParaRPr>
            </a:p>
          </p:txBody>
        </p:sp>
        <p:sp>
          <p:nvSpPr>
            <p:cNvPr id="93" name="MH_SubTitle_4"/>
            <p:cNvSpPr/>
            <p:nvPr>
              <p:custDataLst>
                <p:tags r:id="rId3"/>
              </p:custDataLst>
            </p:nvPr>
          </p:nvSpPr>
          <p:spPr>
            <a:xfrm>
              <a:off x="2555776" y="3001516"/>
              <a:ext cx="1800200" cy="1756335"/>
            </a:xfrm>
            <a:prstGeom prst="rect">
              <a:avLst/>
            </a:prstGeom>
            <a:solidFill>
              <a:srgbClr val="4F81BD">
                <a:lumMod val="40000"/>
                <a:lumOff val="60000"/>
              </a:srgbClr>
            </a:solidFill>
            <a:ln w="9525" cap="flat" cmpd="sng" algn="ctr">
              <a:solidFill>
                <a:srgbClr val="B2B2B2"/>
              </a:solidFill>
              <a:prstDash val="solid"/>
            </a:ln>
            <a:effectLst>
              <a:outerShdw blurRad="50800" dist="38100" dir="10800000" algn="r" rotWithShape="0">
                <a:prstClr val="black">
                  <a:alpha val="40000"/>
                </a:prstClr>
              </a:outerShdw>
            </a:effectLst>
          </p:spPr>
          <p:txBody>
            <a:bodyPr lIns="72000" tIns="72000" rIns="72000" bIns="72000" anchor="ctr">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a:ea typeface="宋体"/>
                </a:rPr>
                <a:t>1.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项目运营与管理</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实训设备管理</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3.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技能鉴定管理</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4.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师资管理</a:t>
              </a:r>
            </a:p>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a:ea typeface="宋体"/>
              </a:endParaRPr>
            </a:p>
          </p:txBody>
        </p:sp>
        <p:sp>
          <p:nvSpPr>
            <p:cNvPr id="94" name="MH_SubTitle_4"/>
            <p:cNvSpPr/>
            <p:nvPr>
              <p:custDataLst>
                <p:tags r:id="rId4"/>
              </p:custDataLst>
            </p:nvPr>
          </p:nvSpPr>
          <p:spPr>
            <a:xfrm>
              <a:off x="4764135" y="3001516"/>
              <a:ext cx="1810060" cy="1756335"/>
            </a:xfrm>
            <a:prstGeom prst="rect">
              <a:avLst/>
            </a:prstGeom>
            <a:solidFill>
              <a:srgbClr val="4F81BD">
                <a:lumMod val="40000"/>
                <a:lumOff val="60000"/>
              </a:srgbClr>
            </a:solidFill>
            <a:ln w="9525" cap="flat" cmpd="sng" algn="ctr">
              <a:solidFill>
                <a:srgbClr val="B2B2B2"/>
              </a:solidFill>
              <a:prstDash val="solid"/>
            </a:ln>
            <a:effectLst>
              <a:outerShdw blurRad="50800" dist="38100" dir="10800000" algn="r" rotWithShape="0">
                <a:prstClr val="black">
                  <a:alpha val="40000"/>
                </a:prstClr>
              </a:outerShdw>
            </a:effectLst>
          </p:spPr>
          <p:txBody>
            <a:bodyPr lIns="72000" tIns="72000" rIns="72000" bIns="72000" anchor="ctr">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线上运营</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平台建设与维护</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3.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线上资源开发</a:t>
              </a:r>
              <a:endParaRPr kumimoji="0" lang="zh-CN" altLang="en-US" sz="1200" b="0" i="0" u="none" strike="noStrike" kern="0" cap="none" spc="0" normalizeH="0" baseline="0" noProof="0" dirty="0">
                <a:ln>
                  <a:noFill/>
                </a:ln>
                <a:solidFill>
                  <a:sysClr val="windowText" lastClr="000000"/>
                </a:solidFill>
                <a:effectLst/>
                <a:uLnTx/>
                <a:uFillTx/>
                <a:latin typeface="Calibri"/>
                <a:ea typeface="宋体"/>
              </a:endParaRPr>
            </a:p>
          </p:txBody>
        </p:sp>
        <p:sp>
          <p:nvSpPr>
            <p:cNvPr id="95" name="MH_SubTitle_4"/>
            <p:cNvSpPr/>
            <p:nvPr>
              <p:custDataLst>
                <p:tags r:id="rId5"/>
              </p:custDataLst>
            </p:nvPr>
          </p:nvSpPr>
          <p:spPr>
            <a:xfrm>
              <a:off x="6953281" y="3001516"/>
              <a:ext cx="1809211" cy="1756335"/>
            </a:xfrm>
            <a:prstGeom prst="rect">
              <a:avLst/>
            </a:prstGeom>
            <a:solidFill>
              <a:srgbClr val="4F81BD">
                <a:lumMod val="40000"/>
                <a:lumOff val="60000"/>
              </a:srgbClr>
            </a:solidFill>
            <a:ln w="9525" cap="flat" cmpd="sng" algn="ctr">
              <a:solidFill>
                <a:srgbClr val="B2B2B2"/>
              </a:solidFill>
              <a:prstDash val="solid"/>
            </a:ln>
            <a:effectLst>
              <a:outerShdw blurRad="50800" dist="38100" dir="10800000" algn="r" rotWithShape="0">
                <a:prstClr val="black">
                  <a:alpha val="40000"/>
                </a:prstClr>
              </a:outerShdw>
            </a:effectLst>
          </p:spPr>
          <p:txBody>
            <a:bodyPr lIns="72000" tIns="72000" rIns="72000" bIns="72000" anchor="ctr">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招生管理</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业务推介</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3.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就业服务</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4.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创新创业</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5. </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协同创新与研究</a:t>
              </a:r>
            </a:p>
          </p:txBody>
        </p:sp>
      </p:grpSp>
      <p:cxnSp>
        <p:nvCxnSpPr>
          <p:cNvPr id="106" name="肘形连接符 105"/>
          <p:cNvCxnSpPr>
            <a:stCxn id="104" idx="2"/>
            <a:endCxn id="98" idx="0"/>
          </p:cNvCxnSpPr>
          <p:nvPr/>
        </p:nvCxnSpPr>
        <p:spPr>
          <a:xfrm rot="16200000" flipH="1">
            <a:off x="6037463" y="3273031"/>
            <a:ext cx="318122" cy="959248"/>
          </a:xfrm>
          <a:prstGeom prst="bentConnector3">
            <a:avLst/>
          </a:prstGeom>
          <a:noFill/>
          <a:ln w="9525" cap="flat" cmpd="sng" algn="ctr">
            <a:solidFill>
              <a:srgbClr val="4F81BD">
                <a:shade val="95000"/>
                <a:satMod val="105000"/>
              </a:srgbClr>
            </a:solidFill>
            <a:prstDash val="solid"/>
          </a:ln>
          <a:effectLst/>
        </p:spPr>
      </p:cxnSp>
      <p:cxnSp>
        <p:nvCxnSpPr>
          <p:cNvPr id="107" name="肘形连接符 106"/>
          <p:cNvCxnSpPr>
            <a:stCxn id="104" idx="2"/>
            <a:endCxn id="96" idx="0"/>
          </p:cNvCxnSpPr>
          <p:nvPr/>
        </p:nvCxnSpPr>
        <p:spPr>
          <a:xfrm rot="16200000" flipH="1">
            <a:off x="6996711" y="2313783"/>
            <a:ext cx="318121" cy="2877742"/>
          </a:xfrm>
          <a:prstGeom prst="bentConnector3">
            <a:avLst/>
          </a:prstGeom>
          <a:noFill/>
          <a:ln w="9525" cap="flat" cmpd="sng" algn="ctr">
            <a:solidFill>
              <a:srgbClr val="4F81BD">
                <a:shade val="95000"/>
                <a:satMod val="105000"/>
              </a:srgbClr>
            </a:solidFill>
            <a:prstDash val="solid"/>
          </a:ln>
          <a:effectLst/>
        </p:spPr>
      </p:cxnSp>
      <p:cxnSp>
        <p:nvCxnSpPr>
          <p:cNvPr id="108" name="肘形连接符 107"/>
          <p:cNvCxnSpPr>
            <a:stCxn id="104" idx="2"/>
            <a:endCxn id="100" idx="0"/>
          </p:cNvCxnSpPr>
          <p:nvPr/>
        </p:nvCxnSpPr>
        <p:spPr>
          <a:xfrm rot="5400000">
            <a:off x="5079175" y="3252159"/>
            <a:ext cx="296291" cy="979160"/>
          </a:xfrm>
          <a:prstGeom prst="bentConnector3">
            <a:avLst/>
          </a:prstGeom>
          <a:noFill/>
          <a:ln w="9525" cap="flat" cmpd="sng" algn="ctr">
            <a:solidFill>
              <a:srgbClr val="4F81BD">
                <a:shade val="95000"/>
                <a:satMod val="105000"/>
              </a:srgbClr>
            </a:solidFill>
            <a:prstDash val="solid"/>
          </a:ln>
          <a:effectLst/>
        </p:spPr>
      </p:cxnSp>
      <p:cxnSp>
        <p:nvCxnSpPr>
          <p:cNvPr id="109" name="肘形连接符 108"/>
          <p:cNvCxnSpPr>
            <a:stCxn id="104" idx="2"/>
            <a:endCxn id="102" idx="0"/>
          </p:cNvCxnSpPr>
          <p:nvPr/>
        </p:nvCxnSpPr>
        <p:spPr>
          <a:xfrm rot="5400000">
            <a:off x="4127985" y="2300969"/>
            <a:ext cx="296291" cy="2881541"/>
          </a:xfrm>
          <a:prstGeom prst="bentConnector3">
            <a:avLst/>
          </a:prstGeom>
          <a:noFill/>
          <a:ln w="9525" cap="flat" cmpd="sng" algn="ctr">
            <a:solidFill>
              <a:srgbClr val="4F81BD">
                <a:shade val="95000"/>
                <a:satMod val="105000"/>
              </a:srgbClr>
            </a:solidFill>
            <a:prstDash val="solid"/>
          </a:ln>
          <a:effectLst/>
        </p:spPr>
      </p:cxnSp>
      <p:sp>
        <p:nvSpPr>
          <p:cNvPr id="36" name="矩形 35"/>
          <p:cNvSpPr/>
          <p:nvPr/>
        </p:nvSpPr>
        <p:spPr>
          <a:xfrm>
            <a:off x="157762" y="1261766"/>
            <a:ext cx="1385316"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组织架构</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550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47</a:t>
            </a:r>
            <a:endParaRPr lang="zh-CN" altLang="en-US" sz="1600" b="1" dirty="0">
              <a:solidFill>
                <a:prstClr val="white"/>
              </a:solidFill>
            </a:endParaRPr>
          </a:p>
        </p:txBody>
      </p:sp>
      <p:cxnSp>
        <p:nvCxnSpPr>
          <p:cNvPr id="32" name="直接连接符 31"/>
          <p:cNvCxnSpPr/>
          <p:nvPr/>
        </p:nvCxnSpPr>
        <p:spPr>
          <a:xfrm>
            <a:off x="1768416" y="404813"/>
            <a:ext cx="9806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844609" y="2028628"/>
            <a:ext cx="8388644" cy="3960439"/>
            <a:chOff x="1514923" y="2008818"/>
            <a:chExt cx="8238544" cy="3889576"/>
          </a:xfrm>
        </p:grpSpPr>
        <p:sp>
          <p:nvSpPr>
            <p:cNvPr id="34" name="矩形 33"/>
            <p:cNvSpPr/>
            <p:nvPr/>
          </p:nvSpPr>
          <p:spPr>
            <a:xfrm>
              <a:off x="1514923" y="2873021"/>
              <a:ext cx="1871451" cy="3025373"/>
            </a:xfrm>
            <a:prstGeom prst="rect">
              <a:avLst/>
            </a:prstGeom>
            <a:solidFill>
              <a:schemeClr val="bg1">
                <a:lumMod val="95000"/>
              </a:schemeClr>
            </a:solidFill>
            <a:ln w="19050">
              <a:solidFill>
                <a:schemeClr val="bg1"/>
              </a:solidFill>
            </a:ln>
            <a:effectLst>
              <a:innerShdw blurRad="63500" dist="50800" dir="135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217094" tIns="45951" rIns="91903" bIns="45951" rtlCol="0" anchor="ctr"/>
            <a:lstStyle/>
            <a:p>
              <a:endParaRPr lang="zh-CN" altLang="en-US" sz="1200" dirty="0">
                <a:solidFill>
                  <a:schemeClr val="tx1">
                    <a:lumMod val="75000"/>
                    <a:lumOff val="25000"/>
                  </a:schemeClr>
                </a:solidFill>
                <a:latin typeface="微软雅黑" pitchFamily="34" charset="-122"/>
                <a:ea typeface="微软雅黑" pitchFamily="34" charset="-122"/>
              </a:endParaRPr>
            </a:p>
          </p:txBody>
        </p:sp>
        <p:grpSp>
          <p:nvGrpSpPr>
            <p:cNvPr id="35" name="组合 38"/>
            <p:cNvGrpSpPr/>
            <p:nvPr/>
          </p:nvGrpSpPr>
          <p:grpSpPr>
            <a:xfrm>
              <a:off x="1818826" y="2008818"/>
              <a:ext cx="1262598" cy="1109995"/>
              <a:chOff x="4532579" y="1534257"/>
              <a:chExt cx="1761690" cy="1555290"/>
            </a:xfrm>
          </p:grpSpPr>
          <p:sp>
            <p:nvSpPr>
              <p:cNvPr id="89" name="Freeform 6"/>
              <p:cNvSpPr>
                <a:spLocks/>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101600" sx="105000" sy="105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Freeform 6"/>
              <p:cNvSpPr>
                <a:spLocks/>
              </p:cNvSpPr>
              <p:nvPr/>
            </p:nvSpPr>
            <p:spPr bwMode="auto">
              <a:xfrm>
                <a:off x="4564626" y="1562547"/>
                <a:ext cx="1697600" cy="1498711"/>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Freeform 6"/>
              <p:cNvSpPr>
                <a:spLocks/>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rgbClr val="0070C0"/>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DIN Mittelschrift Std" pitchFamily="50" charset="0"/>
                    <a:ea typeface="微软雅黑" pitchFamily="34" charset="-122"/>
                  </a:rPr>
                  <a:t>01</a:t>
                </a:r>
                <a:endParaRPr lang="zh-CN" altLang="en-US" sz="3600" b="1" dirty="0">
                  <a:solidFill>
                    <a:schemeClr val="bg1"/>
                  </a:solidFill>
                  <a:latin typeface="DIN Mittelschrift Std" pitchFamily="50" charset="0"/>
                  <a:ea typeface="微软雅黑" pitchFamily="34" charset="-122"/>
                </a:endParaRPr>
              </a:p>
            </p:txBody>
          </p:sp>
        </p:grpSp>
        <p:grpSp>
          <p:nvGrpSpPr>
            <p:cNvPr id="36" name="组合 4"/>
            <p:cNvGrpSpPr/>
            <p:nvPr/>
          </p:nvGrpSpPr>
          <p:grpSpPr>
            <a:xfrm>
              <a:off x="1691335" y="3293571"/>
              <a:ext cx="1581761" cy="1261153"/>
              <a:chOff x="1496606" y="3429200"/>
              <a:chExt cx="2132520" cy="1757357"/>
            </a:xfrm>
          </p:grpSpPr>
          <p:sp>
            <p:nvSpPr>
              <p:cNvPr id="87" name="矩形 30"/>
              <p:cNvSpPr>
                <a:spLocks noChangeArrowheads="1"/>
              </p:cNvSpPr>
              <p:nvPr/>
            </p:nvSpPr>
            <p:spPr bwMode="auto">
              <a:xfrm>
                <a:off x="1496606" y="4143111"/>
                <a:ext cx="2132520" cy="1043446"/>
              </a:xfrm>
              <a:prstGeom prst="rect">
                <a:avLst/>
              </a:prstGeom>
              <a:noFill/>
              <a:ln w="9525">
                <a:noFill/>
                <a:miter lim="800000"/>
                <a:headEnd/>
                <a:tailEnd/>
              </a:ln>
            </p:spPr>
            <p:txBody>
              <a:bodyPr wrap="square" lIns="58783" tIns="29391" rIns="58783" bIns="29391">
                <a:spAutoFit/>
              </a:bodyPr>
              <a:lstStyle/>
              <a:p>
                <a:pPr>
                  <a:lnSpc>
                    <a:spcPct val="130000"/>
                  </a:lnSpc>
                </a:pPr>
                <a:r>
                  <a:rPr lang="zh-CN" altLang="en-US" sz="1200" dirty="0">
                    <a:latin typeface="微软雅黑" pitchFamily="34" charset="-122"/>
                    <a:ea typeface="微软雅黑" pitchFamily="34" charset="-122"/>
                  </a:rPr>
                  <a:t>通过前期调研、顶层规划专业实训，进行实训建设与提升</a:t>
                </a:r>
              </a:p>
            </p:txBody>
          </p:sp>
          <p:sp>
            <p:nvSpPr>
              <p:cNvPr id="88" name="矩形 87"/>
              <p:cNvSpPr>
                <a:spLocks noChangeArrowheads="1"/>
              </p:cNvSpPr>
              <p:nvPr/>
            </p:nvSpPr>
            <p:spPr bwMode="auto">
              <a:xfrm>
                <a:off x="1600539" y="3429200"/>
                <a:ext cx="1590074" cy="628788"/>
              </a:xfrm>
              <a:prstGeom prst="rect">
                <a:avLst/>
              </a:prstGeom>
              <a:noFill/>
              <a:ln w="9525">
                <a:noFill/>
                <a:miter lim="800000"/>
                <a:headEnd/>
                <a:tailEnd/>
              </a:ln>
            </p:spPr>
            <p:txBody>
              <a:bodyPr wrap="square" lIns="58783" tIns="29391" rIns="58783" bIns="29391">
                <a:spAutoFit/>
              </a:bodyPr>
              <a:lstStyle/>
              <a:p>
                <a:pPr algn="ctr">
                  <a:lnSpc>
                    <a:spcPct val="130000"/>
                  </a:lnSpc>
                </a:pPr>
                <a:r>
                  <a:rPr lang="zh-CN" altLang="en-US" sz="2000" b="1" dirty="0">
                    <a:solidFill>
                      <a:srgbClr val="0070C0"/>
                    </a:solidFill>
                    <a:latin typeface="微软雅黑" pitchFamily="34" charset="-122"/>
                    <a:ea typeface="微软雅黑" pitchFamily="34" charset="-122"/>
                  </a:rPr>
                  <a:t>专业实训</a:t>
                </a:r>
              </a:p>
            </p:txBody>
          </p:sp>
        </p:grpSp>
        <p:pic>
          <p:nvPicPr>
            <p:cNvPr id="37" name="图片 3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1598705" y="4721148"/>
              <a:ext cx="1735302" cy="1106527"/>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sp>
          <p:nvSpPr>
            <p:cNvPr id="38" name="矩形 37"/>
            <p:cNvSpPr/>
            <p:nvPr/>
          </p:nvSpPr>
          <p:spPr>
            <a:xfrm>
              <a:off x="5759651" y="2873020"/>
              <a:ext cx="1871451" cy="3025373"/>
            </a:xfrm>
            <a:prstGeom prst="rect">
              <a:avLst/>
            </a:prstGeom>
            <a:solidFill>
              <a:schemeClr val="bg1">
                <a:lumMod val="95000"/>
              </a:schemeClr>
            </a:solidFill>
            <a:ln w="19050">
              <a:solidFill>
                <a:schemeClr val="bg1"/>
              </a:solidFill>
            </a:ln>
            <a:effectLst>
              <a:innerShdw blurRad="63500" dist="50800" dir="135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91441" tIns="40522" rIns="81043" bIns="40522" rtlCol="0" anchor="ctr"/>
            <a:lstStyle/>
            <a:p>
              <a:endParaRPr lang="zh-CN" altLang="en-US" sz="1200" dirty="0">
                <a:solidFill>
                  <a:schemeClr val="tx1">
                    <a:lumMod val="75000"/>
                    <a:lumOff val="25000"/>
                  </a:schemeClr>
                </a:solidFill>
                <a:latin typeface="微软雅黑" pitchFamily="34" charset="-122"/>
                <a:ea typeface="微软雅黑" pitchFamily="34" charset="-122"/>
              </a:endParaRPr>
            </a:p>
          </p:txBody>
        </p:sp>
        <p:grpSp>
          <p:nvGrpSpPr>
            <p:cNvPr id="39" name="组合 71"/>
            <p:cNvGrpSpPr/>
            <p:nvPr/>
          </p:nvGrpSpPr>
          <p:grpSpPr>
            <a:xfrm>
              <a:off x="6121180" y="2008819"/>
              <a:ext cx="1262598" cy="1109995"/>
              <a:chOff x="4532579" y="1534257"/>
              <a:chExt cx="1761690" cy="1555290"/>
            </a:xfrm>
          </p:grpSpPr>
          <p:sp>
            <p:nvSpPr>
              <p:cNvPr id="84" name="Freeform 6"/>
              <p:cNvSpPr>
                <a:spLocks/>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101600" sx="105000" sy="105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Freeform 6"/>
              <p:cNvSpPr>
                <a:spLocks/>
              </p:cNvSpPr>
              <p:nvPr/>
            </p:nvSpPr>
            <p:spPr bwMode="auto">
              <a:xfrm>
                <a:off x="4564625" y="1562547"/>
                <a:ext cx="1697600" cy="149871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Freeform 6"/>
              <p:cNvSpPr>
                <a:spLocks/>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rgbClr val="0070C0"/>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DIN Mittelschrift Std" pitchFamily="50" charset="0"/>
                    <a:ea typeface="微软雅黑" pitchFamily="34" charset="-122"/>
                  </a:rPr>
                  <a:t>03</a:t>
                </a:r>
                <a:endParaRPr lang="zh-CN" altLang="en-US" sz="3600" b="1" dirty="0">
                  <a:solidFill>
                    <a:schemeClr val="bg1"/>
                  </a:solidFill>
                  <a:latin typeface="DIN Mittelschrift Std" pitchFamily="50" charset="0"/>
                  <a:ea typeface="微软雅黑" pitchFamily="34" charset="-122"/>
                </a:endParaRPr>
              </a:p>
            </p:txBody>
          </p:sp>
        </p:grpSp>
        <p:grpSp>
          <p:nvGrpSpPr>
            <p:cNvPr id="61" name="组合 6"/>
            <p:cNvGrpSpPr/>
            <p:nvPr/>
          </p:nvGrpSpPr>
          <p:grpSpPr>
            <a:xfrm>
              <a:off x="5915615" y="3293573"/>
              <a:ext cx="1684840" cy="1261151"/>
              <a:chOff x="7191754" y="3429201"/>
              <a:chExt cx="2271489" cy="1757353"/>
            </a:xfrm>
          </p:grpSpPr>
          <p:sp>
            <p:nvSpPr>
              <p:cNvPr id="82" name="矩形 30"/>
              <p:cNvSpPr>
                <a:spLocks noChangeArrowheads="1"/>
              </p:cNvSpPr>
              <p:nvPr/>
            </p:nvSpPr>
            <p:spPr bwMode="auto">
              <a:xfrm>
                <a:off x="7330723" y="4151244"/>
                <a:ext cx="2132520" cy="1035310"/>
              </a:xfrm>
              <a:prstGeom prst="rect">
                <a:avLst/>
              </a:prstGeom>
              <a:noFill/>
              <a:ln w="9525">
                <a:noFill/>
                <a:miter lim="800000"/>
                <a:headEnd/>
                <a:tailEnd/>
              </a:ln>
            </p:spPr>
            <p:txBody>
              <a:bodyPr wrap="square" lIns="51837" tIns="25918" rIns="51837" bIns="25918">
                <a:spAutoFit/>
              </a:bodyPr>
              <a:lstStyle/>
              <a:p>
                <a:pPr>
                  <a:lnSpc>
                    <a:spcPct val="130000"/>
                  </a:lnSpc>
                </a:pPr>
                <a:r>
                  <a:rPr lang="zh-CN" altLang="en-US" sz="1200" dirty="0">
                    <a:latin typeface="微软雅黑" pitchFamily="34" charset="-122"/>
                    <a:ea typeface="微软雅黑" pitchFamily="34" charset="-122"/>
                  </a:rPr>
                  <a:t>专注进行实训培训学员人才输出，对接企业人才需求</a:t>
                </a:r>
              </a:p>
            </p:txBody>
          </p:sp>
          <p:sp>
            <p:nvSpPr>
              <p:cNvPr id="83" name="矩形 30"/>
              <p:cNvSpPr>
                <a:spLocks noChangeArrowheads="1"/>
              </p:cNvSpPr>
              <p:nvPr/>
            </p:nvSpPr>
            <p:spPr bwMode="auto">
              <a:xfrm>
                <a:off x="7191754" y="3429201"/>
                <a:ext cx="2225474" cy="565837"/>
              </a:xfrm>
              <a:prstGeom prst="rect">
                <a:avLst/>
              </a:prstGeom>
              <a:noFill/>
              <a:ln w="9525">
                <a:noFill/>
                <a:miter lim="800000"/>
                <a:headEnd/>
                <a:tailEnd/>
              </a:ln>
            </p:spPr>
            <p:txBody>
              <a:bodyPr wrap="square" lIns="51837" tIns="25918" rIns="51837" bIns="25918">
                <a:spAutoFit/>
              </a:bodyPr>
              <a:lstStyle/>
              <a:p>
                <a:pPr algn="ctr">
                  <a:lnSpc>
                    <a:spcPct val="130000"/>
                  </a:lnSpc>
                </a:pPr>
                <a:r>
                  <a:rPr lang="zh-CN" altLang="en-US" sz="2000" b="1" dirty="0">
                    <a:solidFill>
                      <a:srgbClr val="0070C0"/>
                    </a:solidFill>
                    <a:latin typeface="微软雅黑" pitchFamily="34" charset="-122"/>
                    <a:ea typeface="微软雅黑" pitchFamily="34" charset="-122"/>
                  </a:rPr>
                  <a:t>人才服务</a:t>
                </a:r>
              </a:p>
            </p:txBody>
          </p:sp>
        </p:grpSp>
        <p:pic>
          <p:nvPicPr>
            <p:cNvPr id="62" name="图片 6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5836533" y="4721146"/>
              <a:ext cx="1717684" cy="1106527"/>
            </a:xfrm>
            <a:custGeom>
              <a:avLst/>
              <a:gdLst>
                <a:gd name="connsiteX0" fmla="*/ 0 w 2857520"/>
                <a:gd name="connsiteY0" fmla="*/ 0 h 1762137"/>
                <a:gd name="connsiteX1" fmla="*/ 2857520 w 2857520"/>
                <a:gd name="connsiteY1" fmla="*/ 0 h 1762137"/>
                <a:gd name="connsiteX2" fmla="*/ 2857520 w 2857520"/>
                <a:gd name="connsiteY2" fmla="*/ 1762137 h 1762137"/>
                <a:gd name="connsiteX3" fmla="*/ 0 w 2857520"/>
                <a:gd name="connsiteY3" fmla="*/ 1762137 h 1762137"/>
              </a:gdLst>
              <a:ahLst/>
              <a:cxnLst>
                <a:cxn ang="0">
                  <a:pos x="connsiteX0" y="connsiteY0"/>
                </a:cxn>
                <a:cxn ang="0">
                  <a:pos x="connsiteX1" y="connsiteY1"/>
                </a:cxn>
                <a:cxn ang="0">
                  <a:pos x="connsiteX2" y="connsiteY2"/>
                </a:cxn>
                <a:cxn ang="0">
                  <a:pos x="connsiteX3" y="connsiteY3"/>
                </a:cxn>
              </a:cxnLst>
              <a:rect l="l" t="t" r="r" b="b"/>
              <a:pathLst>
                <a:path w="2857520" h="1762137">
                  <a:moveTo>
                    <a:pt x="0" y="0"/>
                  </a:moveTo>
                  <a:lnTo>
                    <a:pt x="2857520" y="0"/>
                  </a:lnTo>
                  <a:lnTo>
                    <a:pt x="2857520" y="1762137"/>
                  </a:lnTo>
                  <a:lnTo>
                    <a:pt x="0" y="1762137"/>
                  </a:lnTo>
                  <a:close/>
                </a:path>
              </a:pathLst>
            </a:custGeom>
          </p:spPr>
        </p:pic>
        <p:sp>
          <p:nvSpPr>
            <p:cNvPr id="63" name="矩形 62"/>
            <p:cNvSpPr/>
            <p:nvPr/>
          </p:nvSpPr>
          <p:spPr>
            <a:xfrm>
              <a:off x="3637286" y="2873020"/>
              <a:ext cx="1871451" cy="3025373"/>
            </a:xfrm>
            <a:prstGeom prst="rect">
              <a:avLst/>
            </a:prstGeom>
            <a:solidFill>
              <a:schemeClr val="bg1">
                <a:lumMod val="95000"/>
              </a:schemeClr>
            </a:solidFill>
            <a:ln w="19050">
              <a:solidFill>
                <a:schemeClr val="bg1"/>
              </a:solidFill>
            </a:ln>
            <a:effectLst>
              <a:innerShdw blurRad="63500" dist="50800" dir="135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91441" tIns="40522" rIns="81043" bIns="40522" rtlCol="0" anchor="ctr"/>
            <a:lstStyle/>
            <a:p>
              <a:endParaRPr lang="zh-CN" altLang="en-US" sz="1200" dirty="0">
                <a:solidFill>
                  <a:schemeClr val="tx1">
                    <a:lumMod val="75000"/>
                    <a:lumOff val="25000"/>
                  </a:schemeClr>
                </a:solidFill>
                <a:latin typeface="微软雅黑" pitchFamily="34" charset="-122"/>
                <a:ea typeface="微软雅黑" pitchFamily="34" charset="-122"/>
              </a:endParaRPr>
            </a:p>
          </p:txBody>
        </p:sp>
        <p:grpSp>
          <p:nvGrpSpPr>
            <p:cNvPr id="64" name="组合 65"/>
            <p:cNvGrpSpPr/>
            <p:nvPr/>
          </p:nvGrpSpPr>
          <p:grpSpPr>
            <a:xfrm>
              <a:off x="3995029" y="2008819"/>
              <a:ext cx="1262598" cy="1109995"/>
              <a:chOff x="4532579" y="1534257"/>
              <a:chExt cx="1761690" cy="1555290"/>
            </a:xfrm>
          </p:grpSpPr>
          <p:sp>
            <p:nvSpPr>
              <p:cNvPr id="79" name="Freeform 6"/>
              <p:cNvSpPr>
                <a:spLocks/>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101600" sx="105000" sy="105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Freeform 6"/>
              <p:cNvSpPr>
                <a:spLocks/>
              </p:cNvSpPr>
              <p:nvPr/>
            </p:nvSpPr>
            <p:spPr bwMode="auto">
              <a:xfrm>
                <a:off x="4564625" y="1562547"/>
                <a:ext cx="1697600" cy="149871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Freeform 6"/>
              <p:cNvSpPr>
                <a:spLocks/>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rgbClr val="00B0F0"/>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DIN Mittelschrift Std" pitchFamily="50" charset="0"/>
                    <a:ea typeface="微软雅黑" pitchFamily="34" charset="-122"/>
                  </a:rPr>
                  <a:t>02</a:t>
                </a:r>
                <a:endParaRPr lang="zh-CN" altLang="en-US" sz="3600" b="1" dirty="0">
                  <a:solidFill>
                    <a:schemeClr val="bg1"/>
                  </a:solidFill>
                  <a:latin typeface="DIN Mittelschrift Std" pitchFamily="50" charset="0"/>
                  <a:ea typeface="微软雅黑" pitchFamily="34" charset="-122"/>
                </a:endParaRPr>
              </a:p>
            </p:txBody>
          </p:sp>
        </p:grpSp>
        <p:grpSp>
          <p:nvGrpSpPr>
            <p:cNvPr id="68" name="组合 5"/>
            <p:cNvGrpSpPr/>
            <p:nvPr/>
          </p:nvGrpSpPr>
          <p:grpSpPr>
            <a:xfrm>
              <a:off x="3839735" y="3293571"/>
              <a:ext cx="1581761" cy="1402058"/>
              <a:chOff x="4393066" y="3429201"/>
              <a:chExt cx="2132520" cy="1953702"/>
            </a:xfrm>
          </p:grpSpPr>
          <p:sp>
            <p:nvSpPr>
              <p:cNvPr id="77" name="矩形 30"/>
              <p:cNvSpPr>
                <a:spLocks noChangeArrowheads="1"/>
              </p:cNvSpPr>
              <p:nvPr/>
            </p:nvSpPr>
            <p:spPr bwMode="auto">
              <a:xfrm>
                <a:off x="4393066" y="3997133"/>
                <a:ext cx="2132520" cy="1385770"/>
              </a:xfrm>
              <a:prstGeom prst="rect">
                <a:avLst/>
              </a:prstGeom>
              <a:noFill/>
              <a:ln w="9525">
                <a:noFill/>
                <a:miter lim="800000"/>
                <a:headEnd/>
                <a:tailEnd/>
              </a:ln>
            </p:spPr>
            <p:txBody>
              <a:bodyPr wrap="square" lIns="51837" tIns="25918" rIns="51837" bIns="25918">
                <a:spAutoFit/>
              </a:bodyPr>
              <a:lstStyle/>
              <a:p>
                <a:pPr>
                  <a:lnSpc>
                    <a:spcPct val="130000"/>
                  </a:lnSpc>
                </a:pPr>
                <a:r>
                  <a:rPr lang="zh-CN" altLang="en-US" sz="1200" dirty="0">
                    <a:latin typeface="微软雅黑" pitchFamily="34" charset="-122"/>
                    <a:ea typeface="微软雅黑" pitchFamily="34" charset="-122"/>
                  </a:rPr>
                  <a:t>依托基地重点</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特色专业提供各类社会培训实训、技能鉴定等服务</a:t>
                </a:r>
              </a:p>
            </p:txBody>
          </p:sp>
          <p:sp>
            <p:nvSpPr>
              <p:cNvPr id="78" name="矩形 30"/>
              <p:cNvSpPr>
                <a:spLocks noChangeArrowheads="1"/>
              </p:cNvSpPr>
              <p:nvPr/>
            </p:nvSpPr>
            <p:spPr bwMode="auto">
              <a:xfrm>
                <a:off x="4496999" y="3429201"/>
                <a:ext cx="1590074" cy="565838"/>
              </a:xfrm>
              <a:prstGeom prst="rect">
                <a:avLst/>
              </a:prstGeom>
              <a:noFill/>
              <a:ln w="9525">
                <a:noFill/>
                <a:miter lim="800000"/>
                <a:headEnd/>
                <a:tailEnd/>
              </a:ln>
            </p:spPr>
            <p:txBody>
              <a:bodyPr wrap="square" lIns="51837" tIns="25918" rIns="51837" bIns="25918">
                <a:spAutoFit/>
              </a:bodyPr>
              <a:lstStyle/>
              <a:p>
                <a:pPr algn="ctr">
                  <a:lnSpc>
                    <a:spcPct val="130000"/>
                  </a:lnSpc>
                </a:pPr>
                <a:r>
                  <a:rPr lang="zh-CN" altLang="en-US" sz="2000" b="1" dirty="0">
                    <a:solidFill>
                      <a:srgbClr val="0070C0"/>
                    </a:solidFill>
                    <a:latin typeface="微软雅黑" pitchFamily="34" charset="-122"/>
                    <a:ea typeface="微软雅黑" pitchFamily="34" charset="-122"/>
                  </a:rPr>
                  <a:t>社会培训</a:t>
                </a:r>
              </a:p>
            </p:txBody>
          </p:sp>
        </p:grpSp>
        <p:pic>
          <p:nvPicPr>
            <p:cNvPr id="69" name="图片 6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a:xfrm>
              <a:off x="3702333" y="4721148"/>
              <a:ext cx="1767937" cy="1106527"/>
            </a:xfrm>
            <a:custGeom>
              <a:avLst/>
              <a:gdLst>
                <a:gd name="connsiteX0" fmla="*/ 0 w 2607487"/>
                <a:gd name="connsiteY0" fmla="*/ 0 h 1920708"/>
                <a:gd name="connsiteX1" fmla="*/ 2607487 w 2607487"/>
                <a:gd name="connsiteY1" fmla="*/ 0 h 1920708"/>
                <a:gd name="connsiteX2" fmla="*/ 2607487 w 2607487"/>
                <a:gd name="connsiteY2" fmla="*/ 1920708 h 1920708"/>
                <a:gd name="connsiteX3" fmla="*/ 0 w 2607487"/>
                <a:gd name="connsiteY3" fmla="*/ 1920708 h 1920708"/>
              </a:gdLst>
              <a:ahLst/>
              <a:cxnLst>
                <a:cxn ang="0">
                  <a:pos x="connsiteX0" y="connsiteY0"/>
                </a:cxn>
                <a:cxn ang="0">
                  <a:pos x="connsiteX1" y="connsiteY1"/>
                </a:cxn>
                <a:cxn ang="0">
                  <a:pos x="connsiteX2" y="connsiteY2"/>
                </a:cxn>
                <a:cxn ang="0">
                  <a:pos x="connsiteX3" y="connsiteY3"/>
                </a:cxn>
              </a:cxnLst>
              <a:rect l="l" t="t" r="r" b="b"/>
              <a:pathLst>
                <a:path w="2607487" h="1920708">
                  <a:moveTo>
                    <a:pt x="0" y="0"/>
                  </a:moveTo>
                  <a:lnTo>
                    <a:pt x="2607487" y="0"/>
                  </a:lnTo>
                  <a:lnTo>
                    <a:pt x="2607487" y="1920708"/>
                  </a:lnTo>
                  <a:lnTo>
                    <a:pt x="0" y="1920708"/>
                  </a:lnTo>
                  <a:close/>
                </a:path>
              </a:pathLst>
            </a:custGeom>
          </p:spPr>
        </p:pic>
        <p:sp>
          <p:nvSpPr>
            <p:cNvPr id="70" name="矩形 69"/>
            <p:cNvSpPr/>
            <p:nvPr/>
          </p:nvSpPr>
          <p:spPr>
            <a:xfrm>
              <a:off x="7882016" y="2873020"/>
              <a:ext cx="1871451" cy="3025373"/>
            </a:xfrm>
            <a:prstGeom prst="rect">
              <a:avLst/>
            </a:prstGeom>
            <a:solidFill>
              <a:schemeClr val="bg1">
                <a:lumMod val="95000"/>
              </a:schemeClr>
            </a:solidFill>
            <a:ln w="19050">
              <a:solidFill>
                <a:schemeClr val="bg1"/>
              </a:solidFill>
            </a:ln>
            <a:effectLst>
              <a:innerShdw blurRad="63500" dist="50800" dir="135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91441" tIns="40522" rIns="81043" bIns="40522" rtlCol="0" anchor="ctr"/>
            <a:lstStyle/>
            <a:p>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71" name="Freeform 6"/>
            <p:cNvSpPr>
              <a:spLocks/>
            </p:cNvSpPr>
            <p:nvPr/>
          </p:nvSpPr>
          <p:spPr bwMode="auto">
            <a:xfrm>
              <a:off x="8243545" y="2008819"/>
              <a:ext cx="1262598" cy="1109995"/>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101600" sx="105000" sy="105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043" tIns="40522" rIns="81043" bIns="40522" rtlCol="0" anchor="ctr"/>
            <a:lstStyle/>
            <a:p>
              <a:pPr algn="ctr"/>
              <a:endParaRPr lang="zh-CN" altLang="en-US" sz="1600"/>
            </a:p>
          </p:txBody>
        </p:sp>
        <p:sp>
          <p:nvSpPr>
            <p:cNvPr id="72" name="Freeform 6"/>
            <p:cNvSpPr>
              <a:spLocks/>
            </p:cNvSpPr>
            <p:nvPr/>
          </p:nvSpPr>
          <p:spPr bwMode="auto">
            <a:xfrm>
              <a:off x="8266511" y="2029009"/>
              <a:ext cx="1216665" cy="1069614"/>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81043" tIns="40522" rIns="81043" bIns="40522" rtlCol="0" anchor="ctr"/>
            <a:lstStyle/>
            <a:p>
              <a:pPr algn="ctr"/>
              <a:endParaRPr lang="zh-CN" altLang="en-US" sz="1600"/>
            </a:p>
          </p:txBody>
        </p:sp>
        <p:sp>
          <p:nvSpPr>
            <p:cNvPr id="73" name="Freeform 6"/>
            <p:cNvSpPr>
              <a:spLocks/>
            </p:cNvSpPr>
            <p:nvPr/>
          </p:nvSpPr>
          <p:spPr bwMode="auto">
            <a:xfrm>
              <a:off x="8469991" y="2207897"/>
              <a:ext cx="809705" cy="711839"/>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rgbClr val="00B0F0"/>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lIns="81043" tIns="40522" rIns="81043" bIns="40522" rtlCol="0" anchor="ctr"/>
            <a:lstStyle/>
            <a:p>
              <a:pPr algn="ctr"/>
              <a:r>
                <a:rPr lang="en-US" altLang="zh-CN" sz="3600" b="1" dirty="0">
                  <a:solidFill>
                    <a:schemeClr val="bg1"/>
                  </a:solidFill>
                  <a:latin typeface="DIN Mittelschrift Std" pitchFamily="50" charset="0"/>
                  <a:ea typeface="微软雅黑" pitchFamily="34" charset="-122"/>
                </a:rPr>
                <a:t>04</a:t>
              </a:r>
              <a:endParaRPr lang="zh-CN" altLang="en-US" sz="3600" b="1" dirty="0">
                <a:solidFill>
                  <a:schemeClr val="bg1"/>
                </a:solidFill>
                <a:latin typeface="DIN Mittelschrift Std" pitchFamily="50" charset="0"/>
                <a:ea typeface="微软雅黑" pitchFamily="34" charset="-122"/>
              </a:endParaRPr>
            </a:p>
          </p:txBody>
        </p:sp>
        <p:pic>
          <p:nvPicPr>
            <p:cNvPr id="74" name="图片 7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a:xfrm>
              <a:off x="7962409" y="4757755"/>
              <a:ext cx="1694833" cy="1020113"/>
            </a:xfrm>
            <a:custGeom>
              <a:avLst/>
              <a:gdLst>
                <a:gd name="connsiteX0" fmla="*/ 0 w 2444262"/>
                <a:gd name="connsiteY0" fmla="*/ 0 h 1414684"/>
                <a:gd name="connsiteX1" fmla="*/ 2444262 w 2444262"/>
                <a:gd name="connsiteY1" fmla="*/ 0 h 1414684"/>
                <a:gd name="connsiteX2" fmla="*/ 2444262 w 2444262"/>
                <a:gd name="connsiteY2" fmla="*/ 1414684 h 1414684"/>
                <a:gd name="connsiteX3" fmla="*/ 0 w 2444262"/>
                <a:gd name="connsiteY3" fmla="*/ 1414684 h 1414684"/>
              </a:gdLst>
              <a:ahLst/>
              <a:cxnLst>
                <a:cxn ang="0">
                  <a:pos x="connsiteX0" y="connsiteY0"/>
                </a:cxn>
                <a:cxn ang="0">
                  <a:pos x="connsiteX1" y="connsiteY1"/>
                </a:cxn>
                <a:cxn ang="0">
                  <a:pos x="connsiteX2" y="connsiteY2"/>
                </a:cxn>
                <a:cxn ang="0">
                  <a:pos x="connsiteX3" y="connsiteY3"/>
                </a:cxn>
              </a:cxnLst>
              <a:rect l="l" t="t" r="r" b="b"/>
              <a:pathLst>
                <a:path w="2444262" h="1414684">
                  <a:moveTo>
                    <a:pt x="0" y="0"/>
                  </a:moveTo>
                  <a:lnTo>
                    <a:pt x="2444262" y="0"/>
                  </a:lnTo>
                  <a:lnTo>
                    <a:pt x="2444262" y="1414684"/>
                  </a:lnTo>
                  <a:lnTo>
                    <a:pt x="0" y="1414684"/>
                  </a:lnTo>
                  <a:close/>
                </a:path>
              </a:pathLst>
            </a:custGeom>
          </p:spPr>
        </p:pic>
        <p:sp>
          <p:nvSpPr>
            <p:cNvPr id="75" name="矩形 30"/>
            <p:cNvSpPr>
              <a:spLocks noChangeArrowheads="1"/>
            </p:cNvSpPr>
            <p:nvPr/>
          </p:nvSpPr>
          <p:spPr bwMode="auto">
            <a:xfrm>
              <a:off x="8235429" y="3319341"/>
              <a:ext cx="1179411" cy="400223"/>
            </a:xfrm>
            <a:prstGeom prst="rect">
              <a:avLst/>
            </a:prstGeom>
            <a:noFill/>
            <a:ln w="9525">
              <a:noFill/>
              <a:miter lim="800000"/>
              <a:headEnd/>
              <a:tailEnd/>
            </a:ln>
          </p:spPr>
          <p:txBody>
            <a:bodyPr wrap="square" lIns="45943" tIns="22971" rIns="45943" bIns="22971">
              <a:spAutoFit/>
            </a:bodyPr>
            <a:lstStyle/>
            <a:p>
              <a:pPr algn="ctr">
                <a:lnSpc>
                  <a:spcPct val="130000"/>
                </a:lnSpc>
              </a:pPr>
              <a:r>
                <a:rPr lang="zh-CN" altLang="en-US" sz="2000" b="1" dirty="0">
                  <a:solidFill>
                    <a:srgbClr val="0070C0"/>
                  </a:solidFill>
                  <a:latin typeface="微软雅黑" pitchFamily="34" charset="-122"/>
                  <a:ea typeface="微软雅黑" pitchFamily="34" charset="-122"/>
                </a:rPr>
                <a:t>创新创业</a:t>
              </a:r>
            </a:p>
          </p:txBody>
        </p:sp>
        <p:sp>
          <p:nvSpPr>
            <p:cNvPr id="76" name="矩形 75"/>
            <p:cNvSpPr>
              <a:spLocks noChangeArrowheads="1"/>
            </p:cNvSpPr>
            <p:nvPr/>
          </p:nvSpPr>
          <p:spPr bwMode="auto">
            <a:xfrm>
              <a:off x="8042371" y="3734666"/>
              <a:ext cx="1581761" cy="988642"/>
            </a:xfrm>
            <a:prstGeom prst="rect">
              <a:avLst/>
            </a:prstGeom>
            <a:noFill/>
            <a:ln w="9525">
              <a:noFill/>
              <a:miter lim="800000"/>
              <a:headEnd/>
              <a:tailEnd/>
            </a:ln>
          </p:spPr>
          <p:txBody>
            <a:bodyPr wrap="square" lIns="45943" tIns="22971" rIns="45943" bIns="22971">
              <a:spAutoFit/>
            </a:bodyPr>
            <a:lstStyle/>
            <a:p>
              <a:pPr algn="just">
                <a:lnSpc>
                  <a:spcPct val="130000"/>
                </a:lnSpc>
              </a:pPr>
              <a:r>
                <a:rPr lang="zh-CN" altLang="en-US" sz="1200" dirty="0">
                  <a:latin typeface="微软雅黑" pitchFamily="34" charset="-122"/>
                  <a:ea typeface="微软雅黑" pitchFamily="34" charset="-122"/>
                </a:rPr>
                <a:t>引入创新创业培训，建立创客空间和孵化平台，鼓励学员微创业</a:t>
              </a:r>
            </a:p>
          </p:txBody>
        </p:sp>
      </p:grpSp>
      <p:sp>
        <p:nvSpPr>
          <p:cNvPr id="44" name="矩形 43"/>
          <p:cNvSpPr/>
          <p:nvPr/>
        </p:nvSpPr>
        <p:spPr>
          <a:xfrm>
            <a:off x="125614" y="676086"/>
            <a:ext cx="1385316"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运营内容</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5177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03</a:t>
            </a:r>
            <a:endParaRPr lang="zh-CN" altLang="en-US" sz="1600" b="1" dirty="0">
              <a:solidFill>
                <a:prstClr val="white"/>
              </a:solidFill>
            </a:endParaRPr>
          </a:p>
        </p:txBody>
      </p:sp>
      <p:cxnSp>
        <p:nvCxnSpPr>
          <p:cNvPr id="32" name="直接连接符 31"/>
          <p:cNvCxnSpPr/>
          <p:nvPr/>
        </p:nvCxnSpPr>
        <p:spPr>
          <a:xfrm>
            <a:off x="1768416" y="404813"/>
            <a:ext cx="9806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836070" y="1722132"/>
            <a:ext cx="8026813" cy="1711666"/>
          </a:xfrm>
          <a:prstGeom prst="rect">
            <a:avLst/>
          </a:prstGeom>
          <a:solidFill>
            <a:srgbClr val="4BACC6">
              <a:lumMod val="60000"/>
              <a:lumOff val="40000"/>
              <a:alpha val="48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endParaRPr>
          </a:p>
        </p:txBody>
      </p:sp>
      <p:grpSp>
        <p:nvGrpSpPr>
          <p:cNvPr id="65" name="组合 64"/>
          <p:cNvGrpSpPr/>
          <p:nvPr/>
        </p:nvGrpSpPr>
        <p:grpSpPr>
          <a:xfrm>
            <a:off x="1833453" y="3887520"/>
            <a:ext cx="7888454" cy="2245927"/>
            <a:chOff x="-252536" y="2655415"/>
            <a:chExt cx="10521625" cy="3373395"/>
          </a:xfrm>
        </p:grpSpPr>
        <p:grpSp>
          <p:nvGrpSpPr>
            <p:cNvPr id="66" name="组合 65"/>
            <p:cNvGrpSpPr/>
            <p:nvPr/>
          </p:nvGrpSpPr>
          <p:grpSpPr>
            <a:xfrm>
              <a:off x="-252536" y="3651261"/>
              <a:ext cx="1440160" cy="964671"/>
              <a:chOff x="1587" y="1831578"/>
              <a:chExt cx="1603374" cy="896952"/>
            </a:xfrm>
          </p:grpSpPr>
          <p:sp>
            <p:nvSpPr>
              <p:cNvPr id="88" name="圆角矩形 87"/>
              <p:cNvSpPr/>
              <p:nvPr/>
            </p:nvSpPr>
            <p:spPr>
              <a:xfrm>
                <a:off x="1587" y="1831578"/>
                <a:ext cx="1603374" cy="896952"/>
              </a:xfrm>
              <a:prstGeom prst="roundRect">
                <a:avLst>
                  <a:gd name="adj" fmla="val 10000"/>
                </a:avLst>
              </a:prstGeom>
              <a:solidFill>
                <a:srgbClr val="0070C0"/>
              </a:solidFill>
              <a:ln w="25400" cap="flat" cmpd="sng" algn="ctr">
                <a:solidFill>
                  <a:sysClr val="window" lastClr="FFFFFF">
                    <a:hueOff val="0"/>
                    <a:satOff val="0"/>
                    <a:lumOff val="0"/>
                    <a:alphaOff val="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产教融合</a:t>
                </a:r>
                <a:endParaRPr kumimoji="0" lang="en-US" altLang="zh-CN"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9" name="圆角矩形 4"/>
              <p:cNvSpPr/>
              <p:nvPr/>
            </p:nvSpPr>
            <p:spPr>
              <a:xfrm>
                <a:off x="25068" y="1885122"/>
                <a:ext cx="1556412" cy="754725"/>
              </a:xfrm>
              <a:prstGeom prst="rect">
                <a:avLst/>
              </a:prstGeom>
              <a:noFill/>
              <a:ln>
                <a:noFill/>
              </a:ln>
              <a:effectLst/>
            </p:spPr>
            <p:txBody>
              <a:bodyPr spcFirstLastPara="0" vert="horz" wrap="square" lIns="29210" tIns="29210" rIns="29210" bIns="29210" numCol="1" spcCol="1270" anchor="ctr" anchorCtr="0">
                <a:noAutofit/>
              </a:bodyPr>
              <a:lstStyle/>
              <a:p>
                <a:pPr marL="0" marR="0" lvl="0" indent="0" algn="ctr" defTabSz="1594866" eaLnBrk="1" fontAlgn="auto" latinLnBrk="0" hangingPunct="1">
                  <a:lnSpc>
                    <a:spcPct val="90000"/>
                  </a:lnSpc>
                  <a:spcBef>
                    <a:spcPct val="0"/>
                  </a:spcBef>
                  <a:spcAft>
                    <a:spcPct val="35000"/>
                  </a:spcAft>
                  <a:buClrTx/>
                  <a:buSzTx/>
                  <a:buFontTx/>
                  <a:buNone/>
                  <a:tabLst/>
                  <a:defRPr/>
                </a:pPr>
                <a:endParaRPr kumimoji="0" lang="zh-CN" altLang="en-US" sz="36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7684556" y="3749728"/>
              <a:ext cx="2584533" cy="1058752"/>
              <a:chOff x="4514518" y="1552652"/>
              <a:chExt cx="3782446" cy="856710"/>
            </a:xfrm>
          </p:grpSpPr>
          <p:sp>
            <p:nvSpPr>
              <p:cNvPr id="86" name="圆角矩形 85"/>
              <p:cNvSpPr/>
              <p:nvPr/>
            </p:nvSpPr>
            <p:spPr>
              <a:xfrm>
                <a:off x="6189534" y="1552652"/>
                <a:ext cx="2107430" cy="844251"/>
              </a:xfrm>
              <a:prstGeom prst="roundRect">
                <a:avLst>
                  <a:gd name="adj" fmla="val 10000"/>
                </a:avLst>
              </a:prstGeom>
              <a:solidFill>
                <a:srgbClr val="0070C0"/>
              </a:solidFill>
              <a:ln w="25400" cap="flat" cmpd="sng" algn="ctr">
                <a:solidFill>
                  <a:sysClr val="window" lastClr="FFFFFF">
                    <a:hueOff val="0"/>
                    <a:satOff val="0"/>
                    <a:lumOff val="0"/>
                    <a:alphaOff val="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共同发展</a:t>
                </a:r>
              </a:p>
            </p:txBody>
          </p:sp>
          <p:sp>
            <p:nvSpPr>
              <p:cNvPr id="87" name="圆角矩形 16"/>
              <p:cNvSpPr/>
              <p:nvPr/>
            </p:nvSpPr>
            <p:spPr>
              <a:xfrm>
                <a:off x="4514518" y="1654637"/>
                <a:ext cx="1556412" cy="754725"/>
              </a:xfrm>
              <a:prstGeom prst="rect">
                <a:avLst/>
              </a:prstGeom>
              <a:noFill/>
              <a:ln>
                <a:noFill/>
              </a:ln>
              <a:effectLst/>
            </p:spPr>
            <p:txBody>
              <a:bodyPr spcFirstLastPara="0" vert="horz" wrap="square" lIns="29210" tIns="29210" rIns="29210" bIns="29210" numCol="1" spcCol="1270" anchor="ctr" anchorCtr="0">
                <a:noAutofit/>
              </a:bodyPr>
              <a:lstStyle/>
              <a:p>
                <a:pPr marL="0" marR="0" lvl="0" indent="0" algn="ctr" defTabSz="1594866" eaLnBrk="1" fontAlgn="auto" latinLnBrk="0" hangingPunct="1">
                  <a:lnSpc>
                    <a:spcPct val="90000"/>
                  </a:lnSpc>
                  <a:spcBef>
                    <a:spcPct val="0"/>
                  </a:spcBef>
                  <a:spcAft>
                    <a:spcPct val="35000"/>
                  </a:spcAft>
                  <a:buClrTx/>
                  <a:buSzTx/>
                  <a:buFontTx/>
                  <a:buNone/>
                  <a:tabLst/>
                  <a:defRPr/>
                </a:pPr>
                <a:endParaRPr kumimoji="0" lang="zh-CN" altLang="en-US" sz="36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921035" y="2655415"/>
              <a:ext cx="6295266" cy="1485529"/>
              <a:chOff x="1921035" y="2456124"/>
              <a:chExt cx="6295266" cy="1485529"/>
            </a:xfrm>
          </p:grpSpPr>
          <p:sp>
            <p:nvSpPr>
              <p:cNvPr id="80" name="矩形 79"/>
              <p:cNvSpPr/>
              <p:nvPr/>
            </p:nvSpPr>
            <p:spPr>
              <a:xfrm>
                <a:off x="1921035" y="2456124"/>
                <a:ext cx="6295266" cy="1485529"/>
              </a:xfrm>
              <a:prstGeom prst="rect">
                <a:avLst/>
              </a:prstGeom>
              <a:solidFill>
                <a:sysClr val="window" lastClr="FFFFFF"/>
              </a:solidFill>
              <a:ln w="15875" cap="flat" cmpd="sng" algn="ctr">
                <a:solidFill>
                  <a:srgbClr val="00B0F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1" name="圆角矩形 80"/>
              <p:cNvSpPr/>
              <p:nvPr/>
            </p:nvSpPr>
            <p:spPr>
              <a:xfrm>
                <a:off x="2019925" y="2503464"/>
                <a:ext cx="2606389" cy="612000"/>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互为支撑</a:t>
                </a:r>
                <a:endParaRPr kumimoji="0" lang="en-US" altLang="zh-CN"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2" name="圆角矩形 81"/>
              <p:cNvSpPr/>
              <p:nvPr/>
            </p:nvSpPr>
            <p:spPr>
              <a:xfrm>
                <a:off x="5206629" y="2503464"/>
                <a:ext cx="2882294" cy="612000"/>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互</a:t>
                </a:r>
                <a:r>
                  <a:rPr kumimoji="0" lang="zh-CN" altLang="en-US"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为</a:t>
                </a:r>
                <a:r>
                  <a:rPr kumimoji="0" lang="zh-CN"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动力</a:t>
                </a:r>
                <a:endParaRPr kumimoji="0" lang="en-US" altLang="zh-CN"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3" name="TextBox 35"/>
              <p:cNvSpPr txBox="1"/>
              <p:nvPr/>
            </p:nvSpPr>
            <p:spPr>
              <a:xfrm>
                <a:off x="1947747" y="3144374"/>
                <a:ext cx="2678567" cy="762765"/>
              </a:xfrm>
              <a:prstGeom prst="rect">
                <a:avLst/>
              </a:prstGeom>
              <a:noFill/>
            </p:spPr>
            <p:txBody>
              <a:bodyPr wrap="square" rtlCol="0">
                <a:spAutoFit/>
              </a:bodyPr>
              <a:lstStyle/>
              <a:p>
                <a:pPr marL="133731" marR="0" lvl="0" indent="-13373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职业教育为产业发展提供高素质技能人才；</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133731" marR="0" lvl="0" indent="-13373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产业资源可转化为教育资源</a:t>
                </a:r>
              </a:p>
            </p:txBody>
          </p:sp>
          <p:sp>
            <p:nvSpPr>
              <p:cNvPr id="84" name="TextBox 36"/>
              <p:cNvSpPr txBox="1"/>
              <p:nvPr/>
            </p:nvSpPr>
            <p:spPr>
              <a:xfrm>
                <a:off x="5162642" y="3127216"/>
                <a:ext cx="2925333" cy="762765"/>
              </a:xfrm>
              <a:prstGeom prst="rect">
                <a:avLst/>
              </a:prstGeom>
              <a:noFill/>
            </p:spPr>
            <p:txBody>
              <a:bodyPr wrap="square" rtlCol="0">
                <a:spAutoFit/>
              </a:bodyPr>
              <a:lstStyle/>
              <a:p>
                <a:pPr marL="133731" marR="0" lvl="0" indent="-13373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职业院校通过科研和技术协同创新，促进产业转型升级；</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133731" marR="0" lvl="0" indent="-13373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产业发展带动职业教育的发展</a:t>
                </a:r>
              </a:p>
            </p:txBody>
          </p:sp>
          <p:sp>
            <p:nvSpPr>
              <p:cNvPr id="85" name="KSO_Shape"/>
              <p:cNvSpPr/>
              <p:nvPr/>
            </p:nvSpPr>
            <p:spPr>
              <a:xfrm>
                <a:off x="4626315" y="2496580"/>
                <a:ext cx="612508" cy="612508"/>
              </a:xfrm>
              <a:prstGeom prst="mathPlus">
                <a:avLst>
                  <a:gd name="adj1" fmla="val 9220"/>
                </a:avLst>
              </a:prstGeom>
              <a:solidFill>
                <a:srgbClr val="00B0F0"/>
              </a:solidFill>
              <a:ln w="25400" cap="flat" cmpd="sng" algn="ctr">
                <a:noFill/>
                <a:prstDash val="solid"/>
              </a:ln>
              <a:effectLst/>
            </p:spPr>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69" name="直接箭头连接符 68"/>
            <p:cNvCxnSpPr>
              <a:stCxn id="88" idx="3"/>
              <a:endCxn id="80" idx="1"/>
            </p:cNvCxnSpPr>
            <p:nvPr/>
          </p:nvCxnSpPr>
          <p:spPr>
            <a:xfrm flipV="1">
              <a:off x="1187624" y="3398181"/>
              <a:ext cx="733412" cy="735416"/>
            </a:xfrm>
            <a:prstGeom prst="straightConnector1">
              <a:avLst/>
            </a:prstGeom>
            <a:noFill/>
            <a:ln w="9525" cap="flat" cmpd="sng" algn="ctr">
              <a:solidFill>
                <a:srgbClr val="0070C0"/>
              </a:solidFill>
              <a:prstDash val="solid"/>
              <a:tailEnd type="arrow"/>
            </a:ln>
            <a:effectLst/>
          </p:spPr>
        </p:cxnSp>
        <p:cxnSp>
          <p:nvCxnSpPr>
            <p:cNvPr id="70" name="直接箭头连接符 69"/>
            <p:cNvCxnSpPr>
              <a:stCxn id="88" idx="3"/>
              <a:endCxn id="73" idx="1"/>
            </p:cNvCxnSpPr>
            <p:nvPr/>
          </p:nvCxnSpPr>
          <p:spPr>
            <a:xfrm>
              <a:off x="1187624" y="4133596"/>
              <a:ext cx="743285" cy="996491"/>
            </a:xfrm>
            <a:prstGeom prst="straightConnector1">
              <a:avLst/>
            </a:prstGeom>
            <a:noFill/>
            <a:ln w="9525" cap="flat" cmpd="sng" algn="ctr">
              <a:solidFill>
                <a:srgbClr val="0070C0"/>
              </a:solidFill>
              <a:prstDash val="solid"/>
              <a:tailEnd type="arrow"/>
            </a:ln>
            <a:effectLst/>
          </p:spPr>
        </p:cxnSp>
        <p:cxnSp>
          <p:nvCxnSpPr>
            <p:cNvPr id="71" name="直接箭头连接符 70"/>
            <p:cNvCxnSpPr>
              <a:endCxn id="86" idx="1"/>
            </p:cNvCxnSpPr>
            <p:nvPr/>
          </p:nvCxnSpPr>
          <p:spPr>
            <a:xfrm>
              <a:off x="8252857" y="3505914"/>
              <a:ext cx="576232" cy="765487"/>
            </a:xfrm>
            <a:prstGeom prst="straightConnector1">
              <a:avLst/>
            </a:prstGeom>
            <a:noFill/>
            <a:ln w="9525" cap="flat" cmpd="sng" algn="ctr">
              <a:solidFill>
                <a:srgbClr val="0070C0"/>
              </a:solidFill>
              <a:prstDash val="solid"/>
              <a:tailEnd type="arrow"/>
            </a:ln>
            <a:effectLst/>
          </p:spPr>
        </p:cxnSp>
        <p:grpSp>
          <p:nvGrpSpPr>
            <p:cNvPr id="72" name="组合 71"/>
            <p:cNvGrpSpPr/>
            <p:nvPr/>
          </p:nvGrpSpPr>
          <p:grpSpPr>
            <a:xfrm>
              <a:off x="1930909" y="4231365"/>
              <a:ext cx="6898180" cy="1797445"/>
              <a:chOff x="1930909" y="4489271"/>
              <a:chExt cx="6898180" cy="1797445"/>
            </a:xfrm>
          </p:grpSpPr>
          <p:sp>
            <p:nvSpPr>
              <p:cNvPr id="73" name="矩形 72"/>
              <p:cNvSpPr/>
              <p:nvPr/>
            </p:nvSpPr>
            <p:spPr>
              <a:xfrm>
                <a:off x="1930909" y="4489271"/>
                <a:ext cx="6285392" cy="1797445"/>
              </a:xfrm>
              <a:prstGeom prst="rect">
                <a:avLst/>
              </a:prstGeom>
              <a:solidFill>
                <a:sysClr val="window" lastClr="FFFFFF"/>
              </a:solidFill>
              <a:ln w="15875" cap="flat" cmpd="sng" algn="ctr">
                <a:solidFill>
                  <a:srgbClr val="00B0F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4" name="圆角矩形 73"/>
              <p:cNvSpPr/>
              <p:nvPr/>
            </p:nvSpPr>
            <p:spPr>
              <a:xfrm>
                <a:off x="2019926" y="4563496"/>
                <a:ext cx="2606388" cy="612000"/>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集约发展</a:t>
                </a:r>
                <a:endParaRPr kumimoji="0" lang="en-US" altLang="zh-CN"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5" name="圆角矩形 74"/>
              <p:cNvSpPr/>
              <p:nvPr/>
            </p:nvSpPr>
            <p:spPr>
              <a:xfrm>
                <a:off x="5266565" y="4569285"/>
                <a:ext cx="2822358" cy="612000"/>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创新发展</a:t>
                </a:r>
                <a:endParaRPr kumimoji="0" lang="en-US" altLang="zh-CN" sz="18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6" name="TextBox 37"/>
              <p:cNvSpPr txBox="1"/>
              <p:nvPr/>
            </p:nvSpPr>
            <p:spPr>
              <a:xfrm>
                <a:off x="1955987" y="5235946"/>
                <a:ext cx="2678567" cy="762765"/>
              </a:xfrm>
              <a:prstGeom prst="rect">
                <a:avLst/>
              </a:prstGeom>
              <a:noFill/>
            </p:spPr>
            <p:txBody>
              <a:bodyPr wrap="square" rtlCol="0">
                <a:spAutoFit/>
              </a:bodyPr>
              <a:lstStyle/>
              <a:p>
                <a:pPr marL="133731" marR="0" lvl="0" indent="-13373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聚集产业、人才、技术、资本等要素，产生规模效应，实现职业教育和产业的集约发展。</a:t>
                </a:r>
              </a:p>
            </p:txBody>
          </p:sp>
          <p:sp>
            <p:nvSpPr>
              <p:cNvPr id="77" name="TextBox 38"/>
              <p:cNvSpPr txBox="1"/>
              <p:nvPr/>
            </p:nvSpPr>
            <p:spPr>
              <a:xfrm>
                <a:off x="5291833" y="5294560"/>
                <a:ext cx="2867309" cy="970792"/>
              </a:xfrm>
              <a:prstGeom prst="rect">
                <a:avLst/>
              </a:prstGeom>
              <a:noFill/>
            </p:spPr>
            <p:txBody>
              <a:bodyPr wrap="square" rtlCol="0">
                <a:spAutoFit/>
              </a:bodyPr>
              <a:lstStyle/>
              <a:p>
                <a:pPr marL="133731" marR="0" lvl="0" indent="-13373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职业教育：中</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高</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应本贯通式发展，现代学徒制，校中厂，厂中校；</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133731" marR="0" lvl="0" indent="-13373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产业发展：职业教育贯穿产业发展全链条。</a:t>
                </a:r>
              </a:p>
            </p:txBody>
          </p:sp>
          <p:sp>
            <p:nvSpPr>
              <p:cNvPr id="78" name="KSO_Shape"/>
              <p:cNvSpPr/>
              <p:nvPr/>
            </p:nvSpPr>
            <p:spPr>
              <a:xfrm>
                <a:off x="4626315" y="4576024"/>
                <a:ext cx="612508" cy="612508"/>
              </a:xfrm>
              <a:prstGeom prst="mathPlus">
                <a:avLst>
                  <a:gd name="adj1" fmla="val 9220"/>
                </a:avLst>
              </a:prstGeom>
              <a:solidFill>
                <a:srgbClr val="00B0F0"/>
              </a:solidFill>
              <a:ln w="25400" cap="flat" cmpd="sng" algn="ctr">
                <a:noFill/>
                <a:prstDash val="solid"/>
              </a:ln>
              <a:effectLst/>
            </p:spPr>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79" name="直接箭头连接符 78"/>
              <p:cNvCxnSpPr>
                <a:endCxn id="86" idx="1"/>
              </p:cNvCxnSpPr>
              <p:nvPr/>
            </p:nvCxnSpPr>
            <p:spPr>
              <a:xfrm flipV="1">
                <a:off x="8262731" y="4529308"/>
                <a:ext cx="566358" cy="1183142"/>
              </a:xfrm>
              <a:prstGeom prst="straightConnector1">
                <a:avLst/>
              </a:prstGeom>
              <a:noFill/>
              <a:ln w="9525" cap="flat" cmpd="sng" algn="ctr">
                <a:solidFill>
                  <a:srgbClr val="0070C0"/>
                </a:solidFill>
                <a:prstDash val="solid"/>
                <a:tailEnd type="arrow"/>
              </a:ln>
              <a:effectLst/>
            </p:spPr>
          </p:cxnSp>
        </p:grpSp>
      </p:grpSp>
      <p:sp>
        <p:nvSpPr>
          <p:cNvPr id="90" name="矩形 89"/>
          <p:cNvSpPr/>
          <p:nvPr/>
        </p:nvSpPr>
        <p:spPr>
          <a:xfrm>
            <a:off x="1890603" y="1705606"/>
            <a:ext cx="7972280" cy="1754326"/>
          </a:xfrm>
          <a:prstGeom prst="rect">
            <a:avLst/>
          </a:prstGeom>
        </p:spPr>
        <p:txBody>
          <a:bodyPr wrap="square">
            <a:spAutoFit/>
          </a:bodyPr>
          <a:lstStyle/>
          <a:p>
            <a:pPr marL="222885" marR="0" lvl="0" indent="-222885" defTabSz="91440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zh-CN" sz="1800" b="0" i="0" u="none" strike="noStrike" kern="0" cap="none" spc="0" normalizeH="0" baseline="0" noProof="0" dirty="0">
                <a:ln>
                  <a:noFill/>
                </a:ln>
                <a:solidFill>
                  <a:sysClr val="windowText" lastClr="000000"/>
                </a:solidFill>
                <a:effectLst/>
                <a:uLnTx/>
                <a:uFillTx/>
                <a:ea typeface="微软雅黑" panose="020B0503020204020204" pitchFamily="34" charset="-122"/>
                <a:cs typeface="Times New Roman" panose="02020603050405020304" pitchFamily="18" charset="0"/>
              </a:rPr>
              <a:t>习近平总书记在</a:t>
            </a:r>
            <a:r>
              <a:rPr kumimoji="0" lang="zh-CN" altLang="zh-CN" sz="1800" b="1" i="0" u="none" strike="noStrike" kern="0" cap="none" spc="0" normalizeH="0" baseline="0" noProof="0" dirty="0">
                <a:ln>
                  <a:noFill/>
                </a:ln>
                <a:solidFill>
                  <a:sysClr val="windowText" lastClr="000000"/>
                </a:solidFill>
                <a:effectLst/>
                <a:uLnTx/>
                <a:uFillTx/>
                <a:ea typeface="微软雅黑" panose="020B0503020204020204" pitchFamily="34" charset="-122"/>
                <a:cs typeface="Times New Roman" panose="02020603050405020304" pitchFamily="18" charset="0"/>
              </a:rPr>
              <a:t>十九大报告</a:t>
            </a:r>
            <a:r>
              <a:rPr kumimoji="0" lang="zh-CN" altLang="zh-CN" sz="1800" b="0" i="0" u="none" strike="noStrike" kern="0" cap="none" spc="0" normalizeH="0" baseline="0" noProof="0" dirty="0">
                <a:ln>
                  <a:noFill/>
                </a:ln>
                <a:solidFill>
                  <a:sysClr val="windowText" lastClr="000000"/>
                </a:solidFill>
                <a:effectLst/>
                <a:uLnTx/>
                <a:uFillTx/>
                <a:ea typeface="微软雅黑" panose="020B0503020204020204" pitchFamily="34" charset="-122"/>
                <a:cs typeface="Times New Roman" panose="02020603050405020304" pitchFamily="18" charset="0"/>
              </a:rPr>
              <a:t>中</a:t>
            </a:r>
            <a:r>
              <a:rPr kumimoji="0" lang="zh-CN" altLang="zh-CN" sz="1800" b="0" i="0" u="none" strike="noStrike" kern="0" cap="none" spc="0" normalizeH="0" baseline="0" noProof="0" dirty="0" smtClean="0">
                <a:ln>
                  <a:noFill/>
                </a:ln>
                <a:solidFill>
                  <a:sysClr val="windowText" lastClr="000000"/>
                </a:solidFill>
                <a:effectLst/>
                <a:uLnTx/>
                <a:uFillTx/>
                <a:ea typeface="微软雅黑" panose="020B0503020204020204" pitchFamily="34" charset="-122"/>
                <a:cs typeface="Times New Roman" panose="02020603050405020304" pitchFamily="18" charset="0"/>
              </a:rPr>
              <a:t>提出</a:t>
            </a:r>
            <a:r>
              <a:rPr kumimoji="0" lang="zh-CN" altLang="en-US" sz="1800" b="0" i="0" u="none" strike="noStrike" kern="0" cap="none" spc="0" normalizeH="0" baseline="0" noProof="0" dirty="0" smtClean="0">
                <a:ln>
                  <a:noFill/>
                </a:ln>
                <a:solidFill>
                  <a:sysClr val="windowText" lastClr="000000"/>
                </a:solidFill>
                <a:effectLst/>
                <a:uLnTx/>
                <a:uFillTx/>
                <a:ea typeface="微软雅黑" panose="020B0503020204020204" pitchFamily="34" charset="-122"/>
                <a:cs typeface="Times New Roman" panose="02020603050405020304" pitchFamily="18" charset="0"/>
              </a:rPr>
              <a:t>：</a:t>
            </a:r>
            <a:r>
              <a:rPr kumimoji="0" lang="zh-CN" altLang="zh-CN" sz="1800" b="0" i="0" u="none" strike="noStrike" kern="0" cap="none" spc="0" normalizeH="0" baseline="0" noProof="0" dirty="0" smtClean="0">
                <a:ln>
                  <a:noFill/>
                </a:ln>
                <a:solidFill>
                  <a:sysClr val="windowText" lastClr="000000"/>
                </a:solidFill>
                <a:effectLst/>
                <a:uLnTx/>
                <a:uFillTx/>
                <a:ea typeface="微软雅黑" panose="020B0503020204020204" pitchFamily="34" charset="-122"/>
                <a:cs typeface="Times New Roman" panose="02020603050405020304" pitchFamily="18" charset="0"/>
              </a:rPr>
              <a:t>要</a:t>
            </a:r>
            <a:r>
              <a:rPr kumimoji="0" lang="zh-CN" altLang="zh-CN" sz="1800" b="0" i="0" u="none" strike="noStrike" kern="0" cap="none" spc="0" normalizeH="0" baseline="0" noProof="0" dirty="0">
                <a:ln>
                  <a:noFill/>
                </a:ln>
                <a:solidFill>
                  <a:sysClr val="windowText" lastClr="000000"/>
                </a:solidFill>
                <a:effectLst/>
                <a:uLnTx/>
                <a:uFillTx/>
                <a:ea typeface="微软雅黑" panose="020B0503020204020204" pitchFamily="34" charset="-122"/>
                <a:cs typeface="Times New Roman" panose="02020603050405020304" pitchFamily="18" charset="0"/>
              </a:rPr>
              <a:t>完善职业教育和培训体系，深化产教融合、校企合作</a:t>
            </a:r>
            <a:r>
              <a:rPr kumimoji="0" lang="zh-CN" altLang="zh-CN" sz="1800" b="0" i="0" u="none" strike="noStrike" kern="0" cap="none" spc="0" normalizeH="0" baseline="0" noProof="0" dirty="0" smtClean="0">
                <a:ln>
                  <a:noFill/>
                </a:ln>
                <a:solidFill>
                  <a:sysClr val="windowText" lastClr="000000"/>
                </a:solidFill>
                <a:effectLst/>
                <a:uLnTx/>
                <a:uFillTx/>
                <a:ea typeface="微软雅黑" panose="020B0503020204020204" pitchFamily="34" charset="-122"/>
                <a:cs typeface="Times New Roman" panose="02020603050405020304" pitchFamily="18" charset="0"/>
              </a:rPr>
              <a:t>。</a:t>
            </a:r>
            <a:endParaRPr kumimoji="0" lang="en-US" altLang="zh-CN" sz="1800" b="0" i="0" u="none" strike="noStrike" kern="0" cap="none" spc="0" normalizeH="0" baseline="0" noProof="0" dirty="0">
              <a:ln>
                <a:noFill/>
              </a:ln>
              <a:solidFill>
                <a:sysClr val="windowText" lastClr="000000"/>
              </a:solidFill>
              <a:effectLst/>
              <a:uLnTx/>
              <a:uFillTx/>
              <a:ea typeface="微软雅黑" panose="020B0503020204020204" pitchFamily="34" charset="-122"/>
              <a:cs typeface="Times New Roman" panose="02020603050405020304" pitchFamily="18" charset="0"/>
            </a:endParaRPr>
          </a:p>
          <a:p>
            <a:pPr marL="222885" marR="0" lvl="0" indent="-222885" defTabSz="91440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zh-CN" sz="1800" b="0" i="0" u="none" strike="noStrike" kern="0" cap="none" spc="0" normalizeH="0" baseline="0" noProof="0" dirty="0" smtClean="0">
                <a:ln>
                  <a:noFill/>
                </a:ln>
                <a:solidFill>
                  <a:sysClr val="windowText" lastClr="000000"/>
                </a:solidFill>
                <a:effectLst/>
                <a:uLnTx/>
                <a:uFillTx/>
                <a:ea typeface="微软雅黑" panose="020B0503020204020204" pitchFamily="34" charset="-122"/>
                <a:cs typeface="Times New Roman" panose="02020603050405020304" pitchFamily="18" charset="0"/>
              </a:rPr>
              <a:t>国务院办公厅</a:t>
            </a:r>
            <a:r>
              <a:rPr kumimoji="0" lang="zh-CN" altLang="zh-CN" sz="1800" b="0" i="0" u="none" strike="noStrike" kern="0" cap="none" spc="0" normalizeH="0" baseline="0" noProof="0" dirty="0">
                <a:ln>
                  <a:noFill/>
                </a:ln>
                <a:solidFill>
                  <a:sysClr val="windowText" lastClr="000000"/>
                </a:solidFill>
                <a:effectLst/>
                <a:uLnTx/>
                <a:uFillTx/>
                <a:ea typeface="微软雅黑" panose="020B0503020204020204" pitchFamily="34" charset="-122"/>
                <a:cs typeface="Times New Roman" panose="02020603050405020304" pitchFamily="18" charset="0"/>
              </a:rPr>
              <a:t>《关于深化产教融合的若干意见》和教育部、发改委、工信部、财政部、人社部、国税总局《职业学校校企合作促进办法》相继出台。</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36" name="文本框 15"/>
          <p:cNvSpPr txBox="1">
            <a:spLocks noChangeArrowheads="1"/>
          </p:cNvSpPr>
          <p:nvPr/>
        </p:nvSpPr>
        <p:spPr bwMode="auto">
          <a:xfrm>
            <a:off x="1366410" y="870150"/>
            <a:ext cx="151836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1.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经济新常态</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9" name="文本框 15"/>
          <p:cNvSpPr txBox="1">
            <a:spLocks noChangeArrowheads="1"/>
          </p:cNvSpPr>
          <p:nvPr/>
        </p:nvSpPr>
        <p:spPr bwMode="auto">
          <a:xfrm>
            <a:off x="227445" y="817805"/>
            <a:ext cx="3706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lvl="0">
              <a:defRPr/>
            </a:pP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4.</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40" name="矩形 39"/>
          <p:cNvSpPr/>
          <p:nvPr/>
        </p:nvSpPr>
        <p:spPr>
          <a:xfrm>
            <a:off x="100360" y="701142"/>
            <a:ext cx="2077813"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 </a:t>
            </a:r>
            <a:r>
              <a:rPr lang="zh-CN" altLang="en-US" b="1" dirty="0" smtClean="0">
                <a:solidFill>
                  <a:srgbClr val="C00000"/>
                </a:solidFill>
                <a:latin typeface="微软雅黑" panose="020B0503020204020204" pitchFamily="34" charset="-122"/>
                <a:ea typeface="微软雅黑" panose="020B0503020204020204" pitchFamily="34" charset="-122"/>
              </a:rPr>
              <a:t>产</a:t>
            </a:r>
            <a:r>
              <a:rPr lang="zh-CN" altLang="en-US" b="1" dirty="0">
                <a:solidFill>
                  <a:srgbClr val="C00000"/>
                </a:solidFill>
                <a:latin typeface="微软雅黑" panose="020B0503020204020204" pitchFamily="34" charset="-122"/>
                <a:ea typeface="微软雅黑" panose="020B0503020204020204" pitchFamily="34" charset="-122"/>
              </a:rPr>
              <a:t>教融合新</a:t>
            </a:r>
            <a:r>
              <a:rPr lang="zh-CN" altLang="en-US" b="1" dirty="0" smtClean="0">
                <a:solidFill>
                  <a:srgbClr val="C00000"/>
                </a:solidFill>
                <a:latin typeface="微软雅黑" panose="020B0503020204020204" pitchFamily="34" charset="-122"/>
                <a:ea typeface="微软雅黑" panose="020B0503020204020204" pitchFamily="34" charset="-122"/>
              </a:rPr>
              <a:t>引领</a:t>
            </a:r>
            <a:endParaRPr lang="zh-CN" altLang="en-US" dirty="0">
              <a:solidFill>
                <a:srgbClr val="C00000"/>
              </a:solidFill>
            </a:endParaRPr>
          </a:p>
        </p:txBody>
      </p:sp>
    </p:spTree>
    <p:extLst>
      <p:ext uri="{BB962C8B-B14F-4D97-AF65-F5344CB8AC3E}">
        <p14:creationId xmlns:p14="http://schemas.microsoft.com/office/powerpoint/2010/main" val="393361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48</a:t>
            </a:r>
            <a:endParaRPr lang="zh-CN" altLang="en-US" sz="1600" b="1" dirty="0">
              <a:solidFill>
                <a:prstClr val="white"/>
              </a:solidFill>
            </a:endParaRPr>
          </a:p>
        </p:txBody>
      </p:sp>
      <p:cxnSp>
        <p:nvCxnSpPr>
          <p:cNvPr id="32" name="直接连接符 31"/>
          <p:cNvCxnSpPr/>
          <p:nvPr/>
        </p:nvCxnSpPr>
        <p:spPr>
          <a:xfrm>
            <a:off x="1768416" y="404813"/>
            <a:ext cx="98623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14463" y="696195"/>
            <a:ext cx="1385316"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 </a:t>
            </a:r>
            <a:r>
              <a:rPr lang="zh-CN" altLang="zh-CN" b="1" dirty="0" smtClean="0">
                <a:solidFill>
                  <a:srgbClr val="C00000"/>
                </a:solidFill>
                <a:latin typeface="微软雅黑" panose="020B0503020204020204" pitchFamily="34" charset="-122"/>
                <a:ea typeface="微软雅黑" panose="020B0503020204020204" pitchFamily="34" charset="-122"/>
              </a:rPr>
              <a:t>联合培养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7" name="矩形 76"/>
          <p:cNvSpPr/>
          <p:nvPr/>
        </p:nvSpPr>
        <p:spPr>
          <a:xfrm>
            <a:off x="1799039" y="2184947"/>
            <a:ext cx="4568898" cy="977191"/>
          </a:xfrm>
          <a:prstGeom prst="rect">
            <a:avLst/>
          </a:prstGeom>
        </p:spPr>
        <p:txBody>
          <a:bodyPr wrap="square">
            <a:spAutoFit/>
          </a:bodyPr>
          <a:lstStyle/>
          <a:p>
            <a:pPr>
              <a:lnSpc>
                <a:spcPts val="2300"/>
              </a:lnSpc>
            </a:pPr>
            <a:r>
              <a:rPr lang="zh-CN" altLang="en-US" sz="1400" dirty="0">
                <a:latin typeface="微软雅黑" panose="020B0503020204020204" pitchFamily="34" charset="-122"/>
                <a:ea typeface="微软雅黑" panose="020B0503020204020204" pitchFamily="34" charset="-122"/>
              </a:rPr>
              <a:t>公共</a:t>
            </a:r>
            <a:r>
              <a:rPr lang="zh-CN" altLang="zh-CN" sz="1400" dirty="0">
                <a:latin typeface="微软雅黑" panose="020B0503020204020204" pitchFamily="34" charset="-122"/>
                <a:ea typeface="微软雅黑" panose="020B0503020204020204" pitchFamily="34" charset="-122"/>
              </a:rPr>
              <a:t>实训基地</a:t>
            </a:r>
            <a:r>
              <a:rPr lang="zh-CN" altLang="en-US" sz="1400" dirty="0">
                <a:latin typeface="微软雅黑" panose="020B0503020204020204" pitchFamily="34" charset="-122"/>
                <a:ea typeface="微软雅黑" panose="020B0503020204020204" pitchFamily="34" charset="-122"/>
              </a:rPr>
              <a:t>可</a:t>
            </a:r>
            <a:r>
              <a:rPr lang="zh-CN" altLang="zh-CN" sz="1400" dirty="0">
                <a:latin typeface="微软雅黑" panose="020B0503020204020204" pitchFamily="34" charset="-122"/>
                <a:ea typeface="微软雅黑" panose="020B0503020204020204" pitchFamily="34" charset="-122"/>
              </a:rPr>
              <a:t>依托自身资源优势，</a:t>
            </a:r>
            <a:r>
              <a:rPr lang="zh-CN" altLang="en-US" sz="1400" dirty="0">
                <a:latin typeface="微软雅黑" panose="020B0503020204020204" pitchFamily="34" charset="-122"/>
                <a:ea typeface="微软雅黑" panose="020B0503020204020204" pitchFamily="34" charset="-122"/>
              </a:rPr>
              <a:t>与</a:t>
            </a:r>
            <a:r>
              <a:rPr lang="zh-CN" altLang="zh-CN" sz="1400" dirty="0">
                <a:latin typeface="微软雅黑" panose="020B0503020204020204" pitchFamily="34" charset="-122"/>
                <a:ea typeface="微软雅黑" panose="020B0503020204020204" pitchFamily="34" charset="-122"/>
              </a:rPr>
              <a:t>周边地区开设有同类专业</a:t>
            </a:r>
            <a:r>
              <a:rPr lang="zh-CN" altLang="en-US" sz="1400" dirty="0">
                <a:latin typeface="微软雅黑" panose="020B0503020204020204" pitchFamily="34" charset="-122"/>
                <a:ea typeface="微软雅黑" panose="020B0503020204020204" pitchFamily="34" charset="-122"/>
              </a:rPr>
              <a:t>但</a:t>
            </a:r>
            <a:r>
              <a:rPr lang="zh-CN" altLang="zh-CN" sz="1400" dirty="0">
                <a:latin typeface="微软雅黑" panose="020B0503020204020204" pitchFamily="34" charset="-122"/>
                <a:ea typeface="微软雅黑" panose="020B0503020204020204" pitchFamily="34" charset="-122"/>
              </a:rPr>
              <a:t>不具备实训资源和条件的中职或高职院校</a:t>
            </a:r>
            <a:r>
              <a:rPr lang="zh-CN" altLang="en-US" sz="1400" b="1" dirty="0">
                <a:solidFill>
                  <a:srgbClr val="0070C0"/>
                </a:solidFill>
                <a:latin typeface="微软雅黑" panose="020B0503020204020204" pitchFamily="34" charset="-122"/>
                <a:ea typeface="微软雅黑" panose="020B0503020204020204" pitchFamily="34" charset="-122"/>
              </a:rPr>
              <a:t>展开合作，承接专业实训，进行</a:t>
            </a:r>
            <a:r>
              <a:rPr lang="zh-CN" altLang="zh-CN" sz="1400" b="1" dirty="0">
                <a:solidFill>
                  <a:srgbClr val="0070C0"/>
                </a:solidFill>
                <a:latin typeface="微软雅黑" panose="020B0503020204020204" pitchFamily="34" charset="-122"/>
                <a:ea typeface="微软雅黑" panose="020B0503020204020204" pitchFamily="34" charset="-122"/>
              </a:rPr>
              <a:t>人才联合培养</a:t>
            </a:r>
            <a:r>
              <a:rPr lang="zh-CN" altLang="zh-CN" sz="1400" dirty="0">
                <a:solidFill>
                  <a:srgbClr val="0070C0"/>
                </a:solidFill>
                <a:latin typeface="微软雅黑" panose="020B0503020204020204" pitchFamily="34" charset="-122"/>
                <a:ea typeface="微软雅黑" panose="020B0503020204020204" pitchFamily="34" charset="-122"/>
              </a:rPr>
              <a:t>。</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78" name="圆角矩形 77"/>
          <p:cNvSpPr/>
          <p:nvPr/>
        </p:nvSpPr>
        <p:spPr>
          <a:xfrm>
            <a:off x="1846000" y="3772619"/>
            <a:ext cx="1512168" cy="1800200"/>
          </a:xfrm>
          <a:prstGeom prst="roundRec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79" name="加号 78"/>
          <p:cNvSpPr/>
          <p:nvPr/>
        </p:nvSpPr>
        <p:spPr>
          <a:xfrm>
            <a:off x="3574192" y="4301541"/>
            <a:ext cx="756000" cy="720000"/>
          </a:xfrm>
          <a:prstGeom prst="mathPlus">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80" name="矩形 79"/>
          <p:cNvSpPr/>
          <p:nvPr/>
        </p:nvSpPr>
        <p:spPr>
          <a:xfrm>
            <a:off x="1803405" y="5748706"/>
            <a:ext cx="8179499" cy="369332"/>
          </a:xfrm>
          <a:prstGeom prst="rect">
            <a:avLst/>
          </a:prstGeom>
          <a:solidFill>
            <a:srgbClr val="00B0F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以先进制造业、战略新兴产业、现代服务业、地方特色产业实训为依托</a:t>
            </a:r>
          </a:p>
        </p:txBody>
      </p:sp>
      <p:sp>
        <p:nvSpPr>
          <p:cNvPr id="81" name="矩形 80"/>
          <p:cNvSpPr/>
          <p:nvPr/>
        </p:nvSpPr>
        <p:spPr>
          <a:xfrm>
            <a:off x="2048086" y="3251484"/>
            <a:ext cx="1107996" cy="369332"/>
          </a:xfrm>
          <a:prstGeom prst="rect">
            <a:avLst/>
          </a:prstGeom>
          <a:solidFill>
            <a:srgbClr val="00B0F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周边</a:t>
            </a: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院校</a:t>
            </a:r>
            <a:endParaRPr kumimoji="0" lang="zh-CN" altLang="en-US" sz="1800" b="0" i="0" u="none" strike="noStrike" kern="0" cap="none" spc="0" normalizeH="0" baseline="0" noProof="0" dirty="0">
              <a:ln>
                <a:noFill/>
              </a:ln>
              <a:solidFill>
                <a:sysClr val="window" lastClr="FFFFFF"/>
              </a:solidFill>
              <a:effectLst/>
              <a:uLnTx/>
              <a:uFillTx/>
              <a:latin typeface="Calibri"/>
              <a:ea typeface="宋体"/>
            </a:endParaRPr>
          </a:p>
        </p:txBody>
      </p:sp>
      <p:sp>
        <p:nvSpPr>
          <p:cNvPr id="82" name="TextBox 81"/>
          <p:cNvSpPr txBox="1"/>
          <p:nvPr/>
        </p:nvSpPr>
        <p:spPr>
          <a:xfrm>
            <a:off x="1846000" y="4263382"/>
            <a:ext cx="1512168" cy="890693"/>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学生第一年在本校进行通识教育和专业基础学习</a:t>
            </a:r>
          </a:p>
        </p:txBody>
      </p:sp>
      <p:grpSp>
        <p:nvGrpSpPr>
          <p:cNvPr id="83" name="组合 82"/>
          <p:cNvGrpSpPr/>
          <p:nvPr/>
        </p:nvGrpSpPr>
        <p:grpSpPr>
          <a:xfrm>
            <a:off x="4582304" y="3268563"/>
            <a:ext cx="1569660" cy="2321135"/>
            <a:chOff x="3347864" y="2425452"/>
            <a:chExt cx="1569660" cy="2321135"/>
          </a:xfrm>
        </p:grpSpPr>
        <p:sp>
          <p:nvSpPr>
            <p:cNvPr id="84" name="圆角矩形 83"/>
            <p:cNvSpPr/>
            <p:nvPr/>
          </p:nvSpPr>
          <p:spPr>
            <a:xfrm>
              <a:off x="3376694" y="2946587"/>
              <a:ext cx="1512000" cy="1800000"/>
            </a:xfrm>
            <a:prstGeom prst="roundRec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endParaRPr>
            </a:p>
          </p:txBody>
        </p:sp>
        <p:sp>
          <p:nvSpPr>
            <p:cNvPr id="85" name="矩形 84"/>
            <p:cNvSpPr/>
            <p:nvPr/>
          </p:nvSpPr>
          <p:spPr>
            <a:xfrm>
              <a:off x="3347864" y="2425452"/>
              <a:ext cx="1569660" cy="369332"/>
            </a:xfrm>
            <a:prstGeom prst="rect">
              <a:avLst/>
            </a:prstGeom>
            <a:solidFill>
              <a:srgbClr val="00B0F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公共实训基地</a:t>
              </a:r>
            </a:p>
          </p:txBody>
        </p:sp>
        <p:sp>
          <p:nvSpPr>
            <p:cNvPr id="86" name="TextBox 85"/>
            <p:cNvSpPr txBox="1"/>
            <p:nvPr/>
          </p:nvSpPr>
          <p:spPr>
            <a:xfrm>
              <a:off x="3376694" y="3298850"/>
              <a:ext cx="1512000" cy="1167692"/>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学生从二年级开始，整个学习期的专业实训、课程教学均在基地完成</a:t>
              </a:r>
            </a:p>
          </p:txBody>
        </p:sp>
      </p:grpSp>
      <p:sp>
        <p:nvSpPr>
          <p:cNvPr id="87" name="矩形 86"/>
          <p:cNvSpPr/>
          <p:nvPr/>
        </p:nvSpPr>
        <p:spPr>
          <a:xfrm>
            <a:off x="6742544" y="1906548"/>
            <a:ext cx="2339102" cy="307777"/>
          </a:xfrm>
          <a:prstGeom prst="rect">
            <a:avLst/>
          </a:prstGeom>
        </p:spPr>
        <p:txBody>
          <a:bodyPr wrap="none">
            <a:spAutoFit/>
          </a:bodyPr>
          <a:lstStyle/>
          <a:p>
            <a:r>
              <a:rPr lang="zh-CN" altLang="en-US" sz="1400" b="1" dirty="0">
                <a:solidFill>
                  <a:srgbClr val="0070C0"/>
                </a:solidFill>
                <a:latin typeface="微软雅黑" panose="020B0503020204020204" pitchFamily="34" charset="-122"/>
                <a:ea typeface="微软雅黑" panose="020B0503020204020204" pitchFamily="34" charset="-122"/>
              </a:rPr>
              <a:t>青少年素质拓展与职业体验</a:t>
            </a:r>
          </a:p>
        </p:txBody>
      </p:sp>
      <p:sp>
        <p:nvSpPr>
          <p:cNvPr id="88" name="矩形 87"/>
          <p:cNvSpPr/>
          <p:nvPr/>
        </p:nvSpPr>
        <p:spPr>
          <a:xfrm>
            <a:off x="6742544" y="2184947"/>
            <a:ext cx="3528392" cy="1272143"/>
          </a:xfrm>
          <a:prstGeom prst="rect">
            <a:avLst/>
          </a:prstGeom>
        </p:spPr>
        <p:txBody>
          <a:bodyPr wrap="square">
            <a:spAutoFit/>
          </a:bodyPr>
          <a:lstStyle/>
          <a:p>
            <a:pPr>
              <a:lnSpc>
                <a:spcPts val="2300"/>
              </a:lnSpc>
            </a:pPr>
            <a:r>
              <a:rPr lang="zh-CN" altLang="zh-CN" sz="1400" dirty="0">
                <a:latin typeface="微软雅黑" panose="020B0503020204020204" pitchFamily="34" charset="-122"/>
                <a:ea typeface="微软雅黑" panose="020B0503020204020204" pitchFamily="34" charset="-122"/>
              </a:rPr>
              <a:t>依托公共实训基地以及相关设施，</a:t>
            </a:r>
            <a:r>
              <a:rPr lang="zh-CN" altLang="en-US" sz="1400" dirty="0">
                <a:latin typeface="微软雅黑" panose="020B0503020204020204" pitchFamily="34" charset="-122"/>
                <a:ea typeface="微软雅黑" panose="020B0503020204020204" pitchFamily="34" charset="-122"/>
              </a:rPr>
              <a:t>可</a:t>
            </a:r>
            <a:r>
              <a:rPr lang="zh-CN" altLang="zh-CN" sz="1400" dirty="0">
                <a:latin typeface="微软雅黑" panose="020B0503020204020204" pitchFamily="34" charset="-122"/>
                <a:ea typeface="微软雅黑" panose="020B0503020204020204" pitchFamily="34" charset="-122"/>
              </a:rPr>
              <a:t>面向</a:t>
            </a:r>
            <a:r>
              <a:rPr lang="zh-CN" altLang="zh-CN" sz="1400" b="1" dirty="0">
                <a:solidFill>
                  <a:srgbClr val="0070C0"/>
                </a:solidFill>
                <a:latin typeface="微软雅黑" panose="020B0503020204020204" pitchFamily="34" charset="-122"/>
                <a:ea typeface="微软雅黑" panose="020B0503020204020204" pitchFamily="34" charset="-122"/>
              </a:rPr>
              <a:t>中小学生开展职业体验</a:t>
            </a:r>
            <a:r>
              <a:rPr lang="zh-CN" altLang="zh-CN" sz="1400" dirty="0">
                <a:latin typeface="微软雅黑" panose="020B0503020204020204" pitchFamily="34" charset="-122"/>
                <a:ea typeface="微软雅黑" panose="020B0503020204020204" pitchFamily="34" charset="-122"/>
              </a:rPr>
              <a:t>，在潜移默化中培养“工匠精神”，</a:t>
            </a:r>
            <a:r>
              <a:rPr lang="zh-CN" altLang="en-US" sz="1400" dirty="0">
                <a:latin typeface="微软雅黑" panose="020B0503020204020204" pitchFamily="34" charset="-122"/>
                <a:ea typeface="微软雅黑" panose="020B0503020204020204" pitchFamily="34" charset="-122"/>
              </a:rPr>
              <a:t>全面提升青少年综合素养，营造全社会崇尚职教氛围。</a:t>
            </a:r>
          </a:p>
        </p:txBody>
      </p:sp>
      <p:grpSp>
        <p:nvGrpSpPr>
          <p:cNvPr id="89" name="组合 88"/>
          <p:cNvGrpSpPr/>
          <p:nvPr/>
        </p:nvGrpSpPr>
        <p:grpSpPr>
          <a:xfrm>
            <a:off x="7458333" y="3562732"/>
            <a:ext cx="2020515" cy="1896701"/>
            <a:chOff x="6223893" y="2544975"/>
            <a:chExt cx="2020515" cy="1896701"/>
          </a:xfrm>
        </p:grpSpPr>
        <p:sp>
          <p:nvSpPr>
            <p:cNvPr id="90" name="矩形 89"/>
            <p:cNvSpPr/>
            <p:nvPr/>
          </p:nvSpPr>
          <p:spPr>
            <a:xfrm>
              <a:off x="6223893" y="4133899"/>
              <a:ext cx="2020515" cy="307777"/>
            </a:xfrm>
            <a:prstGeom prst="rect">
              <a:avLst/>
            </a:prstGeom>
            <a:solidFill>
              <a:srgbClr val="0070C0"/>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职业畅想</a:t>
              </a:r>
            </a:p>
          </p:txBody>
        </p:sp>
        <p:sp>
          <p:nvSpPr>
            <p:cNvPr id="91" name="矩形 90"/>
            <p:cNvSpPr/>
            <p:nvPr/>
          </p:nvSpPr>
          <p:spPr>
            <a:xfrm>
              <a:off x="6223893" y="3332259"/>
              <a:ext cx="2020515" cy="415498"/>
            </a:xfrm>
            <a:prstGeom prst="rect">
              <a:avLst/>
            </a:prstGeom>
            <a:solidFill>
              <a:srgbClr val="0070C0"/>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职业体验</a:t>
              </a:r>
            </a:p>
          </p:txBody>
        </p:sp>
        <p:sp>
          <p:nvSpPr>
            <p:cNvPr id="92" name="矩形 91"/>
            <p:cNvSpPr/>
            <p:nvPr/>
          </p:nvSpPr>
          <p:spPr>
            <a:xfrm>
              <a:off x="6223893" y="2544975"/>
              <a:ext cx="2020515" cy="415498"/>
            </a:xfrm>
            <a:prstGeom prst="rect">
              <a:avLst/>
            </a:prstGeom>
            <a:solidFill>
              <a:srgbClr val="0070C0"/>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职业启蒙</a:t>
              </a:r>
            </a:p>
          </p:txBody>
        </p:sp>
        <p:sp>
          <p:nvSpPr>
            <p:cNvPr id="93" name="上箭头 92"/>
            <p:cNvSpPr/>
            <p:nvPr/>
          </p:nvSpPr>
          <p:spPr>
            <a:xfrm rot="10800000">
              <a:off x="7177746" y="3865612"/>
              <a:ext cx="144016" cy="216024"/>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94" name="上箭头 93"/>
            <p:cNvSpPr/>
            <p:nvPr/>
          </p:nvSpPr>
          <p:spPr>
            <a:xfrm rot="10800000">
              <a:off x="7177745" y="3073524"/>
              <a:ext cx="144016" cy="216024"/>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Tree>
    <p:extLst>
      <p:ext uri="{BB962C8B-B14F-4D97-AF65-F5344CB8AC3E}">
        <p14:creationId xmlns:p14="http://schemas.microsoft.com/office/powerpoint/2010/main" val="146975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49</a:t>
            </a:r>
            <a:endParaRPr lang="zh-CN" altLang="en-US" sz="1600" b="1" dirty="0">
              <a:solidFill>
                <a:prstClr val="white"/>
              </a:solidFill>
            </a:endParaRPr>
          </a:p>
        </p:txBody>
      </p:sp>
      <p:cxnSp>
        <p:nvCxnSpPr>
          <p:cNvPr id="32" name="直接连接符 31"/>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5" name="表格 34"/>
          <p:cNvGraphicFramePr>
            <a:graphicFrameLocks noGrp="1"/>
          </p:cNvGraphicFramePr>
          <p:nvPr>
            <p:extLst>
              <p:ext uri="{D42A27DB-BD31-4B8C-83A1-F6EECF244321}">
                <p14:modId xmlns:p14="http://schemas.microsoft.com/office/powerpoint/2010/main" val="420192864"/>
              </p:ext>
            </p:extLst>
          </p:nvPr>
        </p:nvGraphicFramePr>
        <p:xfrm>
          <a:off x="765478" y="1302046"/>
          <a:ext cx="10129263" cy="5087602"/>
        </p:xfrm>
        <a:graphic>
          <a:graphicData uri="http://schemas.openxmlformats.org/drawingml/2006/table">
            <a:tbl>
              <a:tblPr firstRow="1" firstCol="1" bandRow="1"/>
              <a:tblGrid>
                <a:gridCol w="597479">
                  <a:extLst>
                    <a:ext uri="{9D8B030D-6E8A-4147-A177-3AD203B41FA5}">
                      <a16:colId xmlns:a16="http://schemas.microsoft.com/office/drawing/2014/main" xmlns="" val="20000"/>
                    </a:ext>
                  </a:extLst>
                </a:gridCol>
                <a:gridCol w="1630702">
                  <a:extLst>
                    <a:ext uri="{9D8B030D-6E8A-4147-A177-3AD203B41FA5}">
                      <a16:colId xmlns:a16="http://schemas.microsoft.com/office/drawing/2014/main" xmlns="" val="20001"/>
                    </a:ext>
                  </a:extLst>
                </a:gridCol>
                <a:gridCol w="5561462">
                  <a:extLst>
                    <a:ext uri="{9D8B030D-6E8A-4147-A177-3AD203B41FA5}">
                      <a16:colId xmlns:a16="http://schemas.microsoft.com/office/drawing/2014/main" xmlns="" val="20002"/>
                    </a:ext>
                  </a:extLst>
                </a:gridCol>
                <a:gridCol w="2339620">
                  <a:extLst>
                    <a:ext uri="{9D8B030D-6E8A-4147-A177-3AD203B41FA5}">
                      <a16:colId xmlns:a16="http://schemas.microsoft.com/office/drawing/2014/main" xmlns="" val="20003"/>
                    </a:ext>
                  </a:extLst>
                </a:gridCol>
              </a:tblGrid>
              <a:tr h="421811">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zh-CN" sz="1600" dirty="0">
                          <a:solidFill>
                            <a:schemeClr val="bg1"/>
                          </a:solidFill>
                          <a:effectLst/>
                          <a:latin typeface="微软雅黑" panose="020B0503020204020204" pitchFamily="34" charset="-122"/>
                          <a:ea typeface="微软雅黑" panose="020B0503020204020204" pitchFamily="34" charset="-122"/>
                        </a:rPr>
                        <a:t>序号</a:t>
                      </a:r>
                      <a:endParaRPr lang="zh-CN" sz="16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zh-CN" sz="1600" dirty="0">
                          <a:solidFill>
                            <a:schemeClr val="bg1"/>
                          </a:solidFill>
                          <a:effectLst/>
                          <a:latin typeface="微软雅黑" panose="020B0503020204020204" pitchFamily="34" charset="-122"/>
                          <a:ea typeface="微软雅黑" panose="020B0503020204020204" pitchFamily="34" charset="-122"/>
                        </a:rPr>
                        <a:t>专业</a:t>
                      </a:r>
                      <a:endParaRPr lang="zh-CN" sz="16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zh-CN" sz="1600" dirty="0">
                          <a:solidFill>
                            <a:schemeClr val="bg1"/>
                          </a:solidFill>
                          <a:effectLst/>
                          <a:latin typeface="微软雅黑" panose="020B0503020204020204" pitchFamily="34" charset="-122"/>
                          <a:ea typeface="微软雅黑" panose="020B0503020204020204" pitchFamily="34" charset="-122"/>
                        </a:rPr>
                        <a:t>岗位</a:t>
                      </a:r>
                      <a:endParaRPr lang="zh-CN" sz="16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zh-CN" sz="1600" dirty="0">
                          <a:solidFill>
                            <a:schemeClr val="bg1"/>
                          </a:solidFill>
                          <a:effectLst/>
                          <a:latin typeface="微软雅黑" panose="020B0503020204020204" pitchFamily="34" charset="-122"/>
                          <a:ea typeface="微软雅黑" panose="020B0503020204020204" pitchFamily="34" charset="-122"/>
                        </a:rPr>
                        <a:t>证书</a:t>
                      </a:r>
                      <a:endParaRPr lang="zh-CN" sz="16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21805">
                <a:tc row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1</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电气运行与控制专业</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电气设备运行维护、电气设备安装调试</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特种作业人员操作证（电工）</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1"/>
                  </a:ext>
                </a:extLst>
              </a:tr>
              <a:tr h="22180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电工（五级）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2"/>
                  </a:ext>
                </a:extLst>
              </a:tr>
              <a:tr h="221805">
                <a:tc row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2</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机电技术应用专业</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机电设备运行操作、机电设备安装调试、机电设备维修与检修、机电设备管理</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特种作业操作证（电工低压工作）</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3"/>
                  </a:ext>
                </a:extLst>
              </a:tr>
              <a:tr h="22180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可编程控制系统设计师（四级）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4"/>
                  </a:ext>
                </a:extLst>
              </a:tr>
              <a:tr h="22180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3</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汽车制造与检修专业</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汽车装配、汽车修理</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汽车维修工（四级）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5"/>
                  </a:ext>
                </a:extLst>
              </a:tr>
              <a:tr h="443611">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4</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电子与信息技术专业</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电子产品生线操作、电子产品检验、生产现场管理、电子产品维修、元器件采购与产品销售</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电子元器检验员（四级）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6"/>
                  </a:ext>
                </a:extLst>
              </a:tr>
              <a:tr h="229689">
                <a:tc row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5</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焊接技术应用专业</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焊接操作、焊接质量检验、焊接工艺指导、焊接设备管理与维护</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特种作业操作证</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7"/>
                  </a:ext>
                </a:extLst>
              </a:tr>
              <a:tr h="22180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电焊工（五级）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8"/>
                  </a:ext>
                </a:extLst>
              </a:tr>
              <a:tr h="22180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6</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数控技术应用专业</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数控设备操作、零件的质量检测、数控编程与工艺、数控设备维护</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数控铣工操作工（四级）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9"/>
                  </a:ext>
                </a:extLst>
              </a:tr>
              <a:tr h="22180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7</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模具制造技术专业</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模具</a:t>
                      </a:r>
                      <a:r>
                        <a:rPr lang="en-US" sz="1200" dirty="0">
                          <a:effectLst/>
                          <a:latin typeface="微软雅黑" panose="020B0503020204020204" pitchFamily="34" charset="-122"/>
                          <a:ea typeface="微软雅黑" panose="020B0503020204020204" pitchFamily="34" charset="-122"/>
                        </a:rPr>
                        <a:t>CAD</a:t>
                      </a:r>
                      <a:r>
                        <a:rPr lang="zh-CN" sz="1200" dirty="0">
                          <a:effectLst/>
                          <a:latin typeface="微软雅黑" panose="020B0503020204020204" pitchFamily="34" charset="-122"/>
                          <a:ea typeface="微软雅黑" panose="020B0503020204020204" pitchFamily="34" charset="-122"/>
                        </a:rPr>
                        <a:t>绘图、模具制造、模具装配与调试、数控加工</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钳工（四级）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10"/>
                  </a:ext>
                </a:extLst>
              </a:tr>
              <a:tr h="221805">
                <a:tc row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8</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机械加工技术（眼镜设计与制造技术方向）</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车工、数控车工、铣工、数控铣工、眼镜焊接工、抛光工、质检员、眼镜生产企业的绘图员、制版工</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眼镜定配工（初级）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11"/>
                  </a:ext>
                </a:extLst>
              </a:tr>
              <a:tr h="22180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眼镜设计专项职业能力（四级）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12"/>
                  </a:ext>
                </a:extLst>
              </a:tr>
              <a:tr h="22180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9</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会计专业</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会计、出纳员、税务代理、统计员、财经文员</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会计从业资格证</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13"/>
                  </a:ext>
                </a:extLst>
              </a:tr>
              <a:tr h="443611">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10</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市场营销专业</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市场推广（调查员、业务员、市场推广员、品牌专员、渠道专员、文案</a:t>
                      </a:r>
                      <a:r>
                        <a:rPr lang="en-US" sz="1200" dirty="0">
                          <a:effectLst/>
                          <a:latin typeface="微软雅黑" panose="020B0503020204020204" pitchFamily="34" charset="-122"/>
                          <a:ea typeface="微软雅黑" panose="020B0503020204020204" pitchFamily="34" charset="-122"/>
                        </a:rPr>
                        <a:t>/</a:t>
                      </a:r>
                      <a:r>
                        <a:rPr lang="zh-CN" sz="1200" dirty="0">
                          <a:effectLst/>
                          <a:latin typeface="微软雅黑" panose="020B0503020204020204" pitchFamily="34" charset="-122"/>
                          <a:ea typeface="微软雅黑" panose="020B0503020204020204" pitchFamily="34" charset="-122"/>
                        </a:rPr>
                        <a:t>策划专员）商品销售及客户服务</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客户服务管理师（三级）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14"/>
                  </a:ext>
                </a:extLst>
              </a:tr>
              <a:tr h="221805">
                <a:tc row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11</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家具设计与制作专业</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助理家具设计师、 家具</a:t>
                      </a:r>
                      <a:r>
                        <a:rPr lang="en-US" sz="1200" dirty="0">
                          <a:effectLst/>
                          <a:latin typeface="微软雅黑" panose="020B0503020204020204" pitchFamily="34" charset="-122"/>
                          <a:ea typeface="微软雅黑" panose="020B0503020204020204" pitchFamily="34" charset="-122"/>
                        </a:rPr>
                        <a:t> CAD</a:t>
                      </a:r>
                      <a:r>
                        <a:rPr lang="zh-CN" sz="1200" dirty="0">
                          <a:effectLst/>
                          <a:latin typeface="微软雅黑" panose="020B0503020204020204" pitchFamily="34" charset="-122"/>
                          <a:ea typeface="微软雅黑" panose="020B0503020204020204" pitchFamily="34" charset="-122"/>
                        </a:rPr>
                        <a:t>绘图员、家具机加工人员、生产管理人员、家具导购、客服代 家具导购、客服代表、跟单员</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家具设计师（四级）</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15"/>
                  </a:ext>
                </a:extLst>
              </a:tr>
              <a:tr h="22180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精细木工（五级）</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16"/>
                  </a:ext>
                </a:extLst>
              </a:tr>
              <a:tr h="22180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12</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平面媒体印制技术专业</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印前制作、平版制版、平版印刷、印后加工</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印品整饰工（四级）</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17"/>
                  </a:ext>
                </a:extLst>
              </a:tr>
              <a:tr h="22180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13</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电子商务专业</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网络编辑、网络美工、网络营销专 网络营销专员、客户服务</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电子商务员（四级）</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18"/>
                  </a:ext>
                </a:extLst>
              </a:tr>
              <a:tr h="22180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500"/>
                        </a:lnSpc>
                        <a:spcAft>
                          <a:spcPts val="0"/>
                        </a:spcAft>
                      </a:pPr>
                      <a:r>
                        <a:rPr lang="en-US" sz="1200" dirty="0">
                          <a:solidFill>
                            <a:schemeClr val="bg1"/>
                          </a:solidFill>
                          <a:effectLst/>
                          <a:latin typeface="微软雅黑" panose="020B0503020204020204" pitchFamily="34" charset="-122"/>
                          <a:ea typeface="微软雅黑" panose="020B0503020204020204" pitchFamily="34" charset="-122"/>
                        </a:rPr>
                        <a:t>14</a:t>
                      </a:r>
                      <a:endParaRPr lang="zh-CN" sz="1200" dirty="0">
                        <a:solidFill>
                          <a:schemeClr val="bg1"/>
                        </a:solidFill>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a:effectLst/>
                          <a:latin typeface="微软雅黑" panose="020B0503020204020204" pitchFamily="34" charset="-122"/>
                          <a:ea typeface="微软雅黑" panose="020B0503020204020204" pitchFamily="34" charset="-122"/>
                        </a:rPr>
                        <a:t>物流服务与管理专业</a:t>
                      </a:r>
                      <a:endParaRPr lang="zh-CN" sz="120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500"/>
                        </a:lnSpc>
                        <a:spcAft>
                          <a:spcPts val="0"/>
                        </a:spcAft>
                      </a:pPr>
                      <a:r>
                        <a:rPr lang="zh-CN" sz="1200" dirty="0">
                          <a:effectLst/>
                          <a:latin typeface="微软雅黑" panose="020B0503020204020204" pitchFamily="34" charset="-122"/>
                          <a:ea typeface="微软雅黑" panose="020B0503020204020204" pitchFamily="34" charset="-122"/>
                        </a:rPr>
                        <a:t>仓库管理、运输管理、配送管理、客户服务</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500"/>
                        </a:lnSpc>
                        <a:spcAft>
                          <a:spcPts val="0"/>
                        </a:spcAft>
                      </a:pPr>
                      <a:r>
                        <a:rPr lang="zh-CN" sz="1200" dirty="0">
                          <a:effectLst/>
                          <a:latin typeface="微软雅黑" panose="020B0503020204020204" pitchFamily="34" charset="-122"/>
                          <a:ea typeface="微软雅黑" panose="020B0503020204020204" pitchFamily="34" charset="-122"/>
                        </a:rPr>
                        <a:t>物流员（四级）</a:t>
                      </a:r>
                      <a:endParaRPr lang="zh-CN" sz="1200" dirty="0">
                        <a:effectLst/>
                        <a:latin typeface="微软雅黑" panose="020B0503020204020204" pitchFamily="34" charset="-122"/>
                        <a:ea typeface="微软雅黑" panose="020B0503020204020204" pitchFamily="34" charset="-122"/>
                        <a:cs typeface="Times New Roman"/>
                      </a:endParaRPr>
                    </a:p>
                  </a:txBody>
                  <a:tcPr marL="14889" marR="14889"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19"/>
                  </a:ext>
                </a:extLst>
              </a:tr>
            </a:tbl>
          </a:graphicData>
        </a:graphic>
      </p:graphicFrame>
      <p:sp>
        <p:nvSpPr>
          <p:cNvPr id="36" name="TextBox 35"/>
          <p:cNvSpPr txBox="1"/>
          <p:nvPr/>
        </p:nvSpPr>
        <p:spPr>
          <a:xfrm>
            <a:off x="141011" y="682652"/>
            <a:ext cx="3168352"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 </a:t>
            </a:r>
            <a:r>
              <a:rPr lang="zh-CN" altLang="en-US" b="1" dirty="0" smtClean="0">
                <a:solidFill>
                  <a:srgbClr val="C00000"/>
                </a:solidFill>
                <a:latin typeface="微软雅黑" panose="020B0503020204020204" pitchFamily="34" charset="-122"/>
                <a:ea typeface="微软雅黑" panose="020B0503020204020204" pitchFamily="34" charset="-122"/>
              </a:rPr>
              <a:t>社会认证</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583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50</a:t>
            </a:r>
            <a:endParaRPr lang="zh-CN" altLang="en-US" sz="1600" b="1" dirty="0">
              <a:solidFill>
                <a:prstClr val="white"/>
              </a:solidFill>
            </a:endParaRPr>
          </a:p>
        </p:txBody>
      </p:sp>
      <p:cxnSp>
        <p:nvCxnSpPr>
          <p:cNvPr id="32" name="直接连接符 31"/>
          <p:cNvCxnSpPr/>
          <p:nvPr/>
        </p:nvCxnSpPr>
        <p:spPr>
          <a:xfrm>
            <a:off x="1768416" y="404813"/>
            <a:ext cx="9840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015993" y="4323958"/>
            <a:ext cx="3504404" cy="148996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a:spAutoFit/>
          </a:bodyPr>
          <a:lstStyle/>
          <a:p>
            <a:pPr marL="0" marR="0" lvl="0" indent="0" defTabSz="914400" eaLnBrk="1" fontAlgn="auto" latinLnBrk="0" hangingPunct="1">
              <a:lnSpc>
                <a:spcPct val="2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1F497D">
                    <a:lumMod val="75000"/>
                  </a:srgbClr>
                </a:solidFill>
                <a:effectLst/>
                <a:uLnTx/>
                <a:uFillTx/>
                <a:latin typeface="微软雅黑"/>
                <a:ea typeface="微软雅黑"/>
                <a:cs typeface="微软雅黑"/>
              </a:rPr>
              <a:t>人才输出双出口：</a:t>
            </a:r>
            <a:endParaRPr kumimoji="0" lang="en-US" altLang="zh-CN" sz="1600" b="0" i="0" u="none" strike="noStrike" kern="0" cap="none" spc="0" normalizeH="0" baseline="0" noProof="0" dirty="0">
              <a:ln>
                <a:noFill/>
              </a:ln>
              <a:solidFill>
                <a:srgbClr val="1F497D">
                  <a:lumMod val="75000"/>
                </a:srgbClr>
              </a:solidFill>
              <a:effectLst/>
              <a:uLnTx/>
              <a:uFillTx/>
              <a:latin typeface="微软雅黑"/>
              <a:ea typeface="微软雅黑"/>
              <a:cs typeface="微软雅黑"/>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1F497D">
                    <a:lumMod val="75000"/>
                  </a:srgbClr>
                </a:solidFill>
                <a:effectLst/>
                <a:uLnTx/>
                <a:uFillTx/>
                <a:latin typeface="微软雅黑"/>
                <a:ea typeface="微软雅黑"/>
                <a:cs typeface="微软雅黑"/>
              </a:rPr>
              <a:t>通过对学员展开实训培训，实现企业</a:t>
            </a:r>
            <a:endParaRPr kumimoji="0" lang="en-US" altLang="zh-CN" sz="1600" b="0" i="0" u="none" strike="noStrike" kern="0" cap="none" spc="0" normalizeH="0" baseline="0" noProof="0" dirty="0">
              <a:ln>
                <a:noFill/>
              </a:ln>
              <a:solidFill>
                <a:srgbClr val="1F497D">
                  <a:lumMod val="75000"/>
                </a:srgbClr>
              </a:solidFill>
              <a:effectLst/>
              <a:uLnTx/>
              <a:uFillTx/>
              <a:latin typeface="微软雅黑"/>
              <a:ea typeface="微软雅黑"/>
              <a:cs typeface="微软雅黑"/>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1F497D">
                    <a:lumMod val="75000"/>
                  </a:srgbClr>
                </a:solidFill>
                <a:effectLst/>
                <a:uLnTx/>
                <a:uFillTx/>
                <a:latin typeface="微软雅黑"/>
                <a:ea typeface="微软雅黑"/>
                <a:cs typeface="微软雅黑"/>
              </a:rPr>
              <a:t>对口或人力资源服务公司人才输送。</a:t>
            </a:r>
            <a:endParaRPr kumimoji="0" lang="en-US" altLang="zh-CN" sz="1600" b="0" i="0" u="none" strike="noStrike" kern="100" cap="none" spc="0" normalizeH="0" baseline="0" noProof="0" dirty="0">
              <a:ln>
                <a:noFill/>
              </a:ln>
              <a:solidFill>
                <a:srgbClr val="1F497D">
                  <a:lumMod val="75000"/>
                </a:srgbClr>
              </a:solidFill>
              <a:effectLst/>
              <a:uLnTx/>
              <a:uFillTx/>
              <a:latin typeface="微软雅黑"/>
              <a:ea typeface="微软雅黑"/>
              <a:cs typeface="微软雅黑"/>
            </a:endParaRPr>
          </a:p>
        </p:txBody>
      </p:sp>
      <p:grpSp>
        <p:nvGrpSpPr>
          <p:cNvPr id="121" name="组合 120"/>
          <p:cNvGrpSpPr/>
          <p:nvPr/>
        </p:nvGrpSpPr>
        <p:grpSpPr>
          <a:xfrm>
            <a:off x="1487950" y="2091709"/>
            <a:ext cx="4626771" cy="1945703"/>
            <a:chOff x="3278243" y="3275688"/>
            <a:chExt cx="5498484" cy="2378082"/>
          </a:xfrm>
        </p:grpSpPr>
        <p:grpSp>
          <p:nvGrpSpPr>
            <p:cNvPr id="122" name="组合 121"/>
            <p:cNvGrpSpPr/>
            <p:nvPr/>
          </p:nvGrpSpPr>
          <p:grpSpPr>
            <a:xfrm>
              <a:off x="3278243" y="3275688"/>
              <a:ext cx="5498484" cy="2378082"/>
              <a:chOff x="7344593" y="3456756"/>
              <a:chExt cx="5498484" cy="2378082"/>
            </a:xfrm>
          </p:grpSpPr>
          <p:sp>
            <p:nvSpPr>
              <p:cNvPr id="124" name="矩形 123"/>
              <p:cNvSpPr/>
              <p:nvPr/>
            </p:nvSpPr>
            <p:spPr>
              <a:xfrm>
                <a:off x="7344593" y="3456756"/>
                <a:ext cx="1585270" cy="2376264"/>
              </a:xfrm>
              <a:prstGeom prst="rect">
                <a:avLst/>
              </a:prstGeom>
              <a:noFill/>
              <a:ln w="28575"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nvGrpSpPr>
              <p:cNvPr id="125" name="组合 124"/>
              <p:cNvGrpSpPr/>
              <p:nvPr/>
            </p:nvGrpSpPr>
            <p:grpSpPr>
              <a:xfrm>
                <a:off x="7560617" y="3744788"/>
                <a:ext cx="5282460" cy="2090050"/>
                <a:chOff x="2230980" y="5184948"/>
                <a:chExt cx="5282460" cy="2090050"/>
              </a:xfrm>
            </p:grpSpPr>
            <p:sp>
              <p:nvSpPr>
                <p:cNvPr id="127" name="左右箭头 126"/>
                <p:cNvSpPr/>
                <p:nvPr/>
              </p:nvSpPr>
              <p:spPr>
                <a:xfrm>
                  <a:off x="3640875" y="5838513"/>
                  <a:ext cx="2224943" cy="628863"/>
                </a:xfrm>
                <a:prstGeom prst="leftRightArrow">
                  <a:avLst/>
                </a:prstGeom>
                <a:solidFill>
                  <a:srgbClr val="4BAC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128" name="Freeform 75"/>
                <p:cNvSpPr>
                  <a:spLocks noEditPoints="1"/>
                </p:cNvSpPr>
                <p:nvPr/>
              </p:nvSpPr>
              <p:spPr bwMode="auto">
                <a:xfrm>
                  <a:off x="2486656" y="5184948"/>
                  <a:ext cx="738399" cy="529943"/>
                </a:xfrm>
                <a:custGeom>
                  <a:avLst/>
                  <a:gdLst>
                    <a:gd name="T0" fmla="*/ 966 w 3747"/>
                    <a:gd name="T1" fmla="*/ 2302 h 2742"/>
                    <a:gd name="T2" fmla="*/ 158 w 3747"/>
                    <a:gd name="T3" fmla="*/ 2119 h 2742"/>
                    <a:gd name="T4" fmla="*/ 493 w 3747"/>
                    <a:gd name="T5" fmla="*/ 2119 h 2742"/>
                    <a:gd name="T6" fmla="*/ 3158 w 3747"/>
                    <a:gd name="T7" fmla="*/ 2283 h 2742"/>
                    <a:gd name="T8" fmla="*/ 3158 w 3747"/>
                    <a:gd name="T9" fmla="*/ 2100 h 2742"/>
                    <a:gd name="T10" fmla="*/ 3018 w 3747"/>
                    <a:gd name="T11" fmla="*/ 2283 h 2742"/>
                    <a:gd name="T12" fmla="*/ 632 w 3747"/>
                    <a:gd name="T13" fmla="*/ 1826 h 2742"/>
                    <a:gd name="T14" fmla="*/ 966 w 3747"/>
                    <a:gd name="T15" fmla="*/ 1826 h 2742"/>
                    <a:gd name="T16" fmla="*/ 158 w 3747"/>
                    <a:gd name="T17" fmla="*/ 2009 h 2742"/>
                    <a:gd name="T18" fmla="*/ 158 w 3747"/>
                    <a:gd name="T19" fmla="*/ 1826 h 2742"/>
                    <a:gd name="T20" fmla="*/ 3492 w 3747"/>
                    <a:gd name="T21" fmla="*/ 1990 h 2742"/>
                    <a:gd name="T22" fmla="*/ 2684 w 3747"/>
                    <a:gd name="T23" fmla="*/ 1807 h 2742"/>
                    <a:gd name="T24" fmla="*/ 3018 w 3747"/>
                    <a:gd name="T25" fmla="*/ 1807 h 2742"/>
                    <a:gd name="T26" fmla="*/ 1351 w 3747"/>
                    <a:gd name="T27" fmla="*/ 1539 h 2742"/>
                    <a:gd name="T28" fmla="*/ 1355 w 3747"/>
                    <a:gd name="T29" fmla="*/ 2452 h 2742"/>
                    <a:gd name="T30" fmla="*/ 2305 w 3747"/>
                    <a:gd name="T31" fmla="*/ 2452 h 2742"/>
                    <a:gd name="T32" fmla="*/ 2336 w 3747"/>
                    <a:gd name="T33" fmla="*/ 1526 h 2742"/>
                    <a:gd name="T34" fmla="*/ 1840 w 3747"/>
                    <a:gd name="T35" fmla="*/ 1125 h 2742"/>
                    <a:gd name="T36" fmla="*/ 1757 w 3747"/>
                    <a:gd name="T37" fmla="*/ 1155 h 2742"/>
                    <a:gd name="T38" fmla="*/ 1710 w 3747"/>
                    <a:gd name="T39" fmla="*/ 1227 h 2742"/>
                    <a:gd name="T40" fmla="*/ 1720 w 3747"/>
                    <a:gd name="T41" fmla="*/ 1316 h 2742"/>
                    <a:gd name="T42" fmla="*/ 1782 w 3747"/>
                    <a:gd name="T43" fmla="*/ 1377 h 2742"/>
                    <a:gd name="T44" fmla="*/ 1870 w 3747"/>
                    <a:gd name="T45" fmla="*/ 1387 h 2742"/>
                    <a:gd name="T46" fmla="*/ 1943 w 3747"/>
                    <a:gd name="T47" fmla="*/ 1341 h 2742"/>
                    <a:gd name="T48" fmla="*/ 1972 w 3747"/>
                    <a:gd name="T49" fmla="*/ 1258 h 2742"/>
                    <a:gd name="T50" fmla="*/ 1943 w 3747"/>
                    <a:gd name="T51" fmla="*/ 1175 h 2742"/>
                    <a:gd name="T52" fmla="*/ 1870 w 3747"/>
                    <a:gd name="T53" fmla="*/ 1130 h 2742"/>
                    <a:gd name="T54" fmla="*/ 2528 w 3747"/>
                    <a:gd name="T55" fmla="*/ 1415 h 2742"/>
                    <a:gd name="T56" fmla="*/ 2561 w 3747"/>
                    <a:gd name="T57" fmla="*/ 1526 h 2742"/>
                    <a:gd name="T58" fmla="*/ 2623 w 3747"/>
                    <a:gd name="T59" fmla="*/ 1607 h 2742"/>
                    <a:gd name="T60" fmla="*/ 2885 w 3747"/>
                    <a:gd name="T61" fmla="*/ 1683 h 2742"/>
                    <a:gd name="T62" fmla="*/ 3534 w 3747"/>
                    <a:gd name="T63" fmla="*/ 1078 h 2742"/>
                    <a:gd name="T64" fmla="*/ 3747 w 3747"/>
                    <a:gd name="T65" fmla="*/ 2452 h 2742"/>
                    <a:gd name="T66" fmla="*/ 0 w 3747"/>
                    <a:gd name="T67" fmla="*/ 2452 h 2742"/>
                    <a:gd name="T68" fmla="*/ 150 w 3747"/>
                    <a:gd name="T69" fmla="*/ 1078 h 2742"/>
                    <a:gd name="T70" fmla="*/ 858 w 3747"/>
                    <a:gd name="T71" fmla="*/ 1692 h 2742"/>
                    <a:gd name="T72" fmla="*/ 1069 w 3747"/>
                    <a:gd name="T73" fmla="*/ 1619 h 2742"/>
                    <a:gd name="T74" fmla="*/ 1135 w 3747"/>
                    <a:gd name="T75" fmla="*/ 1539 h 2742"/>
                    <a:gd name="T76" fmla="*/ 1149 w 3747"/>
                    <a:gd name="T77" fmla="*/ 1427 h 2742"/>
                    <a:gd name="T78" fmla="*/ 2823 w 3747"/>
                    <a:gd name="T79" fmla="*/ 1327 h 2742"/>
                    <a:gd name="T80" fmla="*/ 924 w 3747"/>
                    <a:gd name="T81" fmla="*/ 1539 h 2742"/>
                    <a:gd name="T82" fmla="*/ 2163 w 3747"/>
                    <a:gd name="T83" fmla="*/ 0 h 2742"/>
                    <a:gd name="T84" fmla="*/ 2228 w 3747"/>
                    <a:gd name="T85" fmla="*/ 9 h 2742"/>
                    <a:gd name="T86" fmla="*/ 2280 w 3747"/>
                    <a:gd name="T87" fmla="*/ 28 h 2742"/>
                    <a:gd name="T88" fmla="*/ 2300 w 3747"/>
                    <a:gd name="T89" fmla="*/ 39 h 2742"/>
                    <a:gd name="T90" fmla="*/ 2291 w 3747"/>
                    <a:gd name="T91" fmla="*/ 284 h 2742"/>
                    <a:gd name="T92" fmla="*/ 2249 w 3747"/>
                    <a:gd name="T93" fmla="*/ 262 h 2742"/>
                    <a:gd name="T94" fmla="*/ 2182 w 3747"/>
                    <a:gd name="T95" fmla="*/ 249 h 2742"/>
                    <a:gd name="T96" fmla="*/ 2103 w 3747"/>
                    <a:gd name="T97" fmla="*/ 272 h 2742"/>
                    <a:gd name="T98" fmla="*/ 2025 w 3747"/>
                    <a:gd name="T99" fmla="*/ 323 h 2742"/>
                    <a:gd name="T100" fmla="*/ 1949 w 3747"/>
                    <a:gd name="T101" fmla="*/ 333 h 2742"/>
                    <a:gd name="T102" fmla="*/ 1883 w 3747"/>
                    <a:gd name="T103" fmla="*/ 317 h 2742"/>
                    <a:gd name="T104" fmla="*/ 1851 w 3747"/>
                    <a:gd name="T105" fmla="*/ 585 h 2742"/>
                    <a:gd name="T106" fmla="*/ 1851 w 3747"/>
                    <a:gd name="T107" fmla="*/ 39 h 2742"/>
                    <a:gd name="T108" fmla="*/ 1883 w 3747"/>
                    <a:gd name="T109" fmla="*/ 61 h 2742"/>
                    <a:gd name="T110" fmla="*/ 1945 w 3747"/>
                    <a:gd name="T111" fmla="*/ 76 h 2742"/>
                    <a:gd name="T112" fmla="*/ 2015 w 3747"/>
                    <a:gd name="T113" fmla="*/ 74 h 2742"/>
                    <a:gd name="T114" fmla="*/ 2076 w 3747"/>
                    <a:gd name="T115" fmla="*/ 39 h 2742"/>
                    <a:gd name="T116" fmla="*/ 2140 w 3747"/>
                    <a:gd name="T117" fmla="*/ 2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7" h="2742">
                      <a:moveTo>
                        <a:pt x="632" y="2119"/>
                      </a:moveTo>
                      <a:lnTo>
                        <a:pt x="632" y="2302"/>
                      </a:lnTo>
                      <a:lnTo>
                        <a:pt x="966" y="2302"/>
                      </a:lnTo>
                      <a:lnTo>
                        <a:pt x="966" y="2119"/>
                      </a:lnTo>
                      <a:lnTo>
                        <a:pt x="632" y="2119"/>
                      </a:lnTo>
                      <a:close/>
                      <a:moveTo>
                        <a:pt x="158" y="2119"/>
                      </a:moveTo>
                      <a:lnTo>
                        <a:pt x="158" y="2302"/>
                      </a:lnTo>
                      <a:lnTo>
                        <a:pt x="493" y="2302"/>
                      </a:lnTo>
                      <a:lnTo>
                        <a:pt x="493" y="2119"/>
                      </a:lnTo>
                      <a:lnTo>
                        <a:pt x="158" y="2119"/>
                      </a:lnTo>
                      <a:close/>
                      <a:moveTo>
                        <a:pt x="3158" y="2100"/>
                      </a:moveTo>
                      <a:lnTo>
                        <a:pt x="3158" y="2283"/>
                      </a:lnTo>
                      <a:lnTo>
                        <a:pt x="3492" y="2283"/>
                      </a:lnTo>
                      <a:lnTo>
                        <a:pt x="3492" y="2100"/>
                      </a:lnTo>
                      <a:lnTo>
                        <a:pt x="3158" y="2100"/>
                      </a:lnTo>
                      <a:close/>
                      <a:moveTo>
                        <a:pt x="2684" y="2100"/>
                      </a:moveTo>
                      <a:lnTo>
                        <a:pt x="2684" y="2283"/>
                      </a:lnTo>
                      <a:lnTo>
                        <a:pt x="3018" y="2283"/>
                      </a:lnTo>
                      <a:lnTo>
                        <a:pt x="3018" y="2100"/>
                      </a:lnTo>
                      <a:lnTo>
                        <a:pt x="2684" y="2100"/>
                      </a:lnTo>
                      <a:close/>
                      <a:moveTo>
                        <a:pt x="632" y="1826"/>
                      </a:moveTo>
                      <a:lnTo>
                        <a:pt x="632" y="2009"/>
                      </a:lnTo>
                      <a:lnTo>
                        <a:pt x="966" y="2009"/>
                      </a:lnTo>
                      <a:lnTo>
                        <a:pt x="966" y="1826"/>
                      </a:lnTo>
                      <a:lnTo>
                        <a:pt x="632" y="1826"/>
                      </a:lnTo>
                      <a:close/>
                      <a:moveTo>
                        <a:pt x="158" y="1826"/>
                      </a:moveTo>
                      <a:lnTo>
                        <a:pt x="158" y="2009"/>
                      </a:lnTo>
                      <a:lnTo>
                        <a:pt x="493" y="2009"/>
                      </a:lnTo>
                      <a:lnTo>
                        <a:pt x="493" y="1826"/>
                      </a:lnTo>
                      <a:lnTo>
                        <a:pt x="158" y="1826"/>
                      </a:lnTo>
                      <a:close/>
                      <a:moveTo>
                        <a:pt x="3158" y="1807"/>
                      </a:moveTo>
                      <a:lnTo>
                        <a:pt x="3158" y="1990"/>
                      </a:lnTo>
                      <a:lnTo>
                        <a:pt x="3492" y="1990"/>
                      </a:lnTo>
                      <a:lnTo>
                        <a:pt x="3492" y="1807"/>
                      </a:lnTo>
                      <a:lnTo>
                        <a:pt x="3158" y="1807"/>
                      </a:lnTo>
                      <a:close/>
                      <a:moveTo>
                        <a:pt x="2684" y="1807"/>
                      </a:moveTo>
                      <a:lnTo>
                        <a:pt x="2684" y="1990"/>
                      </a:lnTo>
                      <a:lnTo>
                        <a:pt x="3018" y="1990"/>
                      </a:lnTo>
                      <a:lnTo>
                        <a:pt x="3018" y="1807"/>
                      </a:lnTo>
                      <a:lnTo>
                        <a:pt x="2684" y="1807"/>
                      </a:lnTo>
                      <a:close/>
                      <a:moveTo>
                        <a:pt x="1351" y="1495"/>
                      </a:moveTo>
                      <a:lnTo>
                        <a:pt x="1351" y="1539"/>
                      </a:lnTo>
                      <a:lnTo>
                        <a:pt x="1288" y="1539"/>
                      </a:lnTo>
                      <a:lnTo>
                        <a:pt x="1288" y="2452"/>
                      </a:lnTo>
                      <a:lnTo>
                        <a:pt x="1355" y="2452"/>
                      </a:lnTo>
                      <a:lnTo>
                        <a:pt x="1355" y="1616"/>
                      </a:lnTo>
                      <a:lnTo>
                        <a:pt x="2305" y="1616"/>
                      </a:lnTo>
                      <a:lnTo>
                        <a:pt x="2305" y="2452"/>
                      </a:lnTo>
                      <a:lnTo>
                        <a:pt x="2378" y="2452"/>
                      </a:lnTo>
                      <a:lnTo>
                        <a:pt x="2378" y="1526"/>
                      </a:lnTo>
                      <a:lnTo>
                        <a:pt x="2336" y="1526"/>
                      </a:lnTo>
                      <a:lnTo>
                        <a:pt x="2336" y="1495"/>
                      </a:lnTo>
                      <a:lnTo>
                        <a:pt x="1351" y="1495"/>
                      </a:lnTo>
                      <a:close/>
                      <a:moveTo>
                        <a:pt x="1840" y="1125"/>
                      </a:moveTo>
                      <a:lnTo>
                        <a:pt x="1809" y="1130"/>
                      </a:lnTo>
                      <a:lnTo>
                        <a:pt x="1782" y="1139"/>
                      </a:lnTo>
                      <a:lnTo>
                        <a:pt x="1757" y="1155"/>
                      </a:lnTo>
                      <a:lnTo>
                        <a:pt x="1736" y="1175"/>
                      </a:lnTo>
                      <a:lnTo>
                        <a:pt x="1720" y="1200"/>
                      </a:lnTo>
                      <a:lnTo>
                        <a:pt x="1710" y="1227"/>
                      </a:lnTo>
                      <a:lnTo>
                        <a:pt x="1707" y="1258"/>
                      </a:lnTo>
                      <a:lnTo>
                        <a:pt x="1710" y="1289"/>
                      </a:lnTo>
                      <a:lnTo>
                        <a:pt x="1720" y="1316"/>
                      </a:lnTo>
                      <a:lnTo>
                        <a:pt x="1736" y="1341"/>
                      </a:lnTo>
                      <a:lnTo>
                        <a:pt x="1757" y="1361"/>
                      </a:lnTo>
                      <a:lnTo>
                        <a:pt x="1782" y="1377"/>
                      </a:lnTo>
                      <a:lnTo>
                        <a:pt x="1809" y="1387"/>
                      </a:lnTo>
                      <a:lnTo>
                        <a:pt x="1840" y="1391"/>
                      </a:lnTo>
                      <a:lnTo>
                        <a:pt x="1870" y="1387"/>
                      </a:lnTo>
                      <a:lnTo>
                        <a:pt x="1898" y="1377"/>
                      </a:lnTo>
                      <a:lnTo>
                        <a:pt x="1923" y="1361"/>
                      </a:lnTo>
                      <a:lnTo>
                        <a:pt x="1943" y="1341"/>
                      </a:lnTo>
                      <a:lnTo>
                        <a:pt x="1959" y="1316"/>
                      </a:lnTo>
                      <a:lnTo>
                        <a:pt x="1968" y="1289"/>
                      </a:lnTo>
                      <a:lnTo>
                        <a:pt x="1972" y="1258"/>
                      </a:lnTo>
                      <a:lnTo>
                        <a:pt x="1968" y="1227"/>
                      </a:lnTo>
                      <a:lnTo>
                        <a:pt x="1959" y="1200"/>
                      </a:lnTo>
                      <a:lnTo>
                        <a:pt x="1943" y="1175"/>
                      </a:lnTo>
                      <a:lnTo>
                        <a:pt x="1923" y="1155"/>
                      </a:lnTo>
                      <a:lnTo>
                        <a:pt x="1898" y="1139"/>
                      </a:lnTo>
                      <a:lnTo>
                        <a:pt x="1870" y="1130"/>
                      </a:lnTo>
                      <a:lnTo>
                        <a:pt x="1840" y="1125"/>
                      </a:lnTo>
                      <a:close/>
                      <a:moveTo>
                        <a:pt x="1826" y="899"/>
                      </a:moveTo>
                      <a:lnTo>
                        <a:pt x="2528" y="1415"/>
                      </a:lnTo>
                      <a:lnTo>
                        <a:pt x="2620" y="1415"/>
                      </a:lnTo>
                      <a:lnTo>
                        <a:pt x="2620" y="1526"/>
                      </a:lnTo>
                      <a:lnTo>
                        <a:pt x="2561" y="1526"/>
                      </a:lnTo>
                      <a:lnTo>
                        <a:pt x="2561" y="2452"/>
                      </a:lnTo>
                      <a:lnTo>
                        <a:pt x="2623" y="2452"/>
                      </a:lnTo>
                      <a:lnTo>
                        <a:pt x="2623" y="1607"/>
                      </a:lnTo>
                      <a:lnTo>
                        <a:pt x="2683" y="1607"/>
                      </a:lnTo>
                      <a:lnTo>
                        <a:pt x="2683" y="1533"/>
                      </a:lnTo>
                      <a:lnTo>
                        <a:pt x="2885" y="1683"/>
                      </a:lnTo>
                      <a:lnTo>
                        <a:pt x="2885" y="1312"/>
                      </a:lnTo>
                      <a:lnTo>
                        <a:pt x="2573" y="1078"/>
                      </a:lnTo>
                      <a:lnTo>
                        <a:pt x="3534" y="1078"/>
                      </a:lnTo>
                      <a:lnTo>
                        <a:pt x="3635" y="1684"/>
                      </a:lnTo>
                      <a:lnTo>
                        <a:pt x="3635" y="2452"/>
                      </a:lnTo>
                      <a:lnTo>
                        <a:pt x="3747" y="2452"/>
                      </a:lnTo>
                      <a:lnTo>
                        <a:pt x="3747" y="2742"/>
                      </a:lnTo>
                      <a:lnTo>
                        <a:pt x="0" y="2742"/>
                      </a:lnTo>
                      <a:lnTo>
                        <a:pt x="0" y="2452"/>
                      </a:lnTo>
                      <a:lnTo>
                        <a:pt x="49" y="2452"/>
                      </a:lnTo>
                      <a:lnTo>
                        <a:pt x="49" y="1684"/>
                      </a:lnTo>
                      <a:lnTo>
                        <a:pt x="150" y="1078"/>
                      </a:lnTo>
                      <a:lnTo>
                        <a:pt x="1145" y="1078"/>
                      </a:lnTo>
                      <a:lnTo>
                        <a:pt x="858" y="1314"/>
                      </a:lnTo>
                      <a:lnTo>
                        <a:pt x="858" y="1692"/>
                      </a:lnTo>
                      <a:lnTo>
                        <a:pt x="1001" y="1573"/>
                      </a:lnTo>
                      <a:lnTo>
                        <a:pt x="1001" y="1619"/>
                      </a:lnTo>
                      <a:lnTo>
                        <a:pt x="1069" y="1619"/>
                      </a:lnTo>
                      <a:lnTo>
                        <a:pt x="1069" y="2452"/>
                      </a:lnTo>
                      <a:lnTo>
                        <a:pt x="1135" y="2452"/>
                      </a:lnTo>
                      <a:lnTo>
                        <a:pt x="1135" y="1539"/>
                      </a:lnTo>
                      <a:lnTo>
                        <a:pt x="1067" y="1539"/>
                      </a:lnTo>
                      <a:lnTo>
                        <a:pt x="1067" y="1427"/>
                      </a:lnTo>
                      <a:lnTo>
                        <a:pt x="1149" y="1427"/>
                      </a:lnTo>
                      <a:lnTo>
                        <a:pt x="1826" y="899"/>
                      </a:lnTo>
                      <a:close/>
                      <a:moveTo>
                        <a:pt x="1830" y="585"/>
                      </a:moveTo>
                      <a:lnTo>
                        <a:pt x="2823" y="1327"/>
                      </a:lnTo>
                      <a:lnTo>
                        <a:pt x="2823" y="1539"/>
                      </a:lnTo>
                      <a:lnTo>
                        <a:pt x="1818" y="797"/>
                      </a:lnTo>
                      <a:lnTo>
                        <a:pt x="924" y="1539"/>
                      </a:lnTo>
                      <a:lnTo>
                        <a:pt x="924" y="1327"/>
                      </a:lnTo>
                      <a:lnTo>
                        <a:pt x="1830" y="585"/>
                      </a:lnTo>
                      <a:close/>
                      <a:moveTo>
                        <a:pt x="2163" y="0"/>
                      </a:moveTo>
                      <a:lnTo>
                        <a:pt x="2185" y="0"/>
                      </a:lnTo>
                      <a:lnTo>
                        <a:pt x="2208" y="3"/>
                      </a:lnTo>
                      <a:lnTo>
                        <a:pt x="2228" y="9"/>
                      </a:lnTo>
                      <a:lnTo>
                        <a:pt x="2249" y="15"/>
                      </a:lnTo>
                      <a:lnTo>
                        <a:pt x="2266" y="22"/>
                      </a:lnTo>
                      <a:lnTo>
                        <a:pt x="2280" y="28"/>
                      </a:lnTo>
                      <a:lnTo>
                        <a:pt x="2291" y="34"/>
                      </a:lnTo>
                      <a:lnTo>
                        <a:pt x="2298" y="37"/>
                      </a:lnTo>
                      <a:lnTo>
                        <a:pt x="2300" y="39"/>
                      </a:lnTo>
                      <a:lnTo>
                        <a:pt x="2300" y="291"/>
                      </a:lnTo>
                      <a:lnTo>
                        <a:pt x="2298" y="290"/>
                      </a:lnTo>
                      <a:lnTo>
                        <a:pt x="2291" y="284"/>
                      </a:lnTo>
                      <a:lnTo>
                        <a:pt x="2281" y="277"/>
                      </a:lnTo>
                      <a:lnTo>
                        <a:pt x="2266" y="270"/>
                      </a:lnTo>
                      <a:lnTo>
                        <a:pt x="2249" y="262"/>
                      </a:lnTo>
                      <a:lnTo>
                        <a:pt x="2228" y="256"/>
                      </a:lnTo>
                      <a:lnTo>
                        <a:pt x="2207" y="251"/>
                      </a:lnTo>
                      <a:lnTo>
                        <a:pt x="2182" y="249"/>
                      </a:lnTo>
                      <a:lnTo>
                        <a:pt x="2157" y="251"/>
                      </a:lnTo>
                      <a:lnTo>
                        <a:pt x="2130" y="258"/>
                      </a:lnTo>
                      <a:lnTo>
                        <a:pt x="2103" y="272"/>
                      </a:lnTo>
                      <a:lnTo>
                        <a:pt x="2076" y="291"/>
                      </a:lnTo>
                      <a:lnTo>
                        <a:pt x="2050" y="310"/>
                      </a:lnTo>
                      <a:lnTo>
                        <a:pt x="2025" y="323"/>
                      </a:lnTo>
                      <a:lnTo>
                        <a:pt x="1999" y="330"/>
                      </a:lnTo>
                      <a:lnTo>
                        <a:pt x="1973" y="333"/>
                      </a:lnTo>
                      <a:lnTo>
                        <a:pt x="1949" y="333"/>
                      </a:lnTo>
                      <a:lnTo>
                        <a:pt x="1925" y="330"/>
                      </a:lnTo>
                      <a:lnTo>
                        <a:pt x="1903" y="324"/>
                      </a:lnTo>
                      <a:lnTo>
                        <a:pt x="1883" y="317"/>
                      </a:lnTo>
                      <a:lnTo>
                        <a:pt x="1866" y="310"/>
                      </a:lnTo>
                      <a:lnTo>
                        <a:pt x="1851" y="303"/>
                      </a:lnTo>
                      <a:lnTo>
                        <a:pt x="1851" y="585"/>
                      </a:lnTo>
                      <a:lnTo>
                        <a:pt x="1809" y="585"/>
                      </a:lnTo>
                      <a:lnTo>
                        <a:pt x="1809" y="39"/>
                      </a:lnTo>
                      <a:lnTo>
                        <a:pt x="1851" y="39"/>
                      </a:lnTo>
                      <a:lnTo>
                        <a:pt x="1851" y="49"/>
                      </a:lnTo>
                      <a:lnTo>
                        <a:pt x="1866" y="55"/>
                      </a:lnTo>
                      <a:lnTo>
                        <a:pt x="1883" y="61"/>
                      </a:lnTo>
                      <a:lnTo>
                        <a:pt x="1902" y="67"/>
                      </a:lnTo>
                      <a:lnTo>
                        <a:pt x="1924" y="73"/>
                      </a:lnTo>
                      <a:lnTo>
                        <a:pt x="1945" y="76"/>
                      </a:lnTo>
                      <a:lnTo>
                        <a:pt x="1969" y="78"/>
                      </a:lnTo>
                      <a:lnTo>
                        <a:pt x="1992" y="77"/>
                      </a:lnTo>
                      <a:lnTo>
                        <a:pt x="2015" y="74"/>
                      </a:lnTo>
                      <a:lnTo>
                        <a:pt x="2036" y="67"/>
                      </a:lnTo>
                      <a:lnTo>
                        <a:pt x="2057" y="56"/>
                      </a:lnTo>
                      <a:lnTo>
                        <a:pt x="2076" y="39"/>
                      </a:lnTo>
                      <a:lnTo>
                        <a:pt x="2095" y="22"/>
                      </a:lnTo>
                      <a:lnTo>
                        <a:pt x="2117" y="10"/>
                      </a:lnTo>
                      <a:lnTo>
                        <a:pt x="2140" y="2"/>
                      </a:lnTo>
                      <a:lnTo>
                        <a:pt x="2163"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lumMod val="50000"/>
                        <a:lumOff val="50000"/>
                      </a:prstClr>
                    </a:solidFill>
                    <a:effectLst/>
                    <a:uLnTx/>
                    <a:uFillTx/>
                  </a:endParaRPr>
                </a:p>
              </p:txBody>
            </p:sp>
            <p:sp>
              <p:nvSpPr>
                <p:cNvPr id="129" name="Rectangle 205"/>
                <p:cNvSpPr/>
                <p:nvPr/>
              </p:nvSpPr>
              <p:spPr>
                <a:xfrm>
                  <a:off x="2230980" y="5730305"/>
                  <a:ext cx="1249749" cy="349405"/>
                </a:xfrm>
                <a:prstGeom prst="rect">
                  <a:avLst/>
                </a:prstGeom>
                <a:noFill/>
                <a:ln w="6350" cap="flat" cmpd="sng" algn="ctr">
                  <a:noFill/>
                  <a:prstDash val="solid"/>
                  <a:tailEnd type="triangle"/>
                </a:ln>
                <a:effectLst/>
              </p:spPr>
              <p:txBody>
                <a:bodyPr tIns="91440" rtlCol="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专业实训</a:t>
                  </a:r>
                  <a:endParaRPr kumimoji="0" lang="en-US" sz="11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nvGrpSpPr>
                <p:cNvPr id="130" name="Group 3"/>
                <p:cNvGrpSpPr/>
                <p:nvPr/>
              </p:nvGrpSpPr>
              <p:grpSpPr>
                <a:xfrm>
                  <a:off x="2304034" y="6193060"/>
                  <a:ext cx="1104687" cy="916105"/>
                  <a:chOff x="2943367" y="5814327"/>
                  <a:chExt cx="1133856" cy="913906"/>
                </a:xfrm>
              </p:grpSpPr>
              <p:sp>
                <p:nvSpPr>
                  <p:cNvPr id="143" name="Rectangle 235"/>
                  <p:cNvSpPr/>
                  <p:nvPr/>
                </p:nvSpPr>
                <p:spPr>
                  <a:xfrm>
                    <a:off x="2943367" y="6405068"/>
                    <a:ext cx="1133856" cy="323165"/>
                  </a:xfrm>
                  <a:prstGeom prst="rect">
                    <a:avLst/>
                  </a:prstGeom>
                  <a:noFill/>
                  <a:ln w="6350" cap="flat" cmpd="sng" algn="ctr">
                    <a:noFill/>
                    <a:prstDash val="solid"/>
                    <a:tailEnd type="triangle"/>
                  </a:ln>
                  <a:effectLst/>
                </p:spPr>
                <p:txBody>
                  <a:bodyPr tIns="91440" rtlCol="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社会培训</a:t>
                    </a:r>
                    <a:endParaRPr kumimoji="0" lang="en-US" sz="11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nvGrpSpPr>
                  <p:cNvPr id="144" name="Group 1066"/>
                  <p:cNvGrpSpPr/>
                  <p:nvPr/>
                </p:nvGrpSpPr>
                <p:grpSpPr>
                  <a:xfrm>
                    <a:off x="3198589" y="5814327"/>
                    <a:ext cx="623410" cy="583050"/>
                    <a:chOff x="9388475" y="5056188"/>
                    <a:chExt cx="1152526" cy="1077913"/>
                  </a:xfrm>
                  <a:solidFill>
                    <a:srgbClr val="92D050"/>
                  </a:solidFill>
                </p:grpSpPr>
                <p:sp>
                  <p:nvSpPr>
                    <p:cNvPr id="145" name="Freeform 49"/>
                    <p:cNvSpPr>
                      <a:spLocks/>
                    </p:cNvSpPr>
                    <p:nvPr/>
                  </p:nvSpPr>
                  <p:spPr bwMode="auto">
                    <a:xfrm>
                      <a:off x="9874250" y="5056188"/>
                      <a:ext cx="180975" cy="180975"/>
                    </a:xfrm>
                    <a:custGeom>
                      <a:avLst/>
                      <a:gdLst>
                        <a:gd name="T0" fmla="*/ 284 w 570"/>
                        <a:gd name="T1" fmla="*/ 0 h 570"/>
                        <a:gd name="T2" fmla="*/ 327 w 570"/>
                        <a:gd name="T3" fmla="*/ 3 h 570"/>
                        <a:gd name="T4" fmla="*/ 368 w 570"/>
                        <a:gd name="T5" fmla="*/ 12 h 570"/>
                        <a:gd name="T6" fmla="*/ 405 w 570"/>
                        <a:gd name="T7" fmla="*/ 27 h 570"/>
                        <a:gd name="T8" fmla="*/ 440 w 570"/>
                        <a:gd name="T9" fmla="*/ 46 h 570"/>
                        <a:gd name="T10" fmla="*/ 472 w 570"/>
                        <a:gd name="T11" fmla="*/ 70 h 570"/>
                        <a:gd name="T12" fmla="*/ 500 w 570"/>
                        <a:gd name="T13" fmla="*/ 98 h 570"/>
                        <a:gd name="T14" fmla="*/ 524 w 570"/>
                        <a:gd name="T15" fmla="*/ 130 h 570"/>
                        <a:gd name="T16" fmla="*/ 543 w 570"/>
                        <a:gd name="T17" fmla="*/ 165 h 570"/>
                        <a:gd name="T18" fmla="*/ 558 w 570"/>
                        <a:gd name="T19" fmla="*/ 202 h 570"/>
                        <a:gd name="T20" fmla="*/ 567 w 570"/>
                        <a:gd name="T21" fmla="*/ 243 h 570"/>
                        <a:gd name="T22" fmla="*/ 570 w 570"/>
                        <a:gd name="T23" fmla="*/ 284 h 570"/>
                        <a:gd name="T24" fmla="*/ 567 w 570"/>
                        <a:gd name="T25" fmla="*/ 327 h 570"/>
                        <a:gd name="T26" fmla="*/ 558 w 570"/>
                        <a:gd name="T27" fmla="*/ 368 h 570"/>
                        <a:gd name="T28" fmla="*/ 543 w 570"/>
                        <a:gd name="T29" fmla="*/ 405 h 570"/>
                        <a:gd name="T30" fmla="*/ 524 w 570"/>
                        <a:gd name="T31" fmla="*/ 441 h 570"/>
                        <a:gd name="T32" fmla="*/ 500 w 570"/>
                        <a:gd name="T33" fmla="*/ 472 h 570"/>
                        <a:gd name="T34" fmla="*/ 472 w 570"/>
                        <a:gd name="T35" fmla="*/ 500 h 570"/>
                        <a:gd name="T36" fmla="*/ 440 w 570"/>
                        <a:gd name="T37" fmla="*/ 524 h 570"/>
                        <a:gd name="T38" fmla="*/ 405 w 570"/>
                        <a:gd name="T39" fmla="*/ 544 h 570"/>
                        <a:gd name="T40" fmla="*/ 368 w 570"/>
                        <a:gd name="T41" fmla="*/ 558 h 570"/>
                        <a:gd name="T42" fmla="*/ 327 w 570"/>
                        <a:gd name="T43" fmla="*/ 567 h 570"/>
                        <a:gd name="T44" fmla="*/ 284 w 570"/>
                        <a:gd name="T45" fmla="*/ 570 h 570"/>
                        <a:gd name="T46" fmla="*/ 243 w 570"/>
                        <a:gd name="T47" fmla="*/ 567 h 570"/>
                        <a:gd name="T48" fmla="*/ 202 w 570"/>
                        <a:gd name="T49" fmla="*/ 558 h 570"/>
                        <a:gd name="T50" fmla="*/ 165 w 570"/>
                        <a:gd name="T51" fmla="*/ 544 h 570"/>
                        <a:gd name="T52" fmla="*/ 129 w 570"/>
                        <a:gd name="T53" fmla="*/ 524 h 570"/>
                        <a:gd name="T54" fmla="*/ 98 w 570"/>
                        <a:gd name="T55" fmla="*/ 500 h 570"/>
                        <a:gd name="T56" fmla="*/ 70 w 570"/>
                        <a:gd name="T57" fmla="*/ 472 h 570"/>
                        <a:gd name="T58" fmla="*/ 46 w 570"/>
                        <a:gd name="T59" fmla="*/ 441 h 570"/>
                        <a:gd name="T60" fmla="*/ 26 w 570"/>
                        <a:gd name="T61" fmla="*/ 405 h 570"/>
                        <a:gd name="T62" fmla="*/ 12 w 570"/>
                        <a:gd name="T63" fmla="*/ 368 h 570"/>
                        <a:gd name="T64" fmla="*/ 3 w 570"/>
                        <a:gd name="T65" fmla="*/ 327 h 570"/>
                        <a:gd name="T66" fmla="*/ 0 w 570"/>
                        <a:gd name="T67" fmla="*/ 284 h 570"/>
                        <a:gd name="T68" fmla="*/ 3 w 570"/>
                        <a:gd name="T69" fmla="*/ 243 h 570"/>
                        <a:gd name="T70" fmla="*/ 12 w 570"/>
                        <a:gd name="T71" fmla="*/ 202 h 570"/>
                        <a:gd name="T72" fmla="*/ 26 w 570"/>
                        <a:gd name="T73" fmla="*/ 165 h 570"/>
                        <a:gd name="T74" fmla="*/ 46 w 570"/>
                        <a:gd name="T75" fmla="*/ 130 h 570"/>
                        <a:gd name="T76" fmla="*/ 70 w 570"/>
                        <a:gd name="T77" fmla="*/ 98 h 570"/>
                        <a:gd name="T78" fmla="*/ 98 w 570"/>
                        <a:gd name="T79" fmla="*/ 70 h 570"/>
                        <a:gd name="T80" fmla="*/ 129 w 570"/>
                        <a:gd name="T81" fmla="*/ 46 h 570"/>
                        <a:gd name="T82" fmla="*/ 165 w 570"/>
                        <a:gd name="T83" fmla="*/ 27 h 570"/>
                        <a:gd name="T84" fmla="*/ 202 w 570"/>
                        <a:gd name="T85" fmla="*/ 12 h 570"/>
                        <a:gd name="T86" fmla="*/ 243 w 570"/>
                        <a:gd name="T87" fmla="*/ 3 h 570"/>
                        <a:gd name="T88" fmla="*/ 284 w 570"/>
                        <a:gd name="T8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0" h="570">
                          <a:moveTo>
                            <a:pt x="284" y="0"/>
                          </a:moveTo>
                          <a:lnTo>
                            <a:pt x="327" y="3"/>
                          </a:lnTo>
                          <a:lnTo>
                            <a:pt x="368" y="12"/>
                          </a:lnTo>
                          <a:lnTo>
                            <a:pt x="405" y="27"/>
                          </a:lnTo>
                          <a:lnTo>
                            <a:pt x="440" y="46"/>
                          </a:lnTo>
                          <a:lnTo>
                            <a:pt x="472" y="70"/>
                          </a:lnTo>
                          <a:lnTo>
                            <a:pt x="500" y="98"/>
                          </a:lnTo>
                          <a:lnTo>
                            <a:pt x="524" y="130"/>
                          </a:lnTo>
                          <a:lnTo>
                            <a:pt x="543" y="165"/>
                          </a:lnTo>
                          <a:lnTo>
                            <a:pt x="558" y="202"/>
                          </a:lnTo>
                          <a:lnTo>
                            <a:pt x="567" y="243"/>
                          </a:lnTo>
                          <a:lnTo>
                            <a:pt x="570" y="284"/>
                          </a:lnTo>
                          <a:lnTo>
                            <a:pt x="567" y="327"/>
                          </a:lnTo>
                          <a:lnTo>
                            <a:pt x="558" y="368"/>
                          </a:lnTo>
                          <a:lnTo>
                            <a:pt x="543" y="405"/>
                          </a:lnTo>
                          <a:lnTo>
                            <a:pt x="524" y="441"/>
                          </a:lnTo>
                          <a:lnTo>
                            <a:pt x="500" y="472"/>
                          </a:lnTo>
                          <a:lnTo>
                            <a:pt x="472" y="500"/>
                          </a:lnTo>
                          <a:lnTo>
                            <a:pt x="440" y="524"/>
                          </a:lnTo>
                          <a:lnTo>
                            <a:pt x="405" y="544"/>
                          </a:lnTo>
                          <a:lnTo>
                            <a:pt x="368" y="558"/>
                          </a:lnTo>
                          <a:lnTo>
                            <a:pt x="327" y="567"/>
                          </a:lnTo>
                          <a:lnTo>
                            <a:pt x="284" y="570"/>
                          </a:lnTo>
                          <a:lnTo>
                            <a:pt x="243" y="567"/>
                          </a:lnTo>
                          <a:lnTo>
                            <a:pt x="202" y="558"/>
                          </a:lnTo>
                          <a:lnTo>
                            <a:pt x="165" y="544"/>
                          </a:lnTo>
                          <a:lnTo>
                            <a:pt x="129" y="524"/>
                          </a:lnTo>
                          <a:lnTo>
                            <a:pt x="98" y="500"/>
                          </a:lnTo>
                          <a:lnTo>
                            <a:pt x="70" y="472"/>
                          </a:lnTo>
                          <a:lnTo>
                            <a:pt x="46" y="441"/>
                          </a:lnTo>
                          <a:lnTo>
                            <a:pt x="26" y="405"/>
                          </a:lnTo>
                          <a:lnTo>
                            <a:pt x="12" y="368"/>
                          </a:lnTo>
                          <a:lnTo>
                            <a:pt x="3" y="327"/>
                          </a:lnTo>
                          <a:lnTo>
                            <a:pt x="0" y="284"/>
                          </a:lnTo>
                          <a:lnTo>
                            <a:pt x="3" y="243"/>
                          </a:lnTo>
                          <a:lnTo>
                            <a:pt x="12" y="202"/>
                          </a:lnTo>
                          <a:lnTo>
                            <a:pt x="26" y="165"/>
                          </a:lnTo>
                          <a:lnTo>
                            <a:pt x="46" y="130"/>
                          </a:lnTo>
                          <a:lnTo>
                            <a:pt x="70" y="98"/>
                          </a:lnTo>
                          <a:lnTo>
                            <a:pt x="98" y="70"/>
                          </a:lnTo>
                          <a:lnTo>
                            <a:pt x="129" y="46"/>
                          </a:lnTo>
                          <a:lnTo>
                            <a:pt x="165" y="27"/>
                          </a:lnTo>
                          <a:lnTo>
                            <a:pt x="202" y="12"/>
                          </a:lnTo>
                          <a:lnTo>
                            <a:pt x="243" y="3"/>
                          </a:lnTo>
                          <a:lnTo>
                            <a:pt x="284"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46" name="Freeform 50"/>
                    <p:cNvSpPr>
                      <a:spLocks/>
                    </p:cNvSpPr>
                    <p:nvPr/>
                  </p:nvSpPr>
                  <p:spPr bwMode="auto">
                    <a:xfrm>
                      <a:off x="9867900" y="5262563"/>
                      <a:ext cx="193675" cy="79375"/>
                    </a:xfrm>
                    <a:custGeom>
                      <a:avLst/>
                      <a:gdLst>
                        <a:gd name="T0" fmla="*/ 309 w 612"/>
                        <a:gd name="T1" fmla="*/ 0 h 250"/>
                        <a:gd name="T2" fmla="*/ 353 w 612"/>
                        <a:gd name="T3" fmla="*/ 3 h 250"/>
                        <a:gd name="T4" fmla="*/ 394 w 612"/>
                        <a:gd name="T5" fmla="*/ 12 h 250"/>
                        <a:gd name="T6" fmla="*/ 434 w 612"/>
                        <a:gd name="T7" fmla="*/ 27 h 250"/>
                        <a:gd name="T8" fmla="*/ 471 w 612"/>
                        <a:gd name="T9" fmla="*/ 47 h 250"/>
                        <a:gd name="T10" fmla="*/ 504 w 612"/>
                        <a:gd name="T11" fmla="*/ 72 h 250"/>
                        <a:gd name="T12" fmla="*/ 535 w 612"/>
                        <a:gd name="T13" fmla="*/ 100 h 250"/>
                        <a:gd name="T14" fmla="*/ 562 w 612"/>
                        <a:gd name="T15" fmla="*/ 132 h 250"/>
                        <a:gd name="T16" fmla="*/ 584 w 612"/>
                        <a:gd name="T17" fmla="*/ 169 h 250"/>
                        <a:gd name="T18" fmla="*/ 601 w 612"/>
                        <a:gd name="T19" fmla="*/ 209 h 250"/>
                        <a:gd name="T20" fmla="*/ 612 w 612"/>
                        <a:gd name="T21" fmla="*/ 250 h 250"/>
                        <a:gd name="T22" fmla="*/ 568 w 612"/>
                        <a:gd name="T23" fmla="*/ 221 h 250"/>
                        <a:gd name="T24" fmla="*/ 520 w 612"/>
                        <a:gd name="T25" fmla="*/ 196 h 250"/>
                        <a:gd name="T26" fmla="*/ 470 w 612"/>
                        <a:gd name="T27" fmla="*/ 176 h 250"/>
                        <a:gd name="T28" fmla="*/ 418 w 612"/>
                        <a:gd name="T29" fmla="*/ 162 h 250"/>
                        <a:gd name="T30" fmla="*/ 363 w 612"/>
                        <a:gd name="T31" fmla="*/ 153 h 250"/>
                        <a:gd name="T32" fmla="*/ 305 w 612"/>
                        <a:gd name="T33" fmla="*/ 149 h 250"/>
                        <a:gd name="T34" fmla="*/ 249 w 612"/>
                        <a:gd name="T35" fmla="*/ 153 h 250"/>
                        <a:gd name="T36" fmla="*/ 194 w 612"/>
                        <a:gd name="T37" fmla="*/ 162 h 250"/>
                        <a:gd name="T38" fmla="*/ 141 w 612"/>
                        <a:gd name="T39" fmla="*/ 176 h 250"/>
                        <a:gd name="T40" fmla="*/ 92 w 612"/>
                        <a:gd name="T41" fmla="*/ 196 h 250"/>
                        <a:gd name="T42" fmla="*/ 43 w 612"/>
                        <a:gd name="T43" fmla="*/ 221 h 250"/>
                        <a:gd name="T44" fmla="*/ 0 w 612"/>
                        <a:gd name="T45" fmla="*/ 250 h 250"/>
                        <a:gd name="T46" fmla="*/ 11 w 612"/>
                        <a:gd name="T47" fmla="*/ 210 h 250"/>
                        <a:gd name="T48" fmla="*/ 28 w 612"/>
                        <a:gd name="T49" fmla="*/ 171 h 250"/>
                        <a:gd name="T50" fmla="*/ 49 w 612"/>
                        <a:gd name="T51" fmla="*/ 133 h 250"/>
                        <a:gd name="T52" fmla="*/ 75 w 612"/>
                        <a:gd name="T53" fmla="*/ 101 h 250"/>
                        <a:gd name="T54" fmla="*/ 106 w 612"/>
                        <a:gd name="T55" fmla="*/ 72 h 250"/>
                        <a:gd name="T56" fmla="*/ 141 w 612"/>
                        <a:gd name="T57" fmla="*/ 47 h 250"/>
                        <a:gd name="T58" fmla="*/ 179 w 612"/>
                        <a:gd name="T59" fmla="*/ 27 h 250"/>
                        <a:gd name="T60" fmla="*/ 220 w 612"/>
                        <a:gd name="T61" fmla="*/ 12 h 250"/>
                        <a:gd name="T62" fmla="*/ 265 w 612"/>
                        <a:gd name="T63" fmla="*/ 3 h 250"/>
                        <a:gd name="T64" fmla="*/ 309 w 612"/>
                        <a:gd name="T6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250">
                          <a:moveTo>
                            <a:pt x="309" y="0"/>
                          </a:moveTo>
                          <a:lnTo>
                            <a:pt x="353" y="3"/>
                          </a:lnTo>
                          <a:lnTo>
                            <a:pt x="394" y="12"/>
                          </a:lnTo>
                          <a:lnTo>
                            <a:pt x="434" y="27"/>
                          </a:lnTo>
                          <a:lnTo>
                            <a:pt x="471" y="47"/>
                          </a:lnTo>
                          <a:lnTo>
                            <a:pt x="504" y="72"/>
                          </a:lnTo>
                          <a:lnTo>
                            <a:pt x="535" y="100"/>
                          </a:lnTo>
                          <a:lnTo>
                            <a:pt x="562" y="132"/>
                          </a:lnTo>
                          <a:lnTo>
                            <a:pt x="584" y="169"/>
                          </a:lnTo>
                          <a:lnTo>
                            <a:pt x="601" y="209"/>
                          </a:lnTo>
                          <a:lnTo>
                            <a:pt x="612" y="250"/>
                          </a:lnTo>
                          <a:lnTo>
                            <a:pt x="568" y="221"/>
                          </a:lnTo>
                          <a:lnTo>
                            <a:pt x="520" y="196"/>
                          </a:lnTo>
                          <a:lnTo>
                            <a:pt x="470" y="176"/>
                          </a:lnTo>
                          <a:lnTo>
                            <a:pt x="418" y="162"/>
                          </a:lnTo>
                          <a:lnTo>
                            <a:pt x="363" y="153"/>
                          </a:lnTo>
                          <a:lnTo>
                            <a:pt x="305" y="149"/>
                          </a:lnTo>
                          <a:lnTo>
                            <a:pt x="249" y="153"/>
                          </a:lnTo>
                          <a:lnTo>
                            <a:pt x="194" y="162"/>
                          </a:lnTo>
                          <a:lnTo>
                            <a:pt x="141" y="176"/>
                          </a:lnTo>
                          <a:lnTo>
                            <a:pt x="92" y="196"/>
                          </a:lnTo>
                          <a:lnTo>
                            <a:pt x="43" y="221"/>
                          </a:lnTo>
                          <a:lnTo>
                            <a:pt x="0" y="250"/>
                          </a:lnTo>
                          <a:lnTo>
                            <a:pt x="11" y="210"/>
                          </a:lnTo>
                          <a:lnTo>
                            <a:pt x="28" y="171"/>
                          </a:lnTo>
                          <a:lnTo>
                            <a:pt x="49" y="133"/>
                          </a:lnTo>
                          <a:lnTo>
                            <a:pt x="75" y="101"/>
                          </a:lnTo>
                          <a:lnTo>
                            <a:pt x="106" y="72"/>
                          </a:lnTo>
                          <a:lnTo>
                            <a:pt x="141" y="47"/>
                          </a:lnTo>
                          <a:lnTo>
                            <a:pt x="179" y="27"/>
                          </a:lnTo>
                          <a:lnTo>
                            <a:pt x="220" y="12"/>
                          </a:lnTo>
                          <a:lnTo>
                            <a:pt x="265" y="3"/>
                          </a:lnTo>
                          <a:lnTo>
                            <a:pt x="309"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47" name="Freeform 51"/>
                    <p:cNvSpPr>
                      <a:spLocks/>
                    </p:cNvSpPr>
                    <p:nvPr/>
                  </p:nvSpPr>
                  <p:spPr bwMode="auto">
                    <a:xfrm>
                      <a:off x="10133013" y="5756275"/>
                      <a:ext cx="171450" cy="180975"/>
                    </a:xfrm>
                    <a:custGeom>
                      <a:avLst/>
                      <a:gdLst>
                        <a:gd name="T0" fmla="*/ 385 w 540"/>
                        <a:gd name="T1" fmla="*/ 0 h 570"/>
                        <a:gd name="T2" fmla="*/ 412 w 540"/>
                        <a:gd name="T3" fmla="*/ 3 h 570"/>
                        <a:gd name="T4" fmla="*/ 439 w 540"/>
                        <a:gd name="T5" fmla="*/ 10 h 570"/>
                        <a:gd name="T6" fmla="*/ 463 w 540"/>
                        <a:gd name="T7" fmla="*/ 22 h 570"/>
                        <a:gd name="T8" fmla="*/ 486 w 540"/>
                        <a:gd name="T9" fmla="*/ 39 h 570"/>
                        <a:gd name="T10" fmla="*/ 506 w 540"/>
                        <a:gd name="T11" fmla="*/ 60 h 570"/>
                        <a:gd name="T12" fmla="*/ 521 w 540"/>
                        <a:gd name="T13" fmla="*/ 83 h 570"/>
                        <a:gd name="T14" fmla="*/ 532 w 540"/>
                        <a:gd name="T15" fmla="*/ 108 h 570"/>
                        <a:gd name="T16" fmla="*/ 538 w 540"/>
                        <a:gd name="T17" fmla="*/ 134 h 570"/>
                        <a:gd name="T18" fmla="*/ 540 w 540"/>
                        <a:gd name="T19" fmla="*/ 161 h 570"/>
                        <a:gd name="T20" fmla="*/ 536 w 540"/>
                        <a:gd name="T21" fmla="*/ 188 h 570"/>
                        <a:gd name="T22" fmla="*/ 530 w 540"/>
                        <a:gd name="T23" fmla="*/ 214 h 570"/>
                        <a:gd name="T24" fmla="*/ 517 w 540"/>
                        <a:gd name="T25" fmla="*/ 238 h 570"/>
                        <a:gd name="T26" fmla="*/ 500 w 540"/>
                        <a:gd name="T27" fmla="*/ 262 h 570"/>
                        <a:gd name="T28" fmla="*/ 276 w 540"/>
                        <a:gd name="T29" fmla="*/ 517 h 570"/>
                        <a:gd name="T30" fmla="*/ 255 w 540"/>
                        <a:gd name="T31" fmla="*/ 536 h 570"/>
                        <a:gd name="T32" fmla="*/ 233 w 540"/>
                        <a:gd name="T33" fmla="*/ 551 h 570"/>
                        <a:gd name="T34" fmla="*/ 209 w 540"/>
                        <a:gd name="T35" fmla="*/ 562 h 570"/>
                        <a:gd name="T36" fmla="*/ 183 w 540"/>
                        <a:gd name="T37" fmla="*/ 569 h 570"/>
                        <a:gd name="T38" fmla="*/ 158 w 540"/>
                        <a:gd name="T39" fmla="*/ 570 h 570"/>
                        <a:gd name="T40" fmla="*/ 129 w 540"/>
                        <a:gd name="T41" fmla="*/ 568 h 570"/>
                        <a:gd name="T42" fmla="*/ 102 w 540"/>
                        <a:gd name="T43" fmla="*/ 561 h 570"/>
                        <a:gd name="T44" fmla="*/ 77 w 540"/>
                        <a:gd name="T45" fmla="*/ 549 h 570"/>
                        <a:gd name="T46" fmla="*/ 53 w 540"/>
                        <a:gd name="T47" fmla="*/ 531 h 570"/>
                        <a:gd name="T48" fmla="*/ 34 w 540"/>
                        <a:gd name="T49" fmla="*/ 511 h 570"/>
                        <a:gd name="T50" fmla="*/ 18 w 540"/>
                        <a:gd name="T51" fmla="*/ 487 h 570"/>
                        <a:gd name="T52" fmla="*/ 8 w 540"/>
                        <a:gd name="T53" fmla="*/ 462 h 570"/>
                        <a:gd name="T54" fmla="*/ 1 w 540"/>
                        <a:gd name="T55" fmla="*/ 436 h 570"/>
                        <a:gd name="T56" fmla="*/ 0 w 540"/>
                        <a:gd name="T57" fmla="*/ 409 h 570"/>
                        <a:gd name="T58" fmla="*/ 2 w 540"/>
                        <a:gd name="T59" fmla="*/ 382 h 570"/>
                        <a:gd name="T60" fmla="*/ 10 w 540"/>
                        <a:gd name="T61" fmla="*/ 356 h 570"/>
                        <a:gd name="T62" fmla="*/ 23 w 540"/>
                        <a:gd name="T63" fmla="*/ 332 h 570"/>
                        <a:gd name="T64" fmla="*/ 40 w 540"/>
                        <a:gd name="T65" fmla="*/ 309 h 570"/>
                        <a:gd name="T66" fmla="*/ 263 w 540"/>
                        <a:gd name="T67" fmla="*/ 54 h 570"/>
                        <a:gd name="T68" fmla="*/ 285 w 540"/>
                        <a:gd name="T69" fmla="*/ 34 h 570"/>
                        <a:gd name="T70" fmla="*/ 307 w 540"/>
                        <a:gd name="T71" fmla="*/ 19 h 570"/>
                        <a:gd name="T72" fmla="*/ 332 w 540"/>
                        <a:gd name="T73" fmla="*/ 8 h 570"/>
                        <a:gd name="T74" fmla="*/ 359 w 540"/>
                        <a:gd name="T75" fmla="*/ 2 h 570"/>
                        <a:gd name="T76" fmla="*/ 385 w 540"/>
                        <a:gd name="T7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0" h="570">
                          <a:moveTo>
                            <a:pt x="385" y="0"/>
                          </a:moveTo>
                          <a:lnTo>
                            <a:pt x="412" y="3"/>
                          </a:lnTo>
                          <a:lnTo>
                            <a:pt x="439" y="10"/>
                          </a:lnTo>
                          <a:lnTo>
                            <a:pt x="463" y="22"/>
                          </a:lnTo>
                          <a:lnTo>
                            <a:pt x="486" y="39"/>
                          </a:lnTo>
                          <a:lnTo>
                            <a:pt x="506" y="60"/>
                          </a:lnTo>
                          <a:lnTo>
                            <a:pt x="521" y="83"/>
                          </a:lnTo>
                          <a:lnTo>
                            <a:pt x="532" y="108"/>
                          </a:lnTo>
                          <a:lnTo>
                            <a:pt x="538" y="134"/>
                          </a:lnTo>
                          <a:lnTo>
                            <a:pt x="540" y="161"/>
                          </a:lnTo>
                          <a:lnTo>
                            <a:pt x="536" y="188"/>
                          </a:lnTo>
                          <a:lnTo>
                            <a:pt x="530" y="214"/>
                          </a:lnTo>
                          <a:lnTo>
                            <a:pt x="517" y="238"/>
                          </a:lnTo>
                          <a:lnTo>
                            <a:pt x="500" y="262"/>
                          </a:lnTo>
                          <a:lnTo>
                            <a:pt x="276" y="517"/>
                          </a:lnTo>
                          <a:lnTo>
                            <a:pt x="255" y="536"/>
                          </a:lnTo>
                          <a:lnTo>
                            <a:pt x="233" y="551"/>
                          </a:lnTo>
                          <a:lnTo>
                            <a:pt x="209" y="562"/>
                          </a:lnTo>
                          <a:lnTo>
                            <a:pt x="183" y="569"/>
                          </a:lnTo>
                          <a:lnTo>
                            <a:pt x="158" y="570"/>
                          </a:lnTo>
                          <a:lnTo>
                            <a:pt x="129" y="568"/>
                          </a:lnTo>
                          <a:lnTo>
                            <a:pt x="102" y="561"/>
                          </a:lnTo>
                          <a:lnTo>
                            <a:pt x="77" y="549"/>
                          </a:lnTo>
                          <a:lnTo>
                            <a:pt x="53" y="531"/>
                          </a:lnTo>
                          <a:lnTo>
                            <a:pt x="34" y="511"/>
                          </a:lnTo>
                          <a:lnTo>
                            <a:pt x="18" y="487"/>
                          </a:lnTo>
                          <a:lnTo>
                            <a:pt x="8" y="462"/>
                          </a:lnTo>
                          <a:lnTo>
                            <a:pt x="1" y="436"/>
                          </a:lnTo>
                          <a:lnTo>
                            <a:pt x="0" y="409"/>
                          </a:lnTo>
                          <a:lnTo>
                            <a:pt x="2" y="382"/>
                          </a:lnTo>
                          <a:lnTo>
                            <a:pt x="10" y="356"/>
                          </a:lnTo>
                          <a:lnTo>
                            <a:pt x="23" y="332"/>
                          </a:lnTo>
                          <a:lnTo>
                            <a:pt x="40" y="309"/>
                          </a:lnTo>
                          <a:lnTo>
                            <a:pt x="263" y="54"/>
                          </a:lnTo>
                          <a:lnTo>
                            <a:pt x="285" y="34"/>
                          </a:lnTo>
                          <a:lnTo>
                            <a:pt x="307" y="19"/>
                          </a:lnTo>
                          <a:lnTo>
                            <a:pt x="332" y="8"/>
                          </a:lnTo>
                          <a:lnTo>
                            <a:pt x="359" y="2"/>
                          </a:lnTo>
                          <a:lnTo>
                            <a:pt x="385"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48" name="Freeform 52"/>
                    <p:cNvSpPr>
                      <a:spLocks/>
                    </p:cNvSpPr>
                    <p:nvPr/>
                  </p:nvSpPr>
                  <p:spPr bwMode="auto">
                    <a:xfrm>
                      <a:off x="10133013" y="5280025"/>
                      <a:ext cx="171450" cy="180975"/>
                    </a:xfrm>
                    <a:custGeom>
                      <a:avLst/>
                      <a:gdLst>
                        <a:gd name="T0" fmla="*/ 154 w 540"/>
                        <a:gd name="T1" fmla="*/ 0 h 570"/>
                        <a:gd name="T2" fmla="*/ 181 w 540"/>
                        <a:gd name="T3" fmla="*/ 2 h 570"/>
                        <a:gd name="T4" fmla="*/ 207 w 540"/>
                        <a:gd name="T5" fmla="*/ 8 h 570"/>
                        <a:gd name="T6" fmla="*/ 232 w 540"/>
                        <a:gd name="T7" fmla="*/ 19 h 570"/>
                        <a:gd name="T8" fmla="*/ 255 w 540"/>
                        <a:gd name="T9" fmla="*/ 34 h 570"/>
                        <a:gd name="T10" fmla="*/ 276 w 540"/>
                        <a:gd name="T11" fmla="*/ 54 h 570"/>
                        <a:gd name="T12" fmla="*/ 500 w 540"/>
                        <a:gd name="T13" fmla="*/ 309 h 570"/>
                        <a:gd name="T14" fmla="*/ 517 w 540"/>
                        <a:gd name="T15" fmla="*/ 332 h 570"/>
                        <a:gd name="T16" fmla="*/ 530 w 540"/>
                        <a:gd name="T17" fmla="*/ 356 h 570"/>
                        <a:gd name="T18" fmla="*/ 536 w 540"/>
                        <a:gd name="T19" fmla="*/ 382 h 570"/>
                        <a:gd name="T20" fmla="*/ 540 w 540"/>
                        <a:gd name="T21" fmla="*/ 409 h 570"/>
                        <a:gd name="T22" fmla="*/ 538 w 540"/>
                        <a:gd name="T23" fmla="*/ 436 h 570"/>
                        <a:gd name="T24" fmla="*/ 532 w 540"/>
                        <a:gd name="T25" fmla="*/ 462 h 570"/>
                        <a:gd name="T26" fmla="*/ 521 w 540"/>
                        <a:gd name="T27" fmla="*/ 488 h 570"/>
                        <a:gd name="T28" fmla="*/ 506 w 540"/>
                        <a:gd name="T29" fmla="*/ 510 h 570"/>
                        <a:gd name="T30" fmla="*/ 486 w 540"/>
                        <a:gd name="T31" fmla="*/ 532 h 570"/>
                        <a:gd name="T32" fmla="*/ 462 w 540"/>
                        <a:gd name="T33" fmla="*/ 549 h 570"/>
                        <a:gd name="T34" fmla="*/ 436 w 540"/>
                        <a:gd name="T35" fmla="*/ 561 h 570"/>
                        <a:gd name="T36" fmla="*/ 409 w 540"/>
                        <a:gd name="T37" fmla="*/ 568 h 570"/>
                        <a:gd name="T38" fmla="*/ 382 w 540"/>
                        <a:gd name="T39" fmla="*/ 570 h 570"/>
                        <a:gd name="T40" fmla="*/ 355 w 540"/>
                        <a:gd name="T41" fmla="*/ 569 h 570"/>
                        <a:gd name="T42" fmla="*/ 331 w 540"/>
                        <a:gd name="T43" fmla="*/ 562 h 570"/>
                        <a:gd name="T44" fmla="*/ 306 w 540"/>
                        <a:gd name="T45" fmla="*/ 551 h 570"/>
                        <a:gd name="T46" fmla="*/ 283 w 540"/>
                        <a:gd name="T47" fmla="*/ 536 h 570"/>
                        <a:gd name="T48" fmla="*/ 263 w 540"/>
                        <a:gd name="T49" fmla="*/ 517 h 570"/>
                        <a:gd name="T50" fmla="*/ 40 w 540"/>
                        <a:gd name="T51" fmla="*/ 262 h 570"/>
                        <a:gd name="T52" fmla="*/ 23 w 540"/>
                        <a:gd name="T53" fmla="*/ 239 h 570"/>
                        <a:gd name="T54" fmla="*/ 10 w 540"/>
                        <a:gd name="T55" fmla="*/ 214 h 570"/>
                        <a:gd name="T56" fmla="*/ 2 w 540"/>
                        <a:gd name="T57" fmla="*/ 188 h 570"/>
                        <a:gd name="T58" fmla="*/ 0 w 540"/>
                        <a:gd name="T59" fmla="*/ 161 h 570"/>
                        <a:gd name="T60" fmla="*/ 1 w 540"/>
                        <a:gd name="T61" fmla="*/ 135 h 570"/>
                        <a:gd name="T62" fmla="*/ 8 w 540"/>
                        <a:gd name="T63" fmla="*/ 108 h 570"/>
                        <a:gd name="T64" fmla="*/ 18 w 540"/>
                        <a:gd name="T65" fmla="*/ 83 h 570"/>
                        <a:gd name="T66" fmla="*/ 34 w 540"/>
                        <a:gd name="T67" fmla="*/ 59 h 570"/>
                        <a:gd name="T68" fmla="*/ 53 w 540"/>
                        <a:gd name="T69" fmla="*/ 39 h 570"/>
                        <a:gd name="T70" fmla="*/ 77 w 540"/>
                        <a:gd name="T71" fmla="*/ 22 h 570"/>
                        <a:gd name="T72" fmla="*/ 101 w 540"/>
                        <a:gd name="T73" fmla="*/ 10 h 570"/>
                        <a:gd name="T74" fmla="*/ 127 w 540"/>
                        <a:gd name="T75" fmla="*/ 3 h 570"/>
                        <a:gd name="T76" fmla="*/ 154 w 540"/>
                        <a:gd name="T7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0" h="570">
                          <a:moveTo>
                            <a:pt x="154" y="0"/>
                          </a:moveTo>
                          <a:lnTo>
                            <a:pt x="181" y="2"/>
                          </a:lnTo>
                          <a:lnTo>
                            <a:pt x="207" y="8"/>
                          </a:lnTo>
                          <a:lnTo>
                            <a:pt x="232" y="19"/>
                          </a:lnTo>
                          <a:lnTo>
                            <a:pt x="255" y="34"/>
                          </a:lnTo>
                          <a:lnTo>
                            <a:pt x="276" y="54"/>
                          </a:lnTo>
                          <a:lnTo>
                            <a:pt x="500" y="309"/>
                          </a:lnTo>
                          <a:lnTo>
                            <a:pt x="517" y="332"/>
                          </a:lnTo>
                          <a:lnTo>
                            <a:pt x="530" y="356"/>
                          </a:lnTo>
                          <a:lnTo>
                            <a:pt x="536" y="382"/>
                          </a:lnTo>
                          <a:lnTo>
                            <a:pt x="540" y="409"/>
                          </a:lnTo>
                          <a:lnTo>
                            <a:pt x="538" y="436"/>
                          </a:lnTo>
                          <a:lnTo>
                            <a:pt x="532" y="462"/>
                          </a:lnTo>
                          <a:lnTo>
                            <a:pt x="521" y="488"/>
                          </a:lnTo>
                          <a:lnTo>
                            <a:pt x="506" y="510"/>
                          </a:lnTo>
                          <a:lnTo>
                            <a:pt x="486" y="532"/>
                          </a:lnTo>
                          <a:lnTo>
                            <a:pt x="462" y="549"/>
                          </a:lnTo>
                          <a:lnTo>
                            <a:pt x="436" y="561"/>
                          </a:lnTo>
                          <a:lnTo>
                            <a:pt x="409" y="568"/>
                          </a:lnTo>
                          <a:lnTo>
                            <a:pt x="382" y="570"/>
                          </a:lnTo>
                          <a:lnTo>
                            <a:pt x="355" y="569"/>
                          </a:lnTo>
                          <a:lnTo>
                            <a:pt x="331" y="562"/>
                          </a:lnTo>
                          <a:lnTo>
                            <a:pt x="306" y="551"/>
                          </a:lnTo>
                          <a:lnTo>
                            <a:pt x="283" y="536"/>
                          </a:lnTo>
                          <a:lnTo>
                            <a:pt x="263" y="517"/>
                          </a:lnTo>
                          <a:lnTo>
                            <a:pt x="40" y="262"/>
                          </a:lnTo>
                          <a:lnTo>
                            <a:pt x="23" y="239"/>
                          </a:lnTo>
                          <a:lnTo>
                            <a:pt x="10" y="214"/>
                          </a:lnTo>
                          <a:lnTo>
                            <a:pt x="2" y="188"/>
                          </a:lnTo>
                          <a:lnTo>
                            <a:pt x="0" y="161"/>
                          </a:lnTo>
                          <a:lnTo>
                            <a:pt x="1" y="135"/>
                          </a:lnTo>
                          <a:lnTo>
                            <a:pt x="8" y="108"/>
                          </a:lnTo>
                          <a:lnTo>
                            <a:pt x="18" y="83"/>
                          </a:lnTo>
                          <a:lnTo>
                            <a:pt x="34" y="59"/>
                          </a:lnTo>
                          <a:lnTo>
                            <a:pt x="53" y="39"/>
                          </a:lnTo>
                          <a:lnTo>
                            <a:pt x="77" y="22"/>
                          </a:lnTo>
                          <a:lnTo>
                            <a:pt x="101" y="10"/>
                          </a:lnTo>
                          <a:lnTo>
                            <a:pt x="127" y="3"/>
                          </a:lnTo>
                          <a:lnTo>
                            <a:pt x="154"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49" name="Freeform 53"/>
                    <p:cNvSpPr>
                      <a:spLocks/>
                    </p:cNvSpPr>
                    <p:nvPr/>
                  </p:nvSpPr>
                  <p:spPr bwMode="auto">
                    <a:xfrm>
                      <a:off x="9852025" y="5618163"/>
                      <a:ext cx="225425" cy="515938"/>
                    </a:xfrm>
                    <a:custGeom>
                      <a:avLst/>
                      <a:gdLst>
                        <a:gd name="T0" fmla="*/ 353 w 709"/>
                        <a:gd name="T1" fmla="*/ 0 h 1624"/>
                        <a:gd name="T2" fmla="*/ 357 w 709"/>
                        <a:gd name="T3" fmla="*/ 0 h 1624"/>
                        <a:gd name="T4" fmla="*/ 399 w 709"/>
                        <a:gd name="T5" fmla="*/ 3 h 1624"/>
                        <a:gd name="T6" fmla="*/ 441 w 709"/>
                        <a:gd name="T7" fmla="*/ 11 h 1624"/>
                        <a:gd name="T8" fmla="*/ 480 w 709"/>
                        <a:gd name="T9" fmla="*/ 24 h 1624"/>
                        <a:gd name="T10" fmla="*/ 520 w 709"/>
                        <a:gd name="T11" fmla="*/ 42 h 1624"/>
                        <a:gd name="T12" fmla="*/ 556 w 709"/>
                        <a:gd name="T13" fmla="*/ 64 h 1624"/>
                        <a:gd name="T14" fmla="*/ 589 w 709"/>
                        <a:gd name="T15" fmla="*/ 90 h 1624"/>
                        <a:gd name="T16" fmla="*/ 620 w 709"/>
                        <a:gd name="T17" fmla="*/ 120 h 1624"/>
                        <a:gd name="T18" fmla="*/ 646 w 709"/>
                        <a:gd name="T19" fmla="*/ 154 h 1624"/>
                        <a:gd name="T20" fmla="*/ 668 w 709"/>
                        <a:gd name="T21" fmla="*/ 190 h 1624"/>
                        <a:gd name="T22" fmla="*/ 685 w 709"/>
                        <a:gd name="T23" fmla="*/ 229 h 1624"/>
                        <a:gd name="T24" fmla="*/ 698 w 709"/>
                        <a:gd name="T25" fmla="*/ 270 h 1624"/>
                        <a:gd name="T26" fmla="*/ 706 w 709"/>
                        <a:gd name="T27" fmla="*/ 311 h 1624"/>
                        <a:gd name="T28" fmla="*/ 709 w 709"/>
                        <a:gd name="T29" fmla="*/ 353 h 1624"/>
                        <a:gd name="T30" fmla="*/ 706 w 709"/>
                        <a:gd name="T31" fmla="*/ 396 h 1624"/>
                        <a:gd name="T32" fmla="*/ 544 w 709"/>
                        <a:gd name="T33" fmla="*/ 1444 h 1624"/>
                        <a:gd name="T34" fmla="*/ 539 w 709"/>
                        <a:gd name="T35" fmla="*/ 1477 h 1624"/>
                        <a:gd name="T36" fmla="*/ 528 w 709"/>
                        <a:gd name="T37" fmla="*/ 1507 h 1624"/>
                        <a:gd name="T38" fmla="*/ 513 w 709"/>
                        <a:gd name="T39" fmla="*/ 1534 h 1624"/>
                        <a:gd name="T40" fmla="*/ 494 w 709"/>
                        <a:gd name="T41" fmla="*/ 1560 h 1624"/>
                        <a:gd name="T42" fmla="*/ 471 w 709"/>
                        <a:gd name="T43" fmla="*/ 1581 h 1624"/>
                        <a:gd name="T44" fmla="*/ 445 w 709"/>
                        <a:gd name="T45" fmla="*/ 1599 h 1624"/>
                        <a:gd name="T46" fmla="*/ 417 w 709"/>
                        <a:gd name="T47" fmla="*/ 1613 h 1624"/>
                        <a:gd name="T48" fmla="*/ 387 w 709"/>
                        <a:gd name="T49" fmla="*/ 1621 h 1624"/>
                        <a:gd name="T50" fmla="*/ 354 w 709"/>
                        <a:gd name="T51" fmla="*/ 1624 h 1624"/>
                        <a:gd name="T52" fmla="*/ 323 w 709"/>
                        <a:gd name="T53" fmla="*/ 1621 h 1624"/>
                        <a:gd name="T54" fmla="*/ 293 w 709"/>
                        <a:gd name="T55" fmla="*/ 1613 h 1624"/>
                        <a:gd name="T56" fmla="*/ 264 w 709"/>
                        <a:gd name="T57" fmla="*/ 1599 h 1624"/>
                        <a:gd name="T58" fmla="*/ 239 w 709"/>
                        <a:gd name="T59" fmla="*/ 1581 h 1624"/>
                        <a:gd name="T60" fmla="*/ 216 w 709"/>
                        <a:gd name="T61" fmla="*/ 1559 h 1624"/>
                        <a:gd name="T62" fmla="*/ 197 w 709"/>
                        <a:gd name="T63" fmla="*/ 1534 h 1624"/>
                        <a:gd name="T64" fmla="*/ 182 w 709"/>
                        <a:gd name="T65" fmla="*/ 1506 h 1624"/>
                        <a:gd name="T66" fmla="*/ 171 w 709"/>
                        <a:gd name="T67" fmla="*/ 1475 h 1624"/>
                        <a:gd name="T68" fmla="*/ 164 w 709"/>
                        <a:gd name="T69" fmla="*/ 1444 h 1624"/>
                        <a:gd name="T70" fmla="*/ 3 w 709"/>
                        <a:gd name="T71" fmla="*/ 396 h 1624"/>
                        <a:gd name="T72" fmla="*/ 0 w 709"/>
                        <a:gd name="T73" fmla="*/ 353 h 1624"/>
                        <a:gd name="T74" fmla="*/ 4 w 709"/>
                        <a:gd name="T75" fmla="*/ 311 h 1624"/>
                        <a:gd name="T76" fmla="*/ 12 w 709"/>
                        <a:gd name="T77" fmla="*/ 270 h 1624"/>
                        <a:gd name="T78" fmla="*/ 24 w 709"/>
                        <a:gd name="T79" fmla="*/ 229 h 1624"/>
                        <a:gd name="T80" fmla="*/ 42 w 709"/>
                        <a:gd name="T81" fmla="*/ 191 h 1624"/>
                        <a:gd name="T82" fmla="*/ 64 w 709"/>
                        <a:gd name="T83" fmla="*/ 154 h 1624"/>
                        <a:gd name="T84" fmla="*/ 90 w 709"/>
                        <a:gd name="T85" fmla="*/ 120 h 1624"/>
                        <a:gd name="T86" fmla="*/ 121 w 709"/>
                        <a:gd name="T87" fmla="*/ 90 h 1624"/>
                        <a:gd name="T88" fmla="*/ 154 w 709"/>
                        <a:gd name="T89" fmla="*/ 64 h 1624"/>
                        <a:gd name="T90" fmla="*/ 190 w 709"/>
                        <a:gd name="T91" fmla="*/ 42 h 1624"/>
                        <a:gd name="T92" fmla="*/ 228 w 709"/>
                        <a:gd name="T93" fmla="*/ 24 h 1624"/>
                        <a:gd name="T94" fmla="*/ 269 w 709"/>
                        <a:gd name="T95" fmla="*/ 11 h 1624"/>
                        <a:gd name="T96" fmla="*/ 311 w 709"/>
                        <a:gd name="T97" fmla="*/ 3 h 1624"/>
                        <a:gd name="T98" fmla="*/ 353 w 709"/>
                        <a:gd name="T99" fmla="*/ 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9" h="1624">
                          <a:moveTo>
                            <a:pt x="353" y="0"/>
                          </a:moveTo>
                          <a:lnTo>
                            <a:pt x="357" y="0"/>
                          </a:lnTo>
                          <a:lnTo>
                            <a:pt x="399" y="3"/>
                          </a:lnTo>
                          <a:lnTo>
                            <a:pt x="441" y="11"/>
                          </a:lnTo>
                          <a:lnTo>
                            <a:pt x="480" y="24"/>
                          </a:lnTo>
                          <a:lnTo>
                            <a:pt x="520" y="42"/>
                          </a:lnTo>
                          <a:lnTo>
                            <a:pt x="556" y="64"/>
                          </a:lnTo>
                          <a:lnTo>
                            <a:pt x="589" y="90"/>
                          </a:lnTo>
                          <a:lnTo>
                            <a:pt x="620" y="120"/>
                          </a:lnTo>
                          <a:lnTo>
                            <a:pt x="646" y="154"/>
                          </a:lnTo>
                          <a:lnTo>
                            <a:pt x="668" y="190"/>
                          </a:lnTo>
                          <a:lnTo>
                            <a:pt x="685" y="229"/>
                          </a:lnTo>
                          <a:lnTo>
                            <a:pt x="698" y="270"/>
                          </a:lnTo>
                          <a:lnTo>
                            <a:pt x="706" y="311"/>
                          </a:lnTo>
                          <a:lnTo>
                            <a:pt x="709" y="353"/>
                          </a:lnTo>
                          <a:lnTo>
                            <a:pt x="706" y="396"/>
                          </a:lnTo>
                          <a:lnTo>
                            <a:pt x="544" y="1444"/>
                          </a:lnTo>
                          <a:lnTo>
                            <a:pt x="539" y="1477"/>
                          </a:lnTo>
                          <a:lnTo>
                            <a:pt x="528" y="1507"/>
                          </a:lnTo>
                          <a:lnTo>
                            <a:pt x="513" y="1534"/>
                          </a:lnTo>
                          <a:lnTo>
                            <a:pt x="494" y="1560"/>
                          </a:lnTo>
                          <a:lnTo>
                            <a:pt x="471" y="1581"/>
                          </a:lnTo>
                          <a:lnTo>
                            <a:pt x="445" y="1599"/>
                          </a:lnTo>
                          <a:lnTo>
                            <a:pt x="417" y="1613"/>
                          </a:lnTo>
                          <a:lnTo>
                            <a:pt x="387" y="1621"/>
                          </a:lnTo>
                          <a:lnTo>
                            <a:pt x="354" y="1624"/>
                          </a:lnTo>
                          <a:lnTo>
                            <a:pt x="323" y="1621"/>
                          </a:lnTo>
                          <a:lnTo>
                            <a:pt x="293" y="1613"/>
                          </a:lnTo>
                          <a:lnTo>
                            <a:pt x="264" y="1599"/>
                          </a:lnTo>
                          <a:lnTo>
                            <a:pt x="239" y="1581"/>
                          </a:lnTo>
                          <a:lnTo>
                            <a:pt x="216" y="1559"/>
                          </a:lnTo>
                          <a:lnTo>
                            <a:pt x="197" y="1534"/>
                          </a:lnTo>
                          <a:lnTo>
                            <a:pt x="182" y="1506"/>
                          </a:lnTo>
                          <a:lnTo>
                            <a:pt x="171" y="1475"/>
                          </a:lnTo>
                          <a:lnTo>
                            <a:pt x="164" y="1444"/>
                          </a:lnTo>
                          <a:lnTo>
                            <a:pt x="3" y="396"/>
                          </a:lnTo>
                          <a:lnTo>
                            <a:pt x="0" y="353"/>
                          </a:lnTo>
                          <a:lnTo>
                            <a:pt x="4" y="311"/>
                          </a:lnTo>
                          <a:lnTo>
                            <a:pt x="12" y="270"/>
                          </a:lnTo>
                          <a:lnTo>
                            <a:pt x="24" y="229"/>
                          </a:lnTo>
                          <a:lnTo>
                            <a:pt x="42" y="191"/>
                          </a:lnTo>
                          <a:lnTo>
                            <a:pt x="64" y="154"/>
                          </a:lnTo>
                          <a:lnTo>
                            <a:pt x="90" y="120"/>
                          </a:lnTo>
                          <a:lnTo>
                            <a:pt x="121" y="90"/>
                          </a:lnTo>
                          <a:lnTo>
                            <a:pt x="154" y="64"/>
                          </a:lnTo>
                          <a:lnTo>
                            <a:pt x="190" y="42"/>
                          </a:lnTo>
                          <a:lnTo>
                            <a:pt x="228" y="24"/>
                          </a:lnTo>
                          <a:lnTo>
                            <a:pt x="269" y="11"/>
                          </a:lnTo>
                          <a:lnTo>
                            <a:pt x="311" y="3"/>
                          </a:lnTo>
                          <a:lnTo>
                            <a:pt x="353"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50" name="Freeform 54"/>
                    <p:cNvSpPr>
                      <a:spLocks/>
                    </p:cNvSpPr>
                    <p:nvPr/>
                  </p:nvSpPr>
                  <p:spPr bwMode="auto">
                    <a:xfrm>
                      <a:off x="9853613" y="5368925"/>
                      <a:ext cx="220663" cy="220663"/>
                    </a:xfrm>
                    <a:custGeom>
                      <a:avLst/>
                      <a:gdLst>
                        <a:gd name="T0" fmla="*/ 347 w 695"/>
                        <a:gd name="T1" fmla="*/ 0 h 695"/>
                        <a:gd name="T2" fmla="*/ 395 w 695"/>
                        <a:gd name="T3" fmla="*/ 3 h 695"/>
                        <a:gd name="T4" fmla="*/ 440 w 695"/>
                        <a:gd name="T5" fmla="*/ 12 h 695"/>
                        <a:gd name="T6" fmla="*/ 483 w 695"/>
                        <a:gd name="T7" fmla="*/ 27 h 695"/>
                        <a:gd name="T8" fmla="*/ 523 w 695"/>
                        <a:gd name="T9" fmla="*/ 47 h 695"/>
                        <a:gd name="T10" fmla="*/ 560 w 695"/>
                        <a:gd name="T11" fmla="*/ 72 h 695"/>
                        <a:gd name="T12" fmla="*/ 594 w 695"/>
                        <a:gd name="T13" fmla="*/ 102 h 695"/>
                        <a:gd name="T14" fmla="*/ 623 w 695"/>
                        <a:gd name="T15" fmla="*/ 135 h 695"/>
                        <a:gd name="T16" fmla="*/ 648 w 695"/>
                        <a:gd name="T17" fmla="*/ 172 h 695"/>
                        <a:gd name="T18" fmla="*/ 668 w 695"/>
                        <a:gd name="T19" fmla="*/ 213 h 695"/>
                        <a:gd name="T20" fmla="*/ 682 w 695"/>
                        <a:gd name="T21" fmla="*/ 255 h 695"/>
                        <a:gd name="T22" fmla="*/ 691 w 695"/>
                        <a:gd name="T23" fmla="*/ 300 h 695"/>
                        <a:gd name="T24" fmla="*/ 695 w 695"/>
                        <a:gd name="T25" fmla="*/ 348 h 695"/>
                        <a:gd name="T26" fmla="*/ 691 w 695"/>
                        <a:gd name="T27" fmla="*/ 395 h 695"/>
                        <a:gd name="T28" fmla="*/ 682 w 695"/>
                        <a:gd name="T29" fmla="*/ 440 h 695"/>
                        <a:gd name="T30" fmla="*/ 668 w 695"/>
                        <a:gd name="T31" fmla="*/ 483 h 695"/>
                        <a:gd name="T32" fmla="*/ 648 w 695"/>
                        <a:gd name="T33" fmla="*/ 523 h 695"/>
                        <a:gd name="T34" fmla="*/ 623 w 695"/>
                        <a:gd name="T35" fmla="*/ 560 h 695"/>
                        <a:gd name="T36" fmla="*/ 594 w 695"/>
                        <a:gd name="T37" fmla="*/ 594 h 695"/>
                        <a:gd name="T38" fmla="*/ 560 w 695"/>
                        <a:gd name="T39" fmla="*/ 623 h 695"/>
                        <a:gd name="T40" fmla="*/ 523 w 695"/>
                        <a:gd name="T41" fmla="*/ 648 h 695"/>
                        <a:gd name="T42" fmla="*/ 483 w 695"/>
                        <a:gd name="T43" fmla="*/ 668 h 695"/>
                        <a:gd name="T44" fmla="*/ 440 w 695"/>
                        <a:gd name="T45" fmla="*/ 683 h 695"/>
                        <a:gd name="T46" fmla="*/ 395 w 695"/>
                        <a:gd name="T47" fmla="*/ 692 h 695"/>
                        <a:gd name="T48" fmla="*/ 347 w 695"/>
                        <a:gd name="T49" fmla="*/ 695 h 695"/>
                        <a:gd name="T50" fmla="*/ 300 w 695"/>
                        <a:gd name="T51" fmla="*/ 692 h 695"/>
                        <a:gd name="T52" fmla="*/ 255 w 695"/>
                        <a:gd name="T53" fmla="*/ 683 h 695"/>
                        <a:gd name="T54" fmla="*/ 212 w 695"/>
                        <a:gd name="T55" fmla="*/ 668 h 695"/>
                        <a:gd name="T56" fmla="*/ 172 w 695"/>
                        <a:gd name="T57" fmla="*/ 648 h 695"/>
                        <a:gd name="T58" fmla="*/ 136 w 695"/>
                        <a:gd name="T59" fmla="*/ 623 h 695"/>
                        <a:gd name="T60" fmla="*/ 102 w 695"/>
                        <a:gd name="T61" fmla="*/ 594 h 695"/>
                        <a:gd name="T62" fmla="*/ 73 w 695"/>
                        <a:gd name="T63" fmla="*/ 560 h 695"/>
                        <a:gd name="T64" fmla="*/ 48 w 695"/>
                        <a:gd name="T65" fmla="*/ 523 h 695"/>
                        <a:gd name="T66" fmla="*/ 28 w 695"/>
                        <a:gd name="T67" fmla="*/ 483 h 695"/>
                        <a:gd name="T68" fmla="*/ 12 w 695"/>
                        <a:gd name="T69" fmla="*/ 440 h 695"/>
                        <a:gd name="T70" fmla="*/ 3 w 695"/>
                        <a:gd name="T71" fmla="*/ 395 h 695"/>
                        <a:gd name="T72" fmla="*/ 0 w 695"/>
                        <a:gd name="T73" fmla="*/ 348 h 695"/>
                        <a:gd name="T74" fmla="*/ 3 w 695"/>
                        <a:gd name="T75" fmla="*/ 300 h 695"/>
                        <a:gd name="T76" fmla="*/ 12 w 695"/>
                        <a:gd name="T77" fmla="*/ 255 h 695"/>
                        <a:gd name="T78" fmla="*/ 28 w 695"/>
                        <a:gd name="T79" fmla="*/ 213 h 695"/>
                        <a:gd name="T80" fmla="*/ 48 w 695"/>
                        <a:gd name="T81" fmla="*/ 172 h 695"/>
                        <a:gd name="T82" fmla="*/ 73 w 695"/>
                        <a:gd name="T83" fmla="*/ 135 h 695"/>
                        <a:gd name="T84" fmla="*/ 102 w 695"/>
                        <a:gd name="T85" fmla="*/ 102 h 695"/>
                        <a:gd name="T86" fmla="*/ 136 w 695"/>
                        <a:gd name="T87" fmla="*/ 72 h 695"/>
                        <a:gd name="T88" fmla="*/ 172 w 695"/>
                        <a:gd name="T89" fmla="*/ 47 h 695"/>
                        <a:gd name="T90" fmla="*/ 212 w 695"/>
                        <a:gd name="T91" fmla="*/ 27 h 695"/>
                        <a:gd name="T92" fmla="*/ 255 w 695"/>
                        <a:gd name="T93" fmla="*/ 12 h 695"/>
                        <a:gd name="T94" fmla="*/ 300 w 695"/>
                        <a:gd name="T95" fmla="*/ 3 h 695"/>
                        <a:gd name="T96" fmla="*/ 347 w 695"/>
                        <a:gd name="T9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5" h="695">
                          <a:moveTo>
                            <a:pt x="347" y="0"/>
                          </a:moveTo>
                          <a:lnTo>
                            <a:pt x="395" y="3"/>
                          </a:lnTo>
                          <a:lnTo>
                            <a:pt x="440" y="12"/>
                          </a:lnTo>
                          <a:lnTo>
                            <a:pt x="483" y="27"/>
                          </a:lnTo>
                          <a:lnTo>
                            <a:pt x="523" y="47"/>
                          </a:lnTo>
                          <a:lnTo>
                            <a:pt x="560" y="72"/>
                          </a:lnTo>
                          <a:lnTo>
                            <a:pt x="594" y="102"/>
                          </a:lnTo>
                          <a:lnTo>
                            <a:pt x="623" y="135"/>
                          </a:lnTo>
                          <a:lnTo>
                            <a:pt x="648" y="172"/>
                          </a:lnTo>
                          <a:lnTo>
                            <a:pt x="668" y="213"/>
                          </a:lnTo>
                          <a:lnTo>
                            <a:pt x="682" y="255"/>
                          </a:lnTo>
                          <a:lnTo>
                            <a:pt x="691" y="300"/>
                          </a:lnTo>
                          <a:lnTo>
                            <a:pt x="695" y="348"/>
                          </a:lnTo>
                          <a:lnTo>
                            <a:pt x="691" y="395"/>
                          </a:lnTo>
                          <a:lnTo>
                            <a:pt x="682" y="440"/>
                          </a:lnTo>
                          <a:lnTo>
                            <a:pt x="668" y="483"/>
                          </a:lnTo>
                          <a:lnTo>
                            <a:pt x="648" y="523"/>
                          </a:lnTo>
                          <a:lnTo>
                            <a:pt x="623" y="560"/>
                          </a:lnTo>
                          <a:lnTo>
                            <a:pt x="594" y="594"/>
                          </a:lnTo>
                          <a:lnTo>
                            <a:pt x="560" y="623"/>
                          </a:lnTo>
                          <a:lnTo>
                            <a:pt x="523" y="648"/>
                          </a:lnTo>
                          <a:lnTo>
                            <a:pt x="483" y="668"/>
                          </a:lnTo>
                          <a:lnTo>
                            <a:pt x="440" y="683"/>
                          </a:lnTo>
                          <a:lnTo>
                            <a:pt x="395" y="692"/>
                          </a:lnTo>
                          <a:lnTo>
                            <a:pt x="347" y="695"/>
                          </a:lnTo>
                          <a:lnTo>
                            <a:pt x="300" y="692"/>
                          </a:lnTo>
                          <a:lnTo>
                            <a:pt x="255" y="683"/>
                          </a:lnTo>
                          <a:lnTo>
                            <a:pt x="212" y="668"/>
                          </a:lnTo>
                          <a:lnTo>
                            <a:pt x="172" y="648"/>
                          </a:lnTo>
                          <a:lnTo>
                            <a:pt x="136" y="623"/>
                          </a:lnTo>
                          <a:lnTo>
                            <a:pt x="102" y="594"/>
                          </a:lnTo>
                          <a:lnTo>
                            <a:pt x="73" y="560"/>
                          </a:lnTo>
                          <a:lnTo>
                            <a:pt x="48" y="523"/>
                          </a:lnTo>
                          <a:lnTo>
                            <a:pt x="28" y="483"/>
                          </a:lnTo>
                          <a:lnTo>
                            <a:pt x="12" y="440"/>
                          </a:lnTo>
                          <a:lnTo>
                            <a:pt x="3" y="395"/>
                          </a:lnTo>
                          <a:lnTo>
                            <a:pt x="0" y="348"/>
                          </a:lnTo>
                          <a:lnTo>
                            <a:pt x="3" y="300"/>
                          </a:lnTo>
                          <a:lnTo>
                            <a:pt x="12" y="255"/>
                          </a:lnTo>
                          <a:lnTo>
                            <a:pt x="28" y="213"/>
                          </a:lnTo>
                          <a:lnTo>
                            <a:pt x="48" y="172"/>
                          </a:lnTo>
                          <a:lnTo>
                            <a:pt x="73" y="135"/>
                          </a:lnTo>
                          <a:lnTo>
                            <a:pt x="102" y="102"/>
                          </a:lnTo>
                          <a:lnTo>
                            <a:pt x="136" y="72"/>
                          </a:lnTo>
                          <a:lnTo>
                            <a:pt x="172" y="47"/>
                          </a:lnTo>
                          <a:lnTo>
                            <a:pt x="212" y="27"/>
                          </a:lnTo>
                          <a:lnTo>
                            <a:pt x="255" y="12"/>
                          </a:lnTo>
                          <a:lnTo>
                            <a:pt x="300" y="3"/>
                          </a:lnTo>
                          <a:lnTo>
                            <a:pt x="347"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51" name="Freeform 55"/>
                    <p:cNvSpPr>
                      <a:spLocks/>
                    </p:cNvSpPr>
                    <p:nvPr/>
                  </p:nvSpPr>
                  <p:spPr bwMode="auto">
                    <a:xfrm>
                      <a:off x="10336213" y="5465763"/>
                      <a:ext cx="204788" cy="468313"/>
                    </a:xfrm>
                    <a:custGeom>
                      <a:avLst/>
                      <a:gdLst>
                        <a:gd name="T0" fmla="*/ 321 w 645"/>
                        <a:gd name="T1" fmla="*/ 0 h 1479"/>
                        <a:gd name="T2" fmla="*/ 323 w 645"/>
                        <a:gd name="T3" fmla="*/ 0 h 1479"/>
                        <a:gd name="T4" fmla="*/ 368 w 645"/>
                        <a:gd name="T5" fmla="*/ 4 h 1479"/>
                        <a:gd name="T6" fmla="*/ 412 w 645"/>
                        <a:gd name="T7" fmla="*/ 14 h 1479"/>
                        <a:gd name="T8" fmla="*/ 455 w 645"/>
                        <a:gd name="T9" fmla="*/ 30 h 1479"/>
                        <a:gd name="T10" fmla="*/ 494 w 645"/>
                        <a:gd name="T11" fmla="*/ 52 h 1479"/>
                        <a:gd name="T12" fmla="*/ 530 w 645"/>
                        <a:gd name="T13" fmla="*/ 79 h 1479"/>
                        <a:gd name="T14" fmla="*/ 563 w 645"/>
                        <a:gd name="T15" fmla="*/ 111 h 1479"/>
                        <a:gd name="T16" fmla="*/ 586 w 645"/>
                        <a:gd name="T17" fmla="*/ 141 h 1479"/>
                        <a:gd name="T18" fmla="*/ 607 w 645"/>
                        <a:gd name="T19" fmla="*/ 175 h 1479"/>
                        <a:gd name="T20" fmla="*/ 622 w 645"/>
                        <a:gd name="T21" fmla="*/ 210 h 1479"/>
                        <a:gd name="T22" fmla="*/ 635 w 645"/>
                        <a:gd name="T23" fmla="*/ 246 h 1479"/>
                        <a:gd name="T24" fmla="*/ 642 w 645"/>
                        <a:gd name="T25" fmla="*/ 284 h 1479"/>
                        <a:gd name="T26" fmla="*/ 645 w 645"/>
                        <a:gd name="T27" fmla="*/ 323 h 1479"/>
                        <a:gd name="T28" fmla="*/ 643 w 645"/>
                        <a:gd name="T29" fmla="*/ 361 h 1479"/>
                        <a:gd name="T30" fmla="*/ 495 w 645"/>
                        <a:gd name="T31" fmla="*/ 1315 h 1479"/>
                        <a:gd name="T32" fmla="*/ 489 w 645"/>
                        <a:gd name="T33" fmla="*/ 1348 h 1479"/>
                        <a:gd name="T34" fmla="*/ 476 w 645"/>
                        <a:gd name="T35" fmla="*/ 1379 h 1479"/>
                        <a:gd name="T36" fmla="*/ 459 w 645"/>
                        <a:gd name="T37" fmla="*/ 1406 h 1479"/>
                        <a:gd name="T38" fmla="*/ 438 w 645"/>
                        <a:gd name="T39" fmla="*/ 1431 h 1479"/>
                        <a:gd name="T40" fmla="*/ 413 w 645"/>
                        <a:gd name="T41" fmla="*/ 1451 h 1479"/>
                        <a:gd name="T42" fmla="*/ 385 w 645"/>
                        <a:gd name="T43" fmla="*/ 1466 h 1479"/>
                        <a:gd name="T44" fmla="*/ 355 w 645"/>
                        <a:gd name="T45" fmla="*/ 1476 h 1479"/>
                        <a:gd name="T46" fmla="*/ 322 w 645"/>
                        <a:gd name="T47" fmla="*/ 1479 h 1479"/>
                        <a:gd name="T48" fmla="*/ 290 w 645"/>
                        <a:gd name="T49" fmla="*/ 1476 h 1479"/>
                        <a:gd name="T50" fmla="*/ 258 w 645"/>
                        <a:gd name="T51" fmla="*/ 1466 h 1479"/>
                        <a:gd name="T52" fmla="*/ 231 w 645"/>
                        <a:gd name="T53" fmla="*/ 1451 h 1479"/>
                        <a:gd name="T54" fmla="*/ 205 w 645"/>
                        <a:gd name="T55" fmla="*/ 1431 h 1479"/>
                        <a:gd name="T56" fmla="*/ 185 w 645"/>
                        <a:gd name="T57" fmla="*/ 1406 h 1479"/>
                        <a:gd name="T58" fmla="*/ 167 w 645"/>
                        <a:gd name="T59" fmla="*/ 1378 h 1479"/>
                        <a:gd name="T60" fmla="*/ 156 w 645"/>
                        <a:gd name="T61" fmla="*/ 1348 h 1479"/>
                        <a:gd name="T62" fmla="*/ 149 w 645"/>
                        <a:gd name="T63" fmla="*/ 1315 h 1479"/>
                        <a:gd name="T64" fmla="*/ 2 w 645"/>
                        <a:gd name="T65" fmla="*/ 363 h 1479"/>
                        <a:gd name="T66" fmla="*/ 0 w 645"/>
                        <a:gd name="T67" fmla="*/ 323 h 1479"/>
                        <a:gd name="T68" fmla="*/ 2 w 645"/>
                        <a:gd name="T69" fmla="*/ 284 h 1479"/>
                        <a:gd name="T70" fmla="*/ 10 w 645"/>
                        <a:gd name="T71" fmla="*/ 247 h 1479"/>
                        <a:gd name="T72" fmla="*/ 21 w 645"/>
                        <a:gd name="T73" fmla="*/ 210 h 1479"/>
                        <a:gd name="T74" fmla="*/ 37 w 645"/>
                        <a:gd name="T75" fmla="*/ 175 h 1479"/>
                        <a:gd name="T76" fmla="*/ 57 w 645"/>
                        <a:gd name="T77" fmla="*/ 141 h 1479"/>
                        <a:gd name="T78" fmla="*/ 82 w 645"/>
                        <a:gd name="T79" fmla="*/ 111 h 1479"/>
                        <a:gd name="T80" fmla="*/ 114 w 645"/>
                        <a:gd name="T81" fmla="*/ 79 h 1479"/>
                        <a:gd name="T82" fmla="*/ 150 w 645"/>
                        <a:gd name="T83" fmla="*/ 52 h 1479"/>
                        <a:gd name="T84" fmla="*/ 190 w 645"/>
                        <a:gd name="T85" fmla="*/ 30 h 1479"/>
                        <a:gd name="T86" fmla="*/ 231 w 645"/>
                        <a:gd name="T87" fmla="*/ 14 h 1479"/>
                        <a:gd name="T88" fmla="*/ 275 w 645"/>
                        <a:gd name="T89" fmla="*/ 4 h 1479"/>
                        <a:gd name="T90" fmla="*/ 321 w 645"/>
                        <a:gd name="T91" fmla="*/ 0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5" h="1479">
                          <a:moveTo>
                            <a:pt x="321" y="0"/>
                          </a:moveTo>
                          <a:lnTo>
                            <a:pt x="323" y="0"/>
                          </a:lnTo>
                          <a:lnTo>
                            <a:pt x="368" y="4"/>
                          </a:lnTo>
                          <a:lnTo>
                            <a:pt x="412" y="14"/>
                          </a:lnTo>
                          <a:lnTo>
                            <a:pt x="455" y="30"/>
                          </a:lnTo>
                          <a:lnTo>
                            <a:pt x="494" y="52"/>
                          </a:lnTo>
                          <a:lnTo>
                            <a:pt x="530" y="79"/>
                          </a:lnTo>
                          <a:lnTo>
                            <a:pt x="563" y="111"/>
                          </a:lnTo>
                          <a:lnTo>
                            <a:pt x="586" y="141"/>
                          </a:lnTo>
                          <a:lnTo>
                            <a:pt x="607" y="175"/>
                          </a:lnTo>
                          <a:lnTo>
                            <a:pt x="622" y="210"/>
                          </a:lnTo>
                          <a:lnTo>
                            <a:pt x="635" y="246"/>
                          </a:lnTo>
                          <a:lnTo>
                            <a:pt x="642" y="284"/>
                          </a:lnTo>
                          <a:lnTo>
                            <a:pt x="645" y="323"/>
                          </a:lnTo>
                          <a:lnTo>
                            <a:pt x="643" y="361"/>
                          </a:lnTo>
                          <a:lnTo>
                            <a:pt x="495" y="1315"/>
                          </a:lnTo>
                          <a:lnTo>
                            <a:pt x="489" y="1348"/>
                          </a:lnTo>
                          <a:lnTo>
                            <a:pt x="476" y="1379"/>
                          </a:lnTo>
                          <a:lnTo>
                            <a:pt x="459" y="1406"/>
                          </a:lnTo>
                          <a:lnTo>
                            <a:pt x="438" y="1431"/>
                          </a:lnTo>
                          <a:lnTo>
                            <a:pt x="413" y="1451"/>
                          </a:lnTo>
                          <a:lnTo>
                            <a:pt x="385" y="1466"/>
                          </a:lnTo>
                          <a:lnTo>
                            <a:pt x="355" y="1476"/>
                          </a:lnTo>
                          <a:lnTo>
                            <a:pt x="322" y="1479"/>
                          </a:lnTo>
                          <a:lnTo>
                            <a:pt x="290" y="1476"/>
                          </a:lnTo>
                          <a:lnTo>
                            <a:pt x="258" y="1466"/>
                          </a:lnTo>
                          <a:lnTo>
                            <a:pt x="231" y="1451"/>
                          </a:lnTo>
                          <a:lnTo>
                            <a:pt x="205" y="1431"/>
                          </a:lnTo>
                          <a:lnTo>
                            <a:pt x="185" y="1406"/>
                          </a:lnTo>
                          <a:lnTo>
                            <a:pt x="167" y="1378"/>
                          </a:lnTo>
                          <a:lnTo>
                            <a:pt x="156" y="1348"/>
                          </a:lnTo>
                          <a:lnTo>
                            <a:pt x="149" y="1315"/>
                          </a:lnTo>
                          <a:lnTo>
                            <a:pt x="2" y="363"/>
                          </a:lnTo>
                          <a:lnTo>
                            <a:pt x="0" y="323"/>
                          </a:lnTo>
                          <a:lnTo>
                            <a:pt x="2" y="284"/>
                          </a:lnTo>
                          <a:lnTo>
                            <a:pt x="10" y="247"/>
                          </a:lnTo>
                          <a:lnTo>
                            <a:pt x="21" y="210"/>
                          </a:lnTo>
                          <a:lnTo>
                            <a:pt x="37" y="175"/>
                          </a:lnTo>
                          <a:lnTo>
                            <a:pt x="57" y="141"/>
                          </a:lnTo>
                          <a:lnTo>
                            <a:pt x="82" y="111"/>
                          </a:lnTo>
                          <a:lnTo>
                            <a:pt x="114" y="79"/>
                          </a:lnTo>
                          <a:lnTo>
                            <a:pt x="150" y="52"/>
                          </a:lnTo>
                          <a:lnTo>
                            <a:pt x="190" y="30"/>
                          </a:lnTo>
                          <a:lnTo>
                            <a:pt x="231" y="14"/>
                          </a:lnTo>
                          <a:lnTo>
                            <a:pt x="275" y="4"/>
                          </a:lnTo>
                          <a:lnTo>
                            <a:pt x="321"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52" name="Freeform 56"/>
                    <p:cNvSpPr>
                      <a:spLocks/>
                    </p:cNvSpPr>
                    <p:nvPr/>
                  </p:nvSpPr>
                  <p:spPr bwMode="auto">
                    <a:xfrm>
                      <a:off x="10337800" y="5238750"/>
                      <a:ext cx="200025" cy="201613"/>
                    </a:xfrm>
                    <a:custGeom>
                      <a:avLst/>
                      <a:gdLst>
                        <a:gd name="T0" fmla="*/ 316 w 632"/>
                        <a:gd name="T1" fmla="*/ 0 h 634"/>
                        <a:gd name="T2" fmla="*/ 362 w 632"/>
                        <a:gd name="T3" fmla="*/ 4 h 634"/>
                        <a:gd name="T4" fmla="*/ 407 w 632"/>
                        <a:gd name="T5" fmla="*/ 14 h 634"/>
                        <a:gd name="T6" fmla="*/ 449 w 632"/>
                        <a:gd name="T7" fmla="*/ 30 h 634"/>
                        <a:gd name="T8" fmla="*/ 488 w 632"/>
                        <a:gd name="T9" fmla="*/ 51 h 634"/>
                        <a:gd name="T10" fmla="*/ 523 w 632"/>
                        <a:gd name="T11" fmla="*/ 78 h 634"/>
                        <a:gd name="T12" fmla="*/ 555 w 632"/>
                        <a:gd name="T13" fmla="*/ 110 h 634"/>
                        <a:gd name="T14" fmla="*/ 582 w 632"/>
                        <a:gd name="T15" fmla="*/ 144 h 634"/>
                        <a:gd name="T16" fmla="*/ 603 w 632"/>
                        <a:gd name="T17" fmla="*/ 183 h 634"/>
                        <a:gd name="T18" fmla="*/ 619 w 632"/>
                        <a:gd name="T19" fmla="*/ 225 h 634"/>
                        <a:gd name="T20" fmla="*/ 629 w 632"/>
                        <a:gd name="T21" fmla="*/ 269 h 634"/>
                        <a:gd name="T22" fmla="*/ 632 w 632"/>
                        <a:gd name="T23" fmla="*/ 316 h 634"/>
                        <a:gd name="T24" fmla="*/ 629 w 632"/>
                        <a:gd name="T25" fmla="*/ 364 h 634"/>
                        <a:gd name="T26" fmla="*/ 619 w 632"/>
                        <a:gd name="T27" fmla="*/ 408 h 634"/>
                        <a:gd name="T28" fmla="*/ 603 w 632"/>
                        <a:gd name="T29" fmla="*/ 450 h 634"/>
                        <a:gd name="T30" fmla="*/ 582 w 632"/>
                        <a:gd name="T31" fmla="*/ 489 h 634"/>
                        <a:gd name="T32" fmla="*/ 555 w 632"/>
                        <a:gd name="T33" fmla="*/ 525 h 634"/>
                        <a:gd name="T34" fmla="*/ 523 w 632"/>
                        <a:gd name="T35" fmla="*/ 555 h 634"/>
                        <a:gd name="T36" fmla="*/ 488 w 632"/>
                        <a:gd name="T37" fmla="*/ 582 h 634"/>
                        <a:gd name="T38" fmla="*/ 449 w 632"/>
                        <a:gd name="T39" fmla="*/ 603 h 634"/>
                        <a:gd name="T40" fmla="*/ 407 w 632"/>
                        <a:gd name="T41" fmla="*/ 620 h 634"/>
                        <a:gd name="T42" fmla="*/ 362 w 632"/>
                        <a:gd name="T43" fmla="*/ 630 h 634"/>
                        <a:gd name="T44" fmla="*/ 316 w 632"/>
                        <a:gd name="T45" fmla="*/ 634 h 634"/>
                        <a:gd name="T46" fmla="*/ 269 w 632"/>
                        <a:gd name="T47" fmla="*/ 630 h 634"/>
                        <a:gd name="T48" fmla="*/ 225 w 632"/>
                        <a:gd name="T49" fmla="*/ 620 h 634"/>
                        <a:gd name="T50" fmla="*/ 182 w 632"/>
                        <a:gd name="T51" fmla="*/ 603 h 634"/>
                        <a:gd name="T52" fmla="*/ 144 w 632"/>
                        <a:gd name="T53" fmla="*/ 582 h 634"/>
                        <a:gd name="T54" fmla="*/ 108 w 632"/>
                        <a:gd name="T55" fmla="*/ 555 h 634"/>
                        <a:gd name="T56" fmla="*/ 78 w 632"/>
                        <a:gd name="T57" fmla="*/ 525 h 634"/>
                        <a:gd name="T58" fmla="*/ 51 w 632"/>
                        <a:gd name="T59" fmla="*/ 489 h 634"/>
                        <a:gd name="T60" fmla="*/ 30 w 632"/>
                        <a:gd name="T61" fmla="*/ 450 h 634"/>
                        <a:gd name="T62" fmla="*/ 14 w 632"/>
                        <a:gd name="T63" fmla="*/ 408 h 634"/>
                        <a:gd name="T64" fmla="*/ 4 w 632"/>
                        <a:gd name="T65" fmla="*/ 364 h 634"/>
                        <a:gd name="T66" fmla="*/ 0 w 632"/>
                        <a:gd name="T67" fmla="*/ 316 h 634"/>
                        <a:gd name="T68" fmla="*/ 4 w 632"/>
                        <a:gd name="T69" fmla="*/ 269 h 634"/>
                        <a:gd name="T70" fmla="*/ 14 w 632"/>
                        <a:gd name="T71" fmla="*/ 225 h 634"/>
                        <a:gd name="T72" fmla="*/ 30 w 632"/>
                        <a:gd name="T73" fmla="*/ 183 h 634"/>
                        <a:gd name="T74" fmla="*/ 51 w 632"/>
                        <a:gd name="T75" fmla="*/ 144 h 634"/>
                        <a:gd name="T76" fmla="*/ 78 w 632"/>
                        <a:gd name="T77" fmla="*/ 110 h 634"/>
                        <a:gd name="T78" fmla="*/ 108 w 632"/>
                        <a:gd name="T79" fmla="*/ 78 h 634"/>
                        <a:gd name="T80" fmla="*/ 144 w 632"/>
                        <a:gd name="T81" fmla="*/ 51 h 634"/>
                        <a:gd name="T82" fmla="*/ 182 w 632"/>
                        <a:gd name="T83" fmla="*/ 30 h 634"/>
                        <a:gd name="T84" fmla="*/ 225 w 632"/>
                        <a:gd name="T85" fmla="*/ 14 h 634"/>
                        <a:gd name="T86" fmla="*/ 269 w 632"/>
                        <a:gd name="T87" fmla="*/ 4 h 634"/>
                        <a:gd name="T88" fmla="*/ 316 w 632"/>
                        <a:gd name="T89"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2" h="634">
                          <a:moveTo>
                            <a:pt x="316" y="0"/>
                          </a:moveTo>
                          <a:lnTo>
                            <a:pt x="362" y="4"/>
                          </a:lnTo>
                          <a:lnTo>
                            <a:pt x="407" y="14"/>
                          </a:lnTo>
                          <a:lnTo>
                            <a:pt x="449" y="30"/>
                          </a:lnTo>
                          <a:lnTo>
                            <a:pt x="488" y="51"/>
                          </a:lnTo>
                          <a:lnTo>
                            <a:pt x="523" y="78"/>
                          </a:lnTo>
                          <a:lnTo>
                            <a:pt x="555" y="110"/>
                          </a:lnTo>
                          <a:lnTo>
                            <a:pt x="582" y="144"/>
                          </a:lnTo>
                          <a:lnTo>
                            <a:pt x="603" y="183"/>
                          </a:lnTo>
                          <a:lnTo>
                            <a:pt x="619" y="225"/>
                          </a:lnTo>
                          <a:lnTo>
                            <a:pt x="629" y="269"/>
                          </a:lnTo>
                          <a:lnTo>
                            <a:pt x="632" y="316"/>
                          </a:lnTo>
                          <a:lnTo>
                            <a:pt x="629" y="364"/>
                          </a:lnTo>
                          <a:lnTo>
                            <a:pt x="619" y="408"/>
                          </a:lnTo>
                          <a:lnTo>
                            <a:pt x="603" y="450"/>
                          </a:lnTo>
                          <a:lnTo>
                            <a:pt x="582" y="489"/>
                          </a:lnTo>
                          <a:lnTo>
                            <a:pt x="555" y="525"/>
                          </a:lnTo>
                          <a:lnTo>
                            <a:pt x="523" y="555"/>
                          </a:lnTo>
                          <a:lnTo>
                            <a:pt x="488" y="582"/>
                          </a:lnTo>
                          <a:lnTo>
                            <a:pt x="449" y="603"/>
                          </a:lnTo>
                          <a:lnTo>
                            <a:pt x="407" y="620"/>
                          </a:lnTo>
                          <a:lnTo>
                            <a:pt x="362" y="630"/>
                          </a:lnTo>
                          <a:lnTo>
                            <a:pt x="316" y="634"/>
                          </a:lnTo>
                          <a:lnTo>
                            <a:pt x="269" y="630"/>
                          </a:lnTo>
                          <a:lnTo>
                            <a:pt x="225" y="620"/>
                          </a:lnTo>
                          <a:lnTo>
                            <a:pt x="182" y="603"/>
                          </a:lnTo>
                          <a:lnTo>
                            <a:pt x="144" y="582"/>
                          </a:lnTo>
                          <a:lnTo>
                            <a:pt x="108" y="555"/>
                          </a:lnTo>
                          <a:lnTo>
                            <a:pt x="78" y="525"/>
                          </a:lnTo>
                          <a:lnTo>
                            <a:pt x="51" y="489"/>
                          </a:lnTo>
                          <a:lnTo>
                            <a:pt x="30" y="450"/>
                          </a:lnTo>
                          <a:lnTo>
                            <a:pt x="14" y="408"/>
                          </a:lnTo>
                          <a:lnTo>
                            <a:pt x="4" y="364"/>
                          </a:lnTo>
                          <a:lnTo>
                            <a:pt x="0" y="316"/>
                          </a:lnTo>
                          <a:lnTo>
                            <a:pt x="4" y="269"/>
                          </a:lnTo>
                          <a:lnTo>
                            <a:pt x="14" y="225"/>
                          </a:lnTo>
                          <a:lnTo>
                            <a:pt x="30" y="183"/>
                          </a:lnTo>
                          <a:lnTo>
                            <a:pt x="51" y="144"/>
                          </a:lnTo>
                          <a:lnTo>
                            <a:pt x="78" y="110"/>
                          </a:lnTo>
                          <a:lnTo>
                            <a:pt x="108" y="78"/>
                          </a:lnTo>
                          <a:lnTo>
                            <a:pt x="144" y="51"/>
                          </a:lnTo>
                          <a:lnTo>
                            <a:pt x="182" y="30"/>
                          </a:lnTo>
                          <a:lnTo>
                            <a:pt x="225" y="14"/>
                          </a:lnTo>
                          <a:lnTo>
                            <a:pt x="269" y="4"/>
                          </a:lnTo>
                          <a:lnTo>
                            <a:pt x="316"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53" name="Freeform 57"/>
                    <p:cNvSpPr>
                      <a:spLocks/>
                    </p:cNvSpPr>
                    <p:nvPr/>
                  </p:nvSpPr>
                  <p:spPr bwMode="auto">
                    <a:xfrm>
                      <a:off x="9625013" y="5756275"/>
                      <a:ext cx="171450" cy="180975"/>
                    </a:xfrm>
                    <a:custGeom>
                      <a:avLst/>
                      <a:gdLst>
                        <a:gd name="T0" fmla="*/ 154 w 540"/>
                        <a:gd name="T1" fmla="*/ 0 h 570"/>
                        <a:gd name="T2" fmla="*/ 181 w 540"/>
                        <a:gd name="T3" fmla="*/ 2 h 570"/>
                        <a:gd name="T4" fmla="*/ 207 w 540"/>
                        <a:gd name="T5" fmla="*/ 8 h 570"/>
                        <a:gd name="T6" fmla="*/ 232 w 540"/>
                        <a:gd name="T7" fmla="*/ 19 h 570"/>
                        <a:gd name="T8" fmla="*/ 255 w 540"/>
                        <a:gd name="T9" fmla="*/ 34 h 570"/>
                        <a:gd name="T10" fmla="*/ 276 w 540"/>
                        <a:gd name="T11" fmla="*/ 54 h 570"/>
                        <a:gd name="T12" fmla="*/ 500 w 540"/>
                        <a:gd name="T13" fmla="*/ 309 h 570"/>
                        <a:gd name="T14" fmla="*/ 517 w 540"/>
                        <a:gd name="T15" fmla="*/ 332 h 570"/>
                        <a:gd name="T16" fmla="*/ 530 w 540"/>
                        <a:gd name="T17" fmla="*/ 356 h 570"/>
                        <a:gd name="T18" fmla="*/ 538 w 540"/>
                        <a:gd name="T19" fmla="*/ 382 h 570"/>
                        <a:gd name="T20" fmla="*/ 540 w 540"/>
                        <a:gd name="T21" fmla="*/ 409 h 570"/>
                        <a:gd name="T22" fmla="*/ 538 w 540"/>
                        <a:gd name="T23" fmla="*/ 436 h 570"/>
                        <a:gd name="T24" fmla="*/ 532 w 540"/>
                        <a:gd name="T25" fmla="*/ 462 h 570"/>
                        <a:gd name="T26" fmla="*/ 521 w 540"/>
                        <a:gd name="T27" fmla="*/ 487 h 570"/>
                        <a:gd name="T28" fmla="*/ 506 w 540"/>
                        <a:gd name="T29" fmla="*/ 511 h 570"/>
                        <a:gd name="T30" fmla="*/ 486 w 540"/>
                        <a:gd name="T31" fmla="*/ 531 h 570"/>
                        <a:gd name="T32" fmla="*/ 462 w 540"/>
                        <a:gd name="T33" fmla="*/ 549 h 570"/>
                        <a:gd name="T34" fmla="*/ 436 w 540"/>
                        <a:gd name="T35" fmla="*/ 561 h 570"/>
                        <a:gd name="T36" fmla="*/ 409 w 540"/>
                        <a:gd name="T37" fmla="*/ 568 h 570"/>
                        <a:gd name="T38" fmla="*/ 382 w 540"/>
                        <a:gd name="T39" fmla="*/ 570 h 570"/>
                        <a:gd name="T40" fmla="*/ 357 w 540"/>
                        <a:gd name="T41" fmla="*/ 569 h 570"/>
                        <a:gd name="T42" fmla="*/ 331 w 540"/>
                        <a:gd name="T43" fmla="*/ 562 h 570"/>
                        <a:gd name="T44" fmla="*/ 306 w 540"/>
                        <a:gd name="T45" fmla="*/ 551 h 570"/>
                        <a:gd name="T46" fmla="*/ 285 w 540"/>
                        <a:gd name="T47" fmla="*/ 536 h 570"/>
                        <a:gd name="T48" fmla="*/ 264 w 540"/>
                        <a:gd name="T49" fmla="*/ 517 h 570"/>
                        <a:gd name="T50" fmla="*/ 39 w 540"/>
                        <a:gd name="T51" fmla="*/ 262 h 570"/>
                        <a:gd name="T52" fmla="*/ 23 w 540"/>
                        <a:gd name="T53" fmla="*/ 238 h 570"/>
                        <a:gd name="T54" fmla="*/ 10 w 540"/>
                        <a:gd name="T55" fmla="*/ 214 h 570"/>
                        <a:gd name="T56" fmla="*/ 2 w 540"/>
                        <a:gd name="T57" fmla="*/ 188 h 570"/>
                        <a:gd name="T58" fmla="*/ 0 w 540"/>
                        <a:gd name="T59" fmla="*/ 161 h 570"/>
                        <a:gd name="T60" fmla="*/ 1 w 540"/>
                        <a:gd name="T61" fmla="*/ 134 h 570"/>
                        <a:gd name="T62" fmla="*/ 8 w 540"/>
                        <a:gd name="T63" fmla="*/ 108 h 570"/>
                        <a:gd name="T64" fmla="*/ 19 w 540"/>
                        <a:gd name="T65" fmla="*/ 83 h 570"/>
                        <a:gd name="T66" fmla="*/ 34 w 540"/>
                        <a:gd name="T67" fmla="*/ 60 h 570"/>
                        <a:gd name="T68" fmla="*/ 54 w 540"/>
                        <a:gd name="T69" fmla="*/ 39 h 570"/>
                        <a:gd name="T70" fmla="*/ 77 w 540"/>
                        <a:gd name="T71" fmla="*/ 22 h 570"/>
                        <a:gd name="T72" fmla="*/ 101 w 540"/>
                        <a:gd name="T73" fmla="*/ 10 h 570"/>
                        <a:gd name="T74" fmla="*/ 127 w 540"/>
                        <a:gd name="T75" fmla="*/ 3 h 570"/>
                        <a:gd name="T76" fmla="*/ 154 w 540"/>
                        <a:gd name="T7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0" h="570">
                          <a:moveTo>
                            <a:pt x="154" y="0"/>
                          </a:moveTo>
                          <a:lnTo>
                            <a:pt x="181" y="2"/>
                          </a:lnTo>
                          <a:lnTo>
                            <a:pt x="207" y="8"/>
                          </a:lnTo>
                          <a:lnTo>
                            <a:pt x="232" y="19"/>
                          </a:lnTo>
                          <a:lnTo>
                            <a:pt x="255" y="34"/>
                          </a:lnTo>
                          <a:lnTo>
                            <a:pt x="276" y="54"/>
                          </a:lnTo>
                          <a:lnTo>
                            <a:pt x="500" y="309"/>
                          </a:lnTo>
                          <a:lnTo>
                            <a:pt x="517" y="332"/>
                          </a:lnTo>
                          <a:lnTo>
                            <a:pt x="530" y="356"/>
                          </a:lnTo>
                          <a:lnTo>
                            <a:pt x="538" y="382"/>
                          </a:lnTo>
                          <a:lnTo>
                            <a:pt x="540" y="409"/>
                          </a:lnTo>
                          <a:lnTo>
                            <a:pt x="538" y="436"/>
                          </a:lnTo>
                          <a:lnTo>
                            <a:pt x="532" y="462"/>
                          </a:lnTo>
                          <a:lnTo>
                            <a:pt x="521" y="487"/>
                          </a:lnTo>
                          <a:lnTo>
                            <a:pt x="506" y="511"/>
                          </a:lnTo>
                          <a:lnTo>
                            <a:pt x="486" y="531"/>
                          </a:lnTo>
                          <a:lnTo>
                            <a:pt x="462" y="549"/>
                          </a:lnTo>
                          <a:lnTo>
                            <a:pt x="436" y="561"/>
                          </a:lnTo>
                          <a:lnTo>
                            <a:pt x="409" y="568"/>
                          </a:lnTo>
                          <a:lnTo>
                            <a:pt x="382" y="570"/>
                          </a:lnTo>
                          <a:lnTo>
                            <a:pt x="357" y="569"/>
                          </a:lnTo>
                          <a:lnTo>
                            <a:pt x="331" y="562"/>
                          </a:lnTo>
                          <a:lnTo>
                            <a:pt x="306" y="551"/>
                          </a:lnTo>
                          <a:lnTo>
                            <a:pt x="285" y="536"/>
                          </a:lnTo>
                          <a:lnTo>
                            <a:pt x="264" y="517"/>
                          </a:lnTo>
                          <a:lnTo>
                            <a:pt x="39" y="262"/>
                          </a:lnTo>
                          <a:lnTo>
                            <a:pt x="23" y="238"/>
                          </a:lnTo>
                          <a:lnTo>
                            <a:pt x="10" y="214"/>
                          </a:lnTo>
                          <a:lnTo>
                            <a:pt x="2" y="188"/>
                          </a:lnTo>
                          <a:lnTo>
                            <a:pt x="0" y="161"/>
                          </a:lnTo>
                          <a:lnTo>
                            <a:pt x="1" y="134"/>
                          </a:lnTo>
                          <a:lnTo>
                            <a:pt x="8" y="108"/>
                          </a:lnTo>
                          <a:lnTo>
                            <a:pt x="19" y="83"/>
                          </a:lnTo>
                          <a:lnTo>
                            <a:pt x="34" y="60"/>
                          </a:lnTo>
                          <a:lnTo>
                            <a:pt x="54" y="39"/>
                          </a:lnTo>
                          <a:lnTo>
                            <a:pt x="77" y="22"/>
                          </a:lnTo>
                          <a:lnTo>
                            <a:pt x="101" y="10"/>
                          </a:lnTo>
                          <a:lnTo>
                            <a:pt x="127" y="3"/>
                          </a:lnTo>
                          <a:lnTo>
                            <a:pt x="154"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54" name="Freeform 58"/>
                    <p:cNvSpPr>
                      <a:spLocks/>
                    </p:cNvSpPr>
                    <p:nvPr/>
                  </p:nvSpPr>
                  <p:spPr bwMode="auto">
                    <a:xfrm>
                      <a:off x="9625013" y="5280025"/>
                      <a:ext cx="171450" cy="180975"/>
                    </a:xfrm>
                    <a:custGeom>
                      <a:avLst/>
                      <a:gdLst>
                        <a:gd name="T0" fmla="*/ 386 w 540"/>
                        <a:gd name="T1" fmla="*/ 0 h 570"/>
                        <a:gd name="T2" fmla="*/ 413 w 540"/>
                        <a:gd name="T3" fmla="*/ 3 h 570"/>
                        <a:gd name="T4" fmla="*/ 439 w 540"/>
                        <a:gd name="T5" fmla="*/ 10 h 570"/>
                        <a:gd name="T6" fmla="*/ 463 w 540"/>
                        <a:gd name="T7" fmla="*/ 22 h 570"/>
                        <a:gd name="T8" fmla="*/ 486 w 540"/>
                        <a:gd name="T9" fmla="*/ 39 h 570"/>
                        <a:gd name="T10" fmla="*/ 506 w 540"/>
                        <a:gd name="T11" fmla="*/ 59 h 570"/>
                        <a:gd name="T12" fmla="*/ 521 w 540"/>
                        <a:gd name="T13" fmla="*/ 83 h 570"/>
                        <a:gd name="T14" fmla="*/ 532 w 540"/>
                        <a:gd name="T15" fmla="*/ 108 h 570"/>
                        <a:gd name="T16" fmla="*/ 538 w 540"/>
                        <a:gd name="T17" fmla="*/ 135 h 570"/>
                        <a:gd name="T18" fmla="*/ 540 w 540"/>
                        <a:gd name="T19" fmla="*/ 161 h 570"/>
                        <a:gd name="T20" fmla="*/ 536 w 540"/>
                        <a:gd name="T21" fmla="*/ 188 h 570"/>
                        <a:gd name="T22" fmla="*/ 530 w 540"/>
                        <a:gd name="T23" fmla="*/ 214 h 570"/>
                        <a:gd name="T24" fmla="*/ 517 w 540"/>
                        <a:gd name="T25" fmla="*/ 239 h 570"/>
                        <a:gd name="T26" fmla="*/ 500 w 540"/>
                        <a:gd name="T27" fmla="*/ 262 h 570"/>
                        <a:gd name="T28" fmla="*/ 276 w 540"/>
                        <a:gd name="T29" fmla="*/ 517 h 570"/>
                        <a:gd name="T30" fmla="*/ 255 w 540"/>
                        <a:gd name="T31" fmla="*/ 536 h 570"/>
                        <a:gd name="T32" fmla="*/ 234 w 540"/>
                        <a:gd name="T33" fmla="*/ 551 h 570"/>
                        <a:gd name="T34" fmla="*/ 209 w 540"/>
                        <a:gd name="T35" fmla="*/ 562 h 570"/>
                        <a:gd name="T36" fmla="*/ 183 w 540"/>
                        <a:gd name="T37" fmla="*/ 569 h 570"/>
                        <a:gd name="T38" fmla="*/ 158 w 540"/>
                        <a:gd name="T39" fmla="*/ 570 h 570"/>
                        <a:gd name="T40" fmla="*/ 129 w 540"/>
                        <a:gd name="T41" fmla="*/ 568 h 570"/>
                        <a:gd name="T42" fmla="*/ 102 w 540"/>
                        <a:gd name="T43" fmla="*/ 561 h 570"/>
                        <a:gd name="T44" fmla="*/ 77 w 540"/>
                        <a:gd name="T45" fmla="*/ 549 h 570"/>
                        <a:gd name="T46" fmla="*/ 53 w 540"/>
                        <a:gd name="T47" fmla="*/ 532 h 570"/>
                        <a:gd name="T48" fmla="*/ 34 w 540"/>
                        <a:gd name="T49" fmla="*/ 510 h 570"/>
                        <a:gd name="T50" fmla="*/ 18 w 540"/>
                        <a:gd name="T51" fmla="*/ 488 h 570"/>
                        <a:gd name="T52" fmla="*/ 8 w 540"/>
                        <a:gd name="T53" fmla="*/ 462 h 570"/>
                        <a:gd name="T54" fmla="*/ 1 w 540"/>
                        <a:gd name="T55" fmla="*/ 436 h 570"/>
                        <a:gd name="T56" fmla="*/ 0 w 540"/>
                        <a:gd name="T57" fmla="*/ 409 h 570"/>
                        <a:gd name="T58" fmla="*/ 2 w 540"/>
                        <a:gd name="T59" fmla="*/ 382 h 570"/>
                        <a:gd name="T60" fmla="*/ 10 w 540"/>
                        <a:gd name="T61" fmla="*/ 356 h 570"/>
                        <a:gd name="T62" fmla="*/ 23 w 540"/>
                        <a:gd name="T63" fmla="*/ 332 h 570"/>
                        <a:gd name="T64" fmla="*/ 39 w 540"/>
                        <a:gd name="T65" fmla="*/ 309 h 570"/>
                        <a:gd name="T66" fmla="*/ 263 w 540"/>
                        <a:gd name="T67" fmla="*/ 54 h 570"/>
                        <a:gd name="T68" fmla="*/ 285 w 540"/>
                        <a:gd name="T69" fmla="*/ 34 h 570"/>
                        <a:gd name="T70" fmla="*/ 307 w 540"/>
                        <a:gd name="T71" fmla="*/ 19 h 570"/>
                        <a:gd name="T72" fmla="*/ 333 w 540"/>
                        <a:gd name="T73" fmla="*/ 8 h 570"/>
                        <a:gd name="T74" fmla="*/ 359 w 540"/>
                        <a:gd name="T75" fmla="*/ 2 h 570"/>
                        <a:gd name="T76" fmla="*/ 386 w 540"/>
                        <a:gd name="T7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0" h="570">
                          <a:moveTo>
                            <a:pt x="386" y="0"/>
                          </a:moveTo>
                          <a:lnTo>
                            <a:pt x="413" y="3"/>
                          </a:lnTo>
                          <a:lnTo>
                            <a:pt x="439" y="10"/>
                          </a:lnTo>
                          <a:lnTo>
                            <a:pt x="463" y="22"/>
                          </a:lnTo>
                          <a:lnTo>
                            <a:pt x="486" y="39"/>
                          </a:lnTo>
                          <a:lnTo>
                            <a:pt x="506" y="59"/>
                          </a:lnTo>
                          <a:lnTo>
                            <a:pt x="521" y="83"/>
                          </a:lnTo>
                          <a:lnTo>
                            <a:pt x="532" y="108"/>
                          </a:lnTo>
                          <a:lnTo>
                            <a:pt x="538" y="135"/>
                          </a:lnTo>
                          <a:lnTo>
                            <a:pt x="540" y="161"/>
                          </a:lnTo>
                          <a:lnTo>
                            <a:pt x="536" y="188"/>
                          </a:lnTo>
                          <a:lnTo>
                            <a:pt x="530" y="214"/>
                          </a:lnTo>
                          <a:lnTo>
                            <a:pt x="517" y="239"/>
                          </a:lnTo>
                          <a:lnTo>
                            <a:pt x="500" y="262"/>
                          </a:lnTo>
                          <a:lnTo>
                            <a:pt x="276" y="517"/>
                          </a:lnTo>
                          <a:lnTo>
                            <a:pt x="255" y="536"/>
                          </a:lnTo>
                          <a:lnTo>
                            <a:pt x="234" y="551"/>
                          </a:lnTo>
                          <a:lnTo>
                            <a:pt x="209" y="562"/>
                          </a:lnTo>
                          <a:lnTo>
                            <a:pt x="183" y="569"/>
                          </a:lnTo>
                          <a:lnTo>
                            <a:pt x="158" y="570"/>
                          </a:lnTo>
                          <a:lnTo>
                            <a:pt x="129" y="568"/>
                          </a:lnTo>
                          <a:lnTo>
                            <a:pt x="102" y="561"/>
                          </a:lnTo>
                          <a:lnTo>
                            <a:pt x="77" y="549"/>
                          </a:lnTo>
                          <a:lnTo>
                            <a:pt x="53" y="532"/>
                          </a:lnTo>
                          <a:lnTo>
                            <a:pt x="34" y="510"/>
                          </a:lnTo>
                          <a:lnTo>
                            <a:pt x="18" y="488"/>
                          </a:lnTo>
                          <a:lnTo>
                            <a:pt x="8" y="462"/>
                          </a:lnTo>
                          <a:lnTo>
                            <a:pt x="1" y="436"/>
                          </a:lnTo>
                          <a:lnTo>
                            <a:pt x="0" y="409"/>
                          </a:lnTo>
                          <a:lnTo>
                            <a:pt x="2" y="382"/>
                          </a:lnTo>
                          <a:lnTo>
                            <a:pt x="10" y="356"/>
                          </a:lnTo>
                          <a:lnTo>
                            <a:pt x="23" y="332"/>
                          </a:lnTo>
                          <a:lnTo>
                            <a:pt x="39" y="309"/>
                          </a:lnTo>
                          <a:lnTo>
                            <a:pt x="263" y="54"/>
                          </a:lnTo>
                          <a:lnTo>
                            <a:pt x="285" y="34"/>
                          </a:lnTo>
                          <a:lnTo>
                            <a:pt x="307" y="19"/>
                          </a:lnTo>
                          <a:lnTo>
                            <a:pt x="333" y="8"/>
                          </a:lnTo>
                          <a:lnTo>
                            <a:pt x="359" y="2"/>
                          </a:lnTo>
                          <a:lnTo>
                            <a:pt x="386"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55" name="Freeform 59"/>
                    <p:cNvSpPr>
                      <a:spLocks/>
                    </p:cNvSpPr>
                    <p:nvPr/>
                  </p:nvSpPr>
                  <p:spPr bwMode="auto">
                    <a:xfrm>
                      <a:off x="9388475" y="5465763"/>
                      <a:ext cx="204788" cy="468313"/>
                    </a:xfrm>
                    <a:custGeom>
                      <a:avLst/>
                      <a:gdLst>
                        <a:gd name="T0" fmla="*/ 320 w 644"/>
                        <a:gd name="T1" fmla="*/ 0 h 1479"/>
                        <a:gd name="T2" fmla="*/ 324 w 644"/>
                        <a:gd name="T3" fmla="*/ 0 h 1479"/>
                        <a:gd name="T4" fmla="*/ 369 w 644"/>
                        <a:gd name="T5" fmla="*/ 4 h 1479"/>
                        <a:gd name="T6" fmla="*/ 413 w 644"/>
                        <a:gd name="T7" fmla="*/ 14 h 1479"/>
                        <a:gd name="T8" fmla="*/ 455 w 644"/>
                        <a:gd name="T9" fmla="*/ 30 h 1479"/>
                        <a:gd name="T10" fmla="*/ 495 w 644"/>
                        <a:gd name="T11" fmla="*/ 52 h 1479"/>
                        <a:gd name="T12" fmla="*/ 531 w 644"/>
                        <a:gd name="T13" fmla="*/ 79 h 1479"/>
                        <a:gd name="T14" fmla="*/ 563 w 644"/>
                        <a:gd name="T15" fmla="*/ 111 h 1479"/>
                        <a:gd name="T16" fmla="*/ 587 w 644"/>
                        <a:gd name="T17" fmla="*/ 141 h 1479"/>
                        <a:gd name="T18" fmla="*/ 607 w 644"/>
                        <a:gd name="T19" fmla="*/ 175 h 1479"/>
                        <a:gd name="T20" fmla="*/ 623 w 644"/>
                        <a:gd name="T21" fmla="*/ 210 h 1479"/>
                        <a:gd name="T22" fmla="*/ 635 w 644"/>
                        <a:gd name="T23" fmla="*/ 247 h 1479"/>
                        <a:gd name="T24" fmla="*/ 642 w 644"/>
                        <a:gd name="T25" fmla="*/ 284 h 1479"/>
                        <a:gd name="T26" fmla="*/ 644 w 644"/>
                        <a:gd name="T27" fmla="*/ 323 h 1479"/>
                        <a:gd name="T28" fmla="*/ 643 w 644"/>
                        <a:gd name="T29" fmla="*/ 363 h 1479"/>
                        <a:gd name="T30" fmla="*/ 496 w 644"/>
                        <a:gd name="T31" fmla="*/ 1315 h 1479"/>
                        <a:gd name="T32" fmla="*/ 489 w 644"/>
                        <a:gd name="T33" fmla="*/ 1348 h 1479"/>
                        <a:gd name="T34" fmla="*/ 477 w 644"/>
                        <a:gd name="T35" fmla="*/ 1378 h 1479"/>
                        <a:gd name="T36" fmla="*/ 460 w 644"/>
                        <a:gd name="T37" fmla="*/ 1406 h 1479"/>
                        <a:gd name="T38" fmla="*/ 438 w 644"/>
                        <a:gd name="T39" fmla="*/ 1431 h 1479"/>
                        <a:gd name="T40" fmla="*/ 414 w 644"/>
                        <a:gd name="T41" fmla="*/ 1451 h 1479"/>
                        <a:gd name="T42" fmla="*/ 386 w 644"/>
                        <a:gd name="T43" fmla="*/ 1466 h 1479"/>
                        <a:gd name="T44" fmla="*/ 355 w 644"/>
                        <a:gd name="T45" fmla="*/ 1476 h 1479"/>
                        <a:gd name="T46" fmla="*/ 323 w 644"/>
                        <a:gd name="T47" fmla="*/ 1479 h 1479"/>
                        <a:gd name="T48" fmla="*/ 290 w 644"/>
                        <a:gd name="T49" fmla="*/ 1476 h 1479"/>
                        <a:gd name="T50" fmla="*/ 259 w 644"/>
                        <a:gd name="T51" fmla="*/ 1466 h 1479"/>
                        <a:gd name="T52" fmla="*/ 230 w 644"/>
                        <a:gd name="T53" fmla="*/ 1451 h 1479"/>
                        <a:gd name="T54" fmla="*/ 206 w 644"/>
                        <a:gd name="T55" fmla="*/ 1431 h 1479"/>
                        <a:gd name="T56" fmla="*/ 184 w 644"/>
                        <a:gd name="T57" fmla="*/ 1406 h 1479"/>
                        <a:gd name="T58" fmla="*/ 168 w 644"/>
                        <a:gd name="T59" fmla="*/ 1379 h 1479"/>
                        <a:gd name="T60" fmla="*/ 156 w 644"/>
                        <a:gd name="T61" fmla="*/ 1348 h 1479"/>
                        <a:gd name="T62" fmla="*/ 150 w 644"/>
                        <a:gd name="T63" fmla="*/ 1315 h 1479"/>
                        <a:gd name="T64" fmla="*/ 2 w 644"/>
                        <a:gd name="T65" fmla="*/ 361 h 1479"/>
                        <a:gd name="T66" fmla="*/ 0 w 644"/>
                        <a:gd name="T67" fmla="*/ 323 h 1479"/>
                        <a:gd name="T68" fmla="*/ 2 w 644"/>
                        <a:gd name="T69" fmla="*/ 284 h 1479"/>
                        <a:gd name="T70" fmla="*/ 10 w 644"/>
                        <a:gd name="T71" fmla="*/ 246 h 1479"/>
                        <a:gd name="T72" fmla="*/ 21 w 644"/>
                        <a:gd name="T73" fmla="*/ 210 h 1479"/>
                        <a:gd name="T74" fmla="*/ 37 w 644"/>
                        <a:gd name="T75" fmla="*/ 175 h 1479"/>
                        <a:gd name="T76" fmla="*/ 57 w 644"/>
                        <a:gd name="T77" fmla="*/ 141 h 1479"/>
                        <a:gd name="T78" fmla="*/ 81 w 644"/>
                        <a:gd name="T79" fmla="*/ 111 h 1479"/>
                        <a:gd name="T80" fmla="*/ 114 w 644"/>
                        <a:gd name="T81" fmla="*/ 79 h 1479"/>
                        <a:gd name="T82" fmla="*/ 151 w 644"/>
                        <a:gd name="T83" fmla="*/ 52 h 1479"/>
                        <a:gd name="T84" fmla="*/ 190 w 644"/>
                        <a:gd name="T85" fmla="*/ 30 h 1479"/>
                        <a:gd name="T86" fmla="*/ 232 w 644"/>
                        <a:gd name="T87" fmla="*/ 14 h 1479"/>
                        <a:gd name="T88" fmla="*/ 275 w 644"/>
                        <a:gd name="T89" fmla="*/ 4 h 1479"/>
                        <a:gd name="T90" fmla="*/ 320 w 644"/>
                        <a:gd name="T91" fmla="*/ 0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4" h="1479">
                          <a:moveTo>
                            <a:pt x="320" y="0"/>
                          </a:moveTo>
                          <a:lnTo>
                            <a:pt x="324" y="0"/>
                          </a:lnTo>
                          <a:lnTo>
                            <a:pt x="369" y="4"/>
                          </a:lnTo>
                          <a:lnTo>
                            <a:pt x="413" y="14"/>
                          </a:lnTo>
                          <a:lnTo>
                            <a:pt x="455" y="30"/>
                          </a:lnTo>
                          <a:lnTo>
                            <a:pt x="495" y="52"/>
                          </a:lnTo>
                          <a:lnTo>
                            <a:pt x="531" y="79"/>
                          </a:lnTo>
                          <a:lnTo>
                            <a:pt x="563" y="111"/>
                          </a:lnTo>
                          <a:lnTo>
                            <a:pt x="587" y="141"/>
                          </a:lnTo>
                          <a:lnTo>
                            <a:pt x="607" y="175"/>
                          </a:lnTo>
                          <a:lnTo>
                            <a:pt x="623" y="210"/>
                          </a:lnTo>
                          <a:lnTo>
                            <a:pt x="635" y="247"/>
                          </a:lnTo>
                          <a:lnTo>
                            <a:pt x="642" y="284"/>
                          </a:lnTo>
                          <a:lnTo>
                            <a:pt x="644" y="323"/>
                          </a:lnTo>
                          <a:lnTo>
                            <a:pt x="643" y="363"/>
                          </a:lnTo>
                          <a:lnTo>
                            <a:pt x="496" y="1315"/>
                          </a:lnTo>
                          <a:lnTo>
                            <a:pt x="489" y="1348"/>
                          </a:lnTo>
                          <a:lnTo>
                            <a:pt x="477" y="1378"/>
                          </a:lnTo>
                          <a:lnTo>
                            <a:pt x="460" y="1406"/>
                          </a:lnTo>
                          <a:lnTo>
                            <a:pt x="438" y="1431"/>
                          </a:lnTo>
                          <a:lnTo>
                            <a:pt x="414" y="1451"/>
                          </a:lnTo>
                          <a:lnTo>
                            <a:pt x="386" y="1466"/>
                          </a:lnTo>
                          <a:lnTo>
                            <a:pt x="355" y="1476"/>
                          </a:lnTo>
                          <a:lnTo>
                            <a:pt x="323" y="1479"/>
                          </a:lnTo>
                          <a:lnTo>
                            <a:pt x="290" y="1476"/>
                          </a:lnTo>
                          <a:lnTo>
                            <a:pt x="259" y="1466"/>
                          </a:lnTo>
                          <a:lnTo>
                            <a:pt x="230" y="1451"/>
                          </a:lnTo>
                          <a:lnTo>
                            <a:pt x="206" y="1431"/>
                          </a:lnTo>
                          <a:lnTo>
                            <a:pt x="184" y="1406"/>
                          </a:lnTo>
                          <a:lnTo>
                            <a:pt x="168" y="1379"/>
                          </a:lnTo>
                          <a:lnTo>
                            <a:pt x="156" y="1348"/>
                          </a:lnTo>
                          <a:lnTo>
                            <a:pt x="150" y="1315"/>
                          </a:lnTo>
                          <a:lnTo>
                            <a:pt x="2" y="361"/>
                          </a:lnTo>
                          <a:lnTo>
                            <a:pt x="0" y="323"/>
                          </a:lnTo>
                          <a:lnTo>
                            <a:pt x="2" y="284"/>
                          </a:lnTo>
                          <a:lnTo>
                            <a:pt x="10" y="246"/>
                          </a:lnTo>
                          <a:lnTo>
                            <a:pt x="21" y="210"/>
                          </a:lnTo>
                          <a:lnTo>
                            <a:pt x="37" y="175"/>
                          </a:lnTo>
                          <a:lnTo>
                            <a:pt x="57" y="141"/>
                          </a:lnTo>
                          <a:lnTo>
                            <a:pt x="81" y="111"/>
                          </a:lnTo>
                          <a:lnTo>
                            <a:pt x="114" y="79"/>
                          </a:lnTo>
                          <a:lnTo>
                            <a:pt x="151" y="52"/>
                          </a:lnTo>
                          <a:lnTo>
                            <a:pt x="190" y="30"/>
                          </a:lnTo>
                          <a:lnTo>
                            <a:pt x="232" y="14"/>
                          </a:lnTo>
                          <a:lnTo>
                            <a:pt x="275" y="4"/>
                          </a:lnTo>
                          <a:lnTo>
                            <a:pt x="320"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56" name="Freeform 60"/>
                    <p:cNvSpPr>
                      <a:spLocks/>
                    </p:cNvSpPr>
                    <p:nvPr/>
                  </p:nvSpPr>
                  <p:spPr bwMode="auto">
                    <a:xfrm>
                      <a:off x="9390063" y="5238750"/>
                      <a:ext cx="201613" cy="201613"/>
                    </a:xfrm>
                    <a:custGeom>
                      <a:avLst/>
                      <a:gdLst>
                        <a:gd name="T0" fmla="*/ 316 w 632"/>
                        <a:gd name="T1" fmla="*/ 0 h 634"/>
                        <a:gd name="T2" fmla="*/ 362 w 632"/>
                        <a:gd name="T3" fmla="*/ 4 h 634"/>
                        <a:gd name="T4" fmla="*/ 407 w 632"/>
                        <a:gd name="T5" fmla="*/ 14 h 634"/>
                        <a:gd name="T6" fmla="*/ 448 w 632"/>
                        <a:gd name="T7" fmla="*/ 30 h 634"/>
                        <a:gd name="T8" fmla="*/ 488 w 632"/>
                        <a:gd name="T9" fmla="*/ 51 h 634"/>
                        <a:gd name="T10" fmla="*/ 523 w 632"/>
                        <a:gd name="T11" fmla="*/ 78 h 634"/>
                        <a:gd name="T12" fmla="*/ 554 w 632"/>
                        <a:gd name="T13" fmla="*/ 110 h 634"/>
                        <a:gd name="T14" fmla="*/ 581 w 632"/>
                        <a:gd name="T15" fmla="*/ 144 h 634"/>
                        <a:gd name="T16" fmla="*/ 602 w 632"/>
                        <a:gd name="T17" fmla="*/ 183 h 634"/>
                        <a:gd name="T18" fmla="*/ 618 w 632"/>
                        <a:gd name="T19" fmla="*/ 225 h 634"/>
                        <a:gd name="T20" fmla="*/ 628 w 632"/>
                        <a:gd name="T21" fmla="*/ 269 h 634"/>
                        <a:gd name="T22" fmla="*/ 632 w 632"/>
                        <a:gd name="T23" fmla="*/ 316 h 634"/>
                        <a:gd name="T24" fmla="*/ 628 w 632"/>
                        <a:gd name="T25" fmla="*/ 364 h 634"/>
                        <a:gd name="T26" fmla="*/ 618 w 632"/>
                        <a:gd name="T27" fmla="*/ 408 h 634"/>
                        <a:gd name="T28" fmla="*/ 602 w 632"/>
                        <a:gd name="T29" fmla="*/ 450 h 634"/>
                        <a:gd name="T30" fmla="*/ 581 w 632"/>
                        <a:gd name="T31" fmla="*/ 489 h 634"/>
                        <a:gd name="T32" fmla="*/ 554 w 632"/>
                        <a:gd name="T33" fmla="*/ 525 h 634"/>
                        <a:gd name="T34" fmla="*/ 523 w 632"/>
                        <a:gd name="T35" fmla="*/ 555 h 634"/>
                        <a:gd name="T36" fmla="*/ 488 w 632"/>
                        <a:gd name="T37" fmla="*/ 582 h 634"/>
                        <a:gd name="T38" fmla="*/ 448 w 632"/>
                        <a:gd name="T39" fmla="*/ 603 h 634"/>
                        <a:gd name="T40" fmla="*/ 407 w 632"/>
                        <a:gd name="T41" fmla="*/ 620 h 634"/>
                        <a:gd name="T42" fmla="*/ 362 w 632"/>
                        <a:gd name="T43" fmla="*/ 630 h 634"/>
                        <a:gd name="T44" fmla="*/ 316 w 632"/>
                        <a:gd name="T45" fmla="*/ 634 h 634"/>
                        <a:gd name="T46" fmla="*/ 268 w 632"/>
                        <a:gd name="T47" fmla="*/ 630 h 634"/>
                        <a:gd name="T48" fmla="*/ 225 w 632"/>
                        <a:gd name="T49" fmla="*/ 620 h 634"/>
                        <a:gd name="T50" fmla="*/ 182 w 632"/>
                        <a:gd name="T51" fmla="*/ 603 h 634"/>
                        <a:gd name="T52" fmla="*/ 144 w 632"/>
                        <a:gd name="T53" fmla="*/ 582 h 634"/>
                        <a:gd name="T54" fmla="*/ 108 w 632"/>
                        <a:gd name="T55" fmla="*/ 555 h 634"/>
                        <a:gd name="T56" fmla="*/ 76 w 632"/>
                        <a:gd name="T57" fmla="*/ 525 h 634"/>
                        <a:gd name="T58" fmla="*/ 50 w 632"/>
                        <a:gd name="T59" fmla="*/ 489 h 634"/>
                        <a:gd name="T60" fmla="*/ 29 w 632"/>
                        <a:gd name="T61" fmla="*/ 450 h 634"/>
                        <a:gd name="T62" fmla="*/ 12 w 632"/>
                        <a:gd name="T63" fmla="*/ 408 h 634"/>
                        <a:gd name="T64" fmla="*/ 3 w 632"/>
                        <a:gd name="T65" fmla="*/ 364 h 634"/>
                        <a:gd name="T66" fmla="*/ 0 w 632"/>
                        <a:gd name="T67" fmla="*/ 316 h 634"/>
                        <a:gd name="T68" fmla="*/ 3 w 632"/>
                        <a:gd name="T69" fmla="*/ 269 h 634"/>
                        <a:gd name="T70" fmla="*/ 12 w 632"/>
                        <a:gd name="T71" fmla="*/ 225 h 634"/>
                        <a:gd name="T72" fmla="*/ 29 w 632"/>
                        <a:gd name="T73" fmla="*/ 183 h 634"/>
                        <a:gd name="T74" fmla="*/ 50 w 632"/>
                        <a:gd name="T75" fmla="*/ 144 h 634"/>
                        <a:gd name="T76" fmla="*/ 76 w 632"/>
                        <a:gd name="T77" fmla="*/ 110 h 634"/>
                        <a:gd name="T78" fmla="*/ 108 w 632"/>
                        <a:gd name="T79" fmla="*/ 78 h 634"/>
                        <a:gd name="T80" fmla="*/ 144 w 632"/>
                        <a:gd name="T81" fmla="*/ 51 h 634"/>
                        <a:gd name="T82" fmla="*/ 182 w 632"/>
                        <a:gd name="T83" fmla="*/ 30 h 634"/>
                        <a:gd name="T84" fmla="*/ 225 w 632"/>
                        <a:gd name="T85" fmla="*/ 14 h 634"/>
                        <a:gd name="T86" fmla="*/ 268 w 632"/>
                        <a:gd name="T87" fmla="*/ 4 h 634"/>
                        <a:gd name="T88" fmla="*/ 316 w 632"/>
                        <a:gd name="T89"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2" h="634">
                          <a:moveTo>
                            <a:pt x="316" y="0"/>
                          </a:moveTo>
                          <a:lnTo>
                            <a:pt x="362" y="4"/>
                          </a:lnTo>
                          <a:lnTo>
                            <a:pt x="407" y="14"/>
                          </a:lnTo>
                          <a:lnTo>
                            <a:pt x="448" y="30"/>
                          </a:lnTo>
                          <a:lnTo>
                            <a:pt x="488" y="51"/>
                          </a:lnTo>
                          <a:lnTo>
                            <a:pt x="523" y="78"/>
                          </a:lnTo>
                          <a:lnTo>
                            <a:pt x="554" y="110"/>
                          </a:lnTo>
                          <a:lnTo>
                            <a:pt x="581" y="144"/>
                          </a:lnTo>
                          <a:lnTo>
                            <a:pt x="602" y="183"/>
                          </a:lnTo>
                          <a:lnTo>
                            <a:pt x="618" y="225"/>
                          </a:lnTo>
                          <a:lnTo>
                            <a:pt x="628" y="269"/>
                          </a:lnTo>
                          <a:lnTo>
                            <a:pt x="632" y="316"/>
                          </a:lnTo>
                          <a:lnTo>
                            <a:pt x="628" y="364"/>
                          </a:lnTo>
                          <a:lnTo>
                            <a:pt x="618" y="408"/>
                          </a:lnTo>
                          <a:lnTo>
                            <a:pt x="602" y="450"/>
                          </a:lnTo>
                          <a:lnTo>
                            <a:pt x="581" y="489"/>
                          </a:lnTo>
                          <a:lnTo>
                            <a:pt x="554" y="525"/>
                          </a:lnTo>
                          <a:lnTo>
                            <a:pt x="523" y="555"/>
                          </a:lnTo>
                          <a:lnTo>
                            <a:pt x="488" y="582"/>
                          </a:lnTo>
                          <a:lnTo>
                            <a:pt x="448" y="603"/>
                          </a:lnTo>
                          <a:lnTo>
                            <a:pt x="407" y="620"/>
                          </a:lnTo>
                          <a:lnTo>
                            <a:pt x="362" y="630"/>
                          </a:lnTo>
                          <a:lnTo>
                            <a:pt x="316" y="634"/>
                          </a:lnTo>
                          <a:lnTo>
                            <a:pt x="268" y="630"/>
                          </a:lnTo>
                          <a:lnTo>
                            <a:pt x="225" y="620"/>
                          </a:lnTo>
                          <a:lnTo>
                            <a:pt x="182" y="603"/>
                          </a:lnTo>
                          <a:lnTo>
                            <a:pt x="144" y="582"/>
                          </a:lnTo>
                          <a:lnTo>
                            <a:pt x="108" y="555"/>
                          </a:lnTo>
                          <a:lnTo>
                            <a:pt x="76" y="525"/>
                          </a:lnTo>
                          <a:lnTo>
                            <a:pt x="50" y="489"/>
                          </a:lnTo>
                          <a:lnTo>
                            <a:pt x="29" y="450"/>
                          </a:lnTo>
                          <a:lnTo>
                            <a:pt x="12" y="408"/>
                          </a:lnTo>
                          <a:lnTo>
                            <a:pt x="3" y="364"/>
                          </a:lnTo>
                          <a:lnTo>
                            <a:pt x="0" y="316"/>
                          </a:lnTo>
                          <a:lnTo>
                            <a:pt x="3" y="269"/>
                          </a:lnTo>
                          <a:lnTo>
                            <a:pt x="12" y="225"/>
                          </a:lnTo>
                          <a:lnTo>
                            <a:pt x="29" y="183"/>
                          </a:lnTo>
                          <a:lnTo>
                            <a:pt x="50" y="144"/>
                          </a:lnTo>
                          <a:lnTo>
                            <a:pt x="76" y="110"/>
                          </a:lnTo>
                          <a:lnTo>
                            <a:pt x="108" y="78"/>
                          </a:lnTo>
                          <a:lnTo>
                            <a:pt x="144" y="51"/>
                          </a:lnTo>
                          <a:lnTo>
                            <a:pt x="182" y="30"/>
                          </a:lnTo>
                          <a:lnTo>
                            <a:pt x="225" y="14"/>
                          </a:lnTo>
                          <a:lnTo>
                            <a:pt x="268" y="4"/>
                          </a:lnTo>
                          <a:lnTo>
                            <a:pt x="316"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grpSp>
            </p:grpSp>
            <p:grpSp>
              <p:nvGrpSpPr>
                <p:cNvPr id="131" name="Group 7"/>
                <p:cNvGrpSpPr/>
                <p:nvPr/>
              </p:nvGrpSpPr>
              <p:grpSpPr>
                <a:xfrm>
                  <a:off x="4154323" y="5248957"/>
                  <a:ext cx="1249749" cy="973632"/>
                  <a:chOff x="5979210" y="5370295"/>
                  <a:chExt cx="1133856" cy="900512"/>
                </a:xfrm>
                <a:solidFill>
                  <a:srgbClr val="F96A1B"/>
                </a:solidFill>
              </p:grpSpPr>
              <p:sp>
                <p:nvSpPr>
                  <p:cNvPr id="139" name="Rectangle 195"/>
                  <p:cNvSpPr/>
                  <p:nvPr/>
                </p:nvSpPr>
                <p:spPr>
                  <a:xfrm>
                    <a:off x="5979210" y="5985938"/>
                    <a:ext cx="1133856" cy="284869"/>
                  </a:xfrm>
                  <a:prstGeom prst="rect">
                    <a:avLst/>
                  </a:prstGeom>
                  <a:noFill/>
                  <a:ln w="6350" cap="flat" cmpd="sng" algn="ctr">
                    <a:noFill/>
                    <a:prstDash val="solid"/>
                    <a:tailEnd type="triangle"/>
                  </a:ln>
                  <a:effectLst/>
                </p:spPr>
                <p:txBody>
                  <a:bodyPr tIns="91440" rtlCol="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人才服务</a:t>
                    </a:r>
                  </a:p>
                </p:txBody>
              </p:sp>
              <p:grpSp>
                <p:nvGrpSpPr>
                  <p:cNvPr id="140" name="Group 1030"/>
                  <p:cNvGrpSpPr/>
                  <p:nvPr/>
                </p:nvGrpSpPr>
                <p:grpSpPr>
                  <a:xfrm>
                    <a:off x="6367406" y="5370295"/>
                    <a:ext cx="454025" cy="594120"/>
                    <a:chOff x="9723343" y="3966617"/>
                    <a:chExt cx="704850" cy="922339"/>
                  </a:xfrm>
                  <a:grpFill/>
                </p:grpSpPr>
                <p:sp>
                  <p:nvSpPr>
                    <p:cNvPr id="141" name="Freeform 24"/>
                    <p:cNvSpPr>
                      <a:spLocks/>
                    </p:cNvSpPr>
                    <p:nvPr/>
                  </p:nvSpPr>
                  <p:spPr bwMode="auto">
                    <a:xfrm>
                      <a:off x="9723343" y="4490496"/>
                      <a:ext cx="704850" cy="398460"/>
                    </a:xfrm>
                    <a:custGeom>
                      <a:avLst/>
                      <a:gdLst>
                        <a:gd name="T0" fmla="*/ 1314 w 2664"/>
                        <a:gd name="T1" fmla="*/ 307 h 1506"/>
                        <a:gd name="T2" fmla="*/ 1182 w 2664"/>
                        <a:gd name="T3" fmla="*/ 1197 h 1506"/>
                        <a:gd name="T4" fmla="*/ 1182 w 2664"/>
                        <a:gd name="T5" fmla="*/ 1204 h 1506"/>
                        <a:gd name="T6" fmla="*/ 1322 w 2664"/>
                        <a:gd name="T7" fmla="*/ 1397 h 1506"/>
                        <a:gd name="T8" fmla="*/ 1329 w 2664"/>
                        <a:gd name="T9" fmla="*/ 1401 h 1506"/>
                        <a:gd name="T10" fmla="*/ 1335 w 2664"/>
                        <a:gd name="T11" fmla="*/ 1401 h 1506"/>
                        <a:gd name="T12" fmla="*/ 1342 w 2664"/>
                        <a:gd name="T13" fmla="*/ 1397 h 1506"/>
                        <a:gd name="T14" fmla="*/ 1482 w 2664"/>
                        <a:gd name="T15" fmla="*/ 1204 h 1506"/>
                        <a:gd name="T16" fmla="*/ 1482 w 2664"/>
                        <a:gd name="T17" fmla="*/ 1197 h 1506"/>
                        <a:gd name="T18" fmla="*/ 1350 w 2664"/>
                        <a:gd name="T19" fmla="*/ 307 h 1506"/>
                        <a:gd name="T20" fmla="*/ 1850 w 2664"/>
                        <a:gd name="T21" fmla="*/ 161 h 1506"/>
                        <a:gd name="T22" fmla="*/ 2274 w 2664"/>
                        <a:gd name="T23" fmla="*/ 357 h 1506"/>
                        <a:gd name="T24" fmla="*/ 2324 w 2664"/>
                        <a:gd name="T25" fmla="*/ 386 h 1506"/>
                        <a:gd name="T26" fmla="*/ 2365 w 2664"/>
                        <a:gd name="T27" fmla="*/ 423 h 1506"/>
                        <a:gd name="T28" fmla="*/ 2396 w 2664"/>
                        <a:gd name="T29" fmla="*/ 471 h 1506"/>
                        <a:gd name="T30" fmla="*/ 2400 w 2664"/>
                        <a:gd name="T31" fmla="*/ 481 h 1506"/>
                        <a:gd name="T32" fmla="*/ 2411 w 2664"/>
                        <a:gd name="T33" fmla="*/ 508 h 1506"/>
                        <a:gd name="T34" fmla="*/ 2429 w 2664"/>
                        <a:gd name="T35" fmla="*/ 552 h 1506"/>
                        <a:gd name="T36" fmla="*/ 2450 w 2664"/>
                        <a:gd name="T37" fmla="*/ 608 h 1506"/>
                        <a:gd name="T38" fmla="*/ 2476 w 2664"/>
                        <a:gd name="T39" fmla="*/ 676 h 1506"/>
                        <a:gd name="T40" fmla="*/ 2504 w 2664"/>
                        <a:gd name="T41" fmla="*/ 752 h 1506"/>
                        <a:gd name="T42" fmla="*/ 2534 w 2664"/>
                        <a:gd name="T43" fmla="*/ 835 h 1506"/>
                        <a:gd name="T44" fmla="*/ 2562 w 2664"/>
                        <a:gd name="T45" fmla="*/ 922 h 1506"/>
                        <a:gd name="T46" fmla="*/ 2590 w 2664"/>
                        <a:gd name="T47" fmla="*/ 1011 h 1506"/>
                        <a:gd name="T48" fmla="*/ 2615 w 2664"/>
                        <a:gd name="T49" fmla="*/ 1099 h 1506"/>
                        <a:gd name="T50" fmla="*/ 2636 w 2664"/>
                        <a:gd name="T51" fmla="*/ 1184 h 1506"/>
                        <a:gd name="T52" fmla="*/ 2652 w 2664"/>
                        <a:gd name="T53" fmla="*/ 1263 h 1506"/>
                        <a:gd name="T54" fmla="*/ 2662 w 2664"/>
                        <a:gd name="T55" fmla="*/ 1336 h 1506"/>
                        <a:gd name="T56" fmla="*/ 2664 w 2664"/>
                        <a:gd name="T57" fmla="*/ 1398 h 1506"/>
                        <a:gd name="T58" fmla="*/ 2658 w 2664"/>
                        <a:gd name="T59" fmla="*/ 1449 h 1506"/>
                        <a:gd name="T60" fmla="*/ 2641 w 2664"/>
                        <a:gd name="T61" fmla="*/ 1485 h 1506"/>
                        <a:gd name="T62" fmla="*/ 2613 w 2664"/>
                        <a:gd name="T63" fmla="*/ 1503 h 1506"/>
                        <a:gd name="T64" fmla="*/ 70 w 2664"/>
                        <a:gd name="T65" fmla="*/ 1506 h 1506"/>
                        <a:gd name="T66" fmla="*/ 36 w 2664"/>
                        <a:gd name="T67" fmla="*/ 1497 h 1506"/>
                        <a:gd name="T68" fmla="*/ 14 w 2664"/>
                        <a:gd name="T69" fmla="*/ 1468 h 1506"/>
                        <a:gd name="T70" fmla="*/ 2 w 2664"/>
                        <a:gd name="T71" fmla="*/ 1426 h 1506"/>
                        <a:gd name="T72" fmla="*/ 0 w 2664"/>
                        <a:gd name="T73" fmla="*/ 1368 h 1506"/>
                        <a:gd name="T74" fmla="*/ 6 w 2664"/>
                        <a:gd name="T75" fmla="*/ 1301 h 1506"/>
                        <a:gd name="T76" fmla="*/ 19 w 2664"/>
                        <a:gd name="T77" fmla="*/ 1225 h 1506"/>
                        <a:gd name="T78" fmla="*/ 38 w 2664"/>
                        <a:gd name="T79" fmla="*/ 1142 h 1506"/>
                        <a:gd name="T80" fmla="*/ 61 w 2664"/>
                        <a:gd name="T81" fmla="*/ 1055 h 1506"/>
                        <a:gd name="T82" fmla="*/ 88 w 2664"/>
                        <a:gd name="T83" fmla="*/ 966 h 1506"/>
                        <a:gd name="T84" fmla="*/ 117 w 2664"/>
                        <a:gd name="T85" fmla="*/ 879 h 1506"/>
                        <a:gd name="T86" fmla="*/ 145 w 2664"/>
                        <a:gd name="T87" fmla="*/ 793 h 1506"/>
                        <a:gd name="T88" fmla="*/ 174 w 2664"/>
                        <a:gd name="T89" fmla="*/ 713 h 1506"/>
                        <a:gd name="T90" fmla="*/ 201 w 2664"/>
                        <a:gd name="T91" fmla="*/ 641 h 1506"/>
                        <a:gd name="T92" fmla="*/ 225 w 2664"/>
                        <a:gd name="T93" fmla="*/ 578 h 1506"/>
                        <a:gd name="T94" fmla="*/ 245 w 2664"/>
                        <a:gd name="T95" fmla="*/ 528 h 1506"/>
                        <a:gd name="T96" fmla="*/ 260 w 2664"/>
                        <a:gd name="T97" fmla="*/ 492 h 1506"/>
                        <a:gd name="T98" fmla="*/ 267 w 2664"/>
                        <a:gd name="T99" fmla="*/ 473 h 1506"/>
                        <a:gd name="T100" fmla="*/ 283 w 2664"/>
                        <a:gd name="T101" fmla="*/ 446 h 1506"/>
                        <a:gd name="T102" fmla="*/ 320 w 2664"/>
                        <a:gd name="T103" fmla="*/ 402 h 1506"/>
                        <a:gd name="T104" fmla="*/ 366 w 2664"/>
                        <a:gd name="T105" fmla="*/ 370 h 1506"/>
                        <a:gd name="T106" fmla="*/ 415 w 2664"/>
                        <a:gd name="T107" fmla="*/ 346 h 1506"/>
                        <a:gd name="T108" fmla="*/ 1006 w 2664"/>
                        <a:gd name="T109"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64" h="1506">
                          <a:moveTo>
                            <a:pt x="1006" y="0"/>
                          </a:moveTo>
                          <a:lnTo>
                            <a:pt x="1314" y="307"/>
                          </a:lnTo>
                          <a:lnTo>
                            <a:pt x="1314" y="307"/>
                          </a:lnTo>
                          <a:lnTo>
                            <a:pt x="1182" y="1197"/>
                          </a:lnTo>
                          <a:lnTo>
                            <a:pt x="1182" y="1201"/>
                          </a:lnTo>
                          <a:lnTo>
                            <a:pt x="1182" y="1204"/>
                          </a:lnTo>
                          <a:lnTo>
                            <a:pt x="1184" y="1206"/>
                          </a:lnTo>
                          <a:lnTo>
                            <a:pt x="1322" y="1397"/>
                          </a:lnTo>
                          <a:lnTo>
                            <a:pt x="1325" y="1399"/>
                          </a:lnTo>
                          <a:lnTo>
                            <a:pt x="1329" y="1401"/>
                          </a:lnTo>
                          <a:lnTo>
                            <a:pt x="1331" y="1401"/>
                          </a:lnTo>
                          <a:lnTo>
                            <a:pt x="1335" y="1401"/>
                          </a:lnTo>
                          <a:lnTo>
                            <a:pt x="1338" y="1399"/>
                          </a:lnTo>
                          <a:lnTo>
                            <a:pt x="1342" y="1397"/>
                          </a:lnTo>
                          <a:lnTo>
                            <a:pt x="1480" y="1206"/>
                          </a:lnTo>
                          <a:lnTo>
                            <a:pt x="1482" y="1204"/>
                          </a:lnTo>
                          <a:lnTo>
                            <a:pt x="1482" y="1201"/>
                          </a:lnTo>
                          <a:lnTo>
                            <a:pt x="1482" y="1197"/>
                          </a:lnTo>
                          <a:lnTo>
                            <a:pt x="1350" y="307"/>
                          </a:lnTo>
                          <a:lnTo>
                            <a:pt x="1350" y="307"/>
                          </a:lnTo>
                          <a:lnTo>
                            <a:pt x="1658" y="0"/>
                          </a:lnTo>
                          <a:lnTo>
                            <a:pt x="1850" y="161"/>
                          </a:lnTo>
                          <a:lnTo>
                            <a:pt x="2249" y="346"/>
                          </a:lnTo>
                          <a:lnTo>
                            <a:pt x="2274" y="357"/>
                          </a:lnTo>
                          <a:lnTo>
                            <a:pt x="2299" y="370"/>
                          </a:lnTo>
                          <a:lnTo>
                            <a:pt x="2324" y="386"/>
                          </a:lnTo>
                          <a:lnTo>
                            <a:pt x="2346" y="403"/>
                          </a:lnTo>
                          <a:lnTo>
                            <a:pt x="2365" y="423"/>
                          </a:lnTo>
                          <a:lnTo>
                            <a:pt x="2382" y="446"/>
                          </a:lnTo>
                          <a:lnTo>
                            <a:pt x="2396" y="471"/>
                          </a:lnTo>
                          <a:lnTo>
                            <a:pt x="2397" y="473"/>
                          </a:lnTo>
                          <a:lnTo>
                            <a:pt x="2400" y="481"/>
                          </a:lnTo>
                          <a:lnTo>
                            <a:pt x="2404" y="492"/>
                          </a:lnTo>
                          <a:lnTo>
                            <a:pt x="2411" y="508"/>
                          </a:lnTo>
                          <a:lnTo>
                            <a:pt x="2419" y="528"/>
                          </a:lnTo>
                          <a:lnTo>
                            <a:pt x="2429" y="552"/>
                          </a:lnTo>
                          <a:lnTo>
                            <a:pt x="2439" y="578"/>
                          </a:lnTo>
                          <a:lnTo>
                            <a:pt x="2450" y="608"/>
                          </a:lnTo>
                          <a:lnTo>
                            <a:pt x="2463" y="641"/>
                          </a:lnTo>
                          <a:lnTo>
                            <a:pt x="2476" y="676"/>
                          </a:lnTo>
                          <a:lnTo>
                            <a:pt x="2490" y="713"/>
                          </a:lnTo>
                          <a:lnTo>
                            <a:pt x="2504" y="752"/>
                          </a:lnTo>
                          <a:lnTo>
                            <a:pt x="2519" y="793"/>
                          </a:lnTo>
                          <a:lnTo>
                            <a:pt x="2534" y="835"/>
                          </a:lnTo>
                          <a:lnTo>
                            <a:pt x="2547" y="879"/>
                          </a:lnTo>
                          <a:lnTo>
                            <a:pt x="2562" y="922"/>
                          </a:lnTo>
                          <a:lnTo>
                            <a:pt x="2576" y="966"/>
                          </a:lnTo>
                          <a:lnTo>
                            <a:pt x="2590" y="1011"/>
                          </a:lnTo>
                          <a:lnTo>
                            <a:pt x="2603" y="1055"/>
                          </a:lnTo>
                          <a:lnTo>
                            <a:pt x="2615" y="1099"/>
                          </a:lnTo>
                          <a:lnTo>
                            <a:pt x="2626" y="1142"/>
                          </a:lnTo>
                          <a:lnTo>
                            <a:pt x="2636" y="1184"/>
                          </a:lnTo>
                          <a:lnTo>
                            <a:pt x="2645" y="1225"/>
                          </a:lnTo>
                          <a:lnTo>
                            <a:pt x="2652" y="1263"/>
                          </a:lnTo>
                          <a:lnTo>
                            <a:pt x="2658" y="1301"/>
                          </a:lnTo>
                          <a:lnTo>
                            <a:pt x="2662" y="1336"/>
                          </a:lnTo>
                          <a:lnTo>
                            <a:pt x="2664" y="1368"/>
                          </a:lnTo>
                          <a:lnTo>
                            <a:pt x="2664" y="1398"/>
                          </a:lnTo>
                          <a:lnTo>
                            <a:pt x="2662" y="1426"/>
                          </a:lnTo>
                          <a:lnTo>
                            <a:pt x="2658" y="1449"/>
                          </a:lnTo>
                          <a:lnTo>
                            <a:pt x="2650" y="1468"/>
                          </a:lnTo>
                          <a:lnTo>
                            <a:pt x="2641" y="1485"/>
                          </a:lnTo>
                          <a:lnTo>
                            <a:pt x="2628" y="1497"/>
                          </a:lnTo>
                          <a:lnTo>
                            <a:pt x="2613" y="1503"/>
                          </a:lnTo>
                          <a:lnTo>
                            <a:pt x="2594" y="1506"/>
                          </a:lnTo>
                          <a:lnTo>
                            <a:pt x="70" y="1506"/>
                          </a:lnTo>
                          <a:lnTo>
                            <a:pt x="51" y="1503"/>
                          </a:lnTo>
                          <a:lnTo>
                            <a:pt x="36" y="1497"/>
                          </a:lnTo>
                          <a:lnTo>
                            <a:pt x="23" y="1485"/>
                          </a:lnTo>
                          <a:lnTo>
                            <a:pt x="14" y="1468"/>
                          </a:lnTo>
                          <a:lnTo>
                            <a:pt x="6" y="1449"/>
                          </a:lnTo>
                          <a:lnTo>
                            <a:pt x="2" y="1426"/>
                          </a:lnTo>
                          <a:lnTo>
                            <a:pt x="0" y="1398"/>
                          </a:lnTo>
                          <a:lnTo>
                            <a:pt x="0" y="1368"/>
                          </a:lnTo>
                          <a:lnTo>
                            <a:pt x="2" y="1336"/>
                          </a:lnTo>
                          <a:lnTo>
                            <a:pt x="6" y="1301"/>
                          </a:lnTo>
                          <a:lnTo>
                            <a:pt x="12" y="1263"/>
                          </a:lnTo>
                          <a:lnTo>
                            <a:pt x="19" y="1225"/>
                          </a:lnTo>
                          <a:lnTo>
                            <a:pt x="28" y="1184"/>
                          </a:lnTo>
                          <a:lnTo>
                            <a:pt x="38" y="1142"/>
                          </a:lnTo>
                          <a:lnTo>
                            <a:pt x="49" y="1099"/>
                          </a:lnTo>
                          <a:lnTo>
                            <a:pt x="61" y="1055"/>
                          </a:lnTo>
                          <a:lnTo>
                            <a:pt x="74" y="1011"/>
                          </a:lnTo>
                          <a:lnTo>
                            <a:pt x="88" y="966"/>
                          </a:lnTo>
                          <a:lnTo>
                            <a:pt x="102" y="922"/>
                          </a:lnTo>
                          <a:lnTo>
                            <a:pt x="117" y="879"/>
                          </a:lnTo>
                          <a:lnTo>
                            <a:pt x="130" y="835"/>
                          </a:lnTo>
                          <a:lnTo>
                            <a:pt x="145" y="793"/>
                          </a:lnTo>
                          <a:lnTo>
                            <a:pt x="160" y="752"/>
                          </a:lnTo>
                          <a:lnTo>
                            <a:pt x="174" y="713"/>
                          </a:lnTo>
                          <a:lnTo>
                            <a:pt x="188" y="676"/>
                          </a:lnTo>
                          <a:lnTo>
                            <a:pt x="201" y="641"/>
                          </a:lnTo>
                          <a:lnTo>
                            <a:pt x="214" y="608"/>
                          </a:lnTo>
                          <a:lnTo>
                            <a:pt x="225" y="578"/>
                          </a:lnTo>
                          <a:lnTo>
                            <a:pt x="235" y="552"/>
                          </a:lnTo>
                          <a:lnTo>
                            <a:pt x="245" y="528"/>
                          </a:lnTo>
                          <a:lnTo>
                            <a:pt x="253" y="508"/>
                          </a:lnTo>
                          <a:lnTo>
                            <a:pt x="260" y="492"/>
                          </a:lnTo>
                          <a:lnTo>
                            <a:pt x="264" y="481"/>
                          </a:lnTo>
                          <a:lnTo>
                            <a:pt x="267" y="473"/>
                          </a:lnTo>
                          <a:lnTo>
                            <a:pt x="268" y="471"/>
                          </a:lnTo>
                          <a:lnTo>
                            <a:pt x="283" y="446"/>
                          </a:lnTo>
                          <a:lnTo>
                            <a:pt x="300" y="422"/>
                          </a:lnTo>
                          <a:lnTo>
                            <a:pt x="320" y="402"/>
                          </a:lnTo>
                          <a:lnTo>
                            <a:pt x="342" y="385"/>
                          </a:lnTo>
                          <a:lnTo>
                            <a:pt x="366" y="370"/>
                          </a:lnTo>
                          <a:lnTo>
                            <a:pt x="390" y="356"/>
                          </a:lnTo>
                          <a:lnTo>
                            <a:pt x="415" y="346"/>
                          </a:lnTo>
                          <a:lnTo>
                            <a:pt x="814" y="161"/>
                          </a:lnTo>
                          <a:lnTo>
                            <a:pt x="1006" y="0"/>
                          </a:lnTo>
                          <a:close/>
                        </a:path>
                      </a:pathLst>
                    </a:cu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sp>
                  <p:nvSpPr>
                    <p:cNvPr id="142" name="Freeform 25"/>
                    <p:cNvSpPr>
                      <a:spLocks noEditPoints="1"/>
                    </p:cNvSpPr>
                    <p:nvPr/>
                  </p:nvSpPr>
                  <p:spPr bwMode="auto">
                    <a:xfrm>
                      <a:off x="9777316" y="3966617"/>
                      <a:ext cx="596899" cy="522288"/>
                    </a:xfrm>
                    <a:custGeom>
                      <a:avLst/>
                      <a:gdLst>
                        <a:gd name="T0" fmla="*/ 734 w 2260"/>
                        <a:gd name="T1" fmla="*/ 862 h 1974"/>
                        <a:gd name="T2" fmla="*/ 636 w 2260"/>
                        <a:gd name="T3" fmla="*/ 916 h 1974"/>
                        <a:gd name="T4" fmla="*/ 577 w 2260"/>
                        <a:gd name="T5" fmla="*/ 1014 h 1974"/>
                        <a:gd name="T6" fmla="*/ 579 w 2260"/>
                        <a:gd name="T7" fmla="*/ 1176 h 1974"/>
                        <a:gd name="T8" fmla="*/ 641 w 2260"/>
                        <a:gd name="T9" fmla="*/ 1403 h 1974"/>
                        <a:gd name="T10" fmla="*/ 747 w 2260"/>
                        <a:gd name="T11" fmla="*/ 1601 h 1974"/>
                        <a:gd name="T12" fmla="*/ 892 w 2260"/>
                        <a:gd name="T13" fmla="*/ 1746 h 1974"/>
                        <a:gd name="T14" fmla="*/ 1069 w 2260"/>
                        <a:gd name="T15" fmla="*/ 1816 h 1974"/>
                        <a:gd name="T16" fmla="*/ 1257 w 2260"/>
                        <a:gd name="T17" fmla="*/ 1786 h 1974"/>
                        <a:gd name="T18" fmla="*/ 1425 w 2260"/>
                        <a:gd name="T19" fmla="*/ 1661 h 1974"/>
                        <a:gd name="T20" fmla="*/ 1558 w 2260"/>
                        <a:gd name="T21" fmla="*/ 1475 h 1974"/>
                        <a:gd name="T22" fmla="*/ 1643 w 2260"/>
                        <a:gd name="T23" fmla="*/ 1267 h 1974"/>
                        <a:gd name="T24" fmla="*/ 1663 w 2260"/>
                        <a:gd name="T25" fmla="*/ 1084 h 1974"/>
                        <a:gd name="T26" fmla="*/ 1627 w 2260"/>
                        <a:gd name="T27" fmla="*/ 998 h 1974"/>
                        <a:gd name="T28" fmla="*/ 1553 w 2260"/>
                        <a:gd name="T29" fmla="*/ 970 h 1974"/>
                        <a:gd name="T30" fmla="*/ 1451 w 2260"/>
                        <a:gd name="T31" fmla="*/ 984 h 1974"/>
                        <a:gd name="T32" fmla="*/ 1336 w 2260"/>
                        <a:gd name="T33" fmla="*/ 1024 h 1974"/>
                        <a:gd name="T34" fmla="*/ 1218 w 2260"/>
                        <a:gd name="T35" fmla="*/ 1076 h 1974"/>
                        <a:gd name="T36" fmla="*/ 1111 w 2260"/>
                        <a:gd name="T37" fmla="*/ 1123 h 1974"/>
                        <a:gd name="T38" fmla="*/ 1026 w 2260"/>
                        <a:gd name="T39" fmla="*/ 1150 h 1974"/>
                        <a:gd name="T40" fmla="*/ 978 w 2260"/>
                        <a:gd name="T41" fmla="*/ 1142 h 1974"/>
                        <a:gd name="T42" fmla="*/ 983 w 2260"/>
                        <a:gd name="T43" fmla="*/ 1100 h 1974"/>
                        <a:gd name="T44" fmla="*/ 1018 w 2260"/>
                        <a:gd name="T45" fmla="*/ 1035 h 1974"/>
                        <a:gd name="T46" fmla="*/ 1022 w 2260"/>
                        <a:gd name="T47" fmla="*/ 956 h 1974"/>
                        <a:gd name="T48" fmla="*/ 966 w 2260"/>
                        <a:gd name="T49" fmla="*/ 885 h 1974"/>
                        <a:gd name="T50" fmla="*/ 871 w 2260"/>
                        <a:gd name="T51" fmla="*/ 851 h 1974"/>
                        <a:gd name="T52" fmla="*/ 1137 w 2260"/>
                        <a:gd name="T53" fmla="*/ 0 h 1974"/>
                        <a:gd name="T54" fmla="*/ 2243 w 2260"/>
                        <a:gd name="T55" fmla="*/ 407 h 1974"/>
                        <a:gd name="T56" fmla="*/ 2257 w 2260"/>
                        <a:gd name="T57" fmla="*/ 467 h 1974"/>
                        <a:gd name="T58" fmla="*/ 2217 w 2260"/>
                        <a:gd name="T59" fmla="*/ 511 h 1974"/>
                        <a:gd name="T60" fmla="*/ 2195 w 2260"/>
                        <a:gd name="T61" fmla="*/ 794 h 1974"/>
                        <a:gd name="T62" fmla="*/ 2228 w 2260"/>
                        <a:gd name="T63" fmla="*/ 893 h 1974"/>
                        <a:gd name="T64" fmla="*/ 2238 w 2260"/>
                        <a:gd name="T65" fmla="*/ 1021 h 1974"/>
                        <a:gd name="T66" fmla="*/ 2226 w 2260"/>
                        <a:gd name="T67" fmla="*/ 1031 h 1974"/>
                        <a:gd name="T68" fmla="*/ 2035 w 2260"/>
                        <a:gd name="T69" fmla="*/ 1030 h 1974"/>
                        <a:gd name="T70" fmla="*/ 2024 w 2260"/>
                        <a:gd name="T71" fmla="*/ 1017 h 1974"/>
                        <a:gd name="T72" fmla="*/ 2050 w 2260"/>
                        <a:gd name="T73" fmla="*/ 803 h 1974"/>
                        <a:gd name="T74" fmla="*/ 2087 w 2260"/>
                        <a:gd name="T75" fmla="*/ 558 h 1974"/>
                        <a:gd name="T76" fmla="*/ 1833 w 2260"/>
                        <a:gd name="T77" fmla="*/ 830 h 1974"/>
                        <a:gd name="T78" fmla="*/ 1826 w 2260"/>
                        <a:gd name="T79" fmla="*/ 1122 h 1974"/>
                        <a:gd name="T80" fmla="*/ 1757 w 2260"/>
                        <a:gd name="T81" fmla="*/ 1417 h 1974"/>
                        <a:gd name="T82" fmla="*/ 1638 w 2260"/>
                        <a:gd name="T83" fmla="*/ 1655 h 1974"/>
                        <a:gd name="T84" fmla="*/ 1482 w 2260"/>
                        <a:gd name="T85" fmla="*/ 1829 h 1974"/>
                        <a:gd name="T86" fmla="*/ 1303 w 2260"/>
                        <a:gd name="T87" fmla="*/ 1937 h 1974"/>
                        <a:gd name="T88" fmla="*/ 1117 w 2260"/>
                        <a:gd name="T89" fmla="*/ 1974 h 1974"/>
                        <a:gd name="T90" fmla="*/ 921 w 2260"/>
                        <a:gd name="T91" fmla="*/ 1934 h 1974"/>
                        <a:gd name="T92" fmla="*/ 736 w 2260"/>
                        <a:gd name="T93" fmla="*/ 1815 h 1974"/>
                        <a:gd name="T94" fmla="*/ 576 w 2260"/>
                        <a:gd name="T95" fmla="*/ 1624 h 1974"/>
                        <a:gd name="T96" fmla="*/ 459 w 2260"/>
                        <a:gd name="T97" fmla="*/ 1365 h 1974"/>
                        <a:gd name="T98" fmla="*/ 401 w 2260"/>
                        <a:gd name="T99" fmla="*/ 1044 h 1974"/>
                        <a:gd name="T100" fmla="*/ 410 w 2260"/>
                        <a:gd name="T101" fmla="*/ 765 h 1974"/>
                        <a:gd name="T102" fmla="*/ 29 w 2260"/>
                        <a:gd name="T103" fmla="*/ 504 h 1974"/>
                        <a:gd name="T104" fmla="*/ 0 w 2260"/>
                        <a:gd name="T105" fmla="*/ 451 h 1974"/>
                        <a:gd name="T106" fmla="*/ 29 w 2260"/>
                        <a:gd name="T107" fmla="*/ 397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60" h="1974">
                          <a:moveTo>
                            <a:pt x="816" y="848"/>
                          </a:moveTo>
                          <a:lnTo>
                            <a:pt x="789" y="850"/>
                          </a:lnTo>
                          <a:lnTo>
                            <a:pt x="760" y="854"/>
                          </a:lnTo>
                          <a:lnTo>
                            <a:pt x="734" y="862"/>
                          </a:lnTo>
                          <a:lnTo>
                            <a:pt x="707" y="871"/>
                          </a:lnTo>
                          <a:lnTo>
                            <a:pt x="682" y="883"/>
                          </a:lnTo>
                          <a:lnTo>
                            <a:pt x="658" y="899"/>
                          </a:lnTo>
                          <a:lnTo>
                            <a:pt x="636" y="916"/>
                          </a:lnTo>
                          <a:lnTo>
                            <a:pt x="617" y="936"/>
                          </a:lnTo>
                          <a:lnTo>
                            <a:pt x="601" y="959"/>
                          </a:lnTo>
                          <a:lnTo>
                            <a:pt x="587" y="986"/>
                          </a:lnTo>
                          <a:lnTo>
                            <a:pt x="577" y="1014"/>
                          </a:lnTo>
                          <a:lnTo>
                            <a:pt x="570" y="1046"/>
                          </a:lnTo>
                          <a:lnTo>
                            <a:pt x="568" y="1080"/>
                          </a:lnTo>
                          <a:lnTo>
                            <a:pt x="570" y="1117"/>
                          </a:lnTo>
                          <a:lnTo>
                            <a:pt x="579" y="1176"/>
                          </a:lnTo>
                          <a:lnTo>
                            <a:pt x="591" y="1234"/>
                          </a:lnTo>
                          <a:lnTo>
                            <a:pt x="604" y="1292"/>
                          </a:lnTo>
                          <a:lnTo>
                            <a:pt x="622" y="1348"/>
                          </a:lnTo>
                          <a:lnTo>
                            <a:pt x="641" y="1403"/>
                          </a:lnTo>
                          <a:lnTo>
                            <a:pt x="665" y="1455"/>
                          </a:lnTo>
                          <a:lnTo>
                            <a:pt x="689" y="1506"/>
                          </a:lnTo>
                          <a:lnTo>
                            <a:pt x="718" y="1555"/>
                          </a:lnTo>
                          <a:lnTo>
                            <a:pt x="747" y="1601"/>
                          </a:lnTo>
                          <a:lnTo>
                            <a:pt x="780" y="1642"/>
                          </a:lnTo>
                          <a:lnTo>
                            <a:pt x="815" y="1681"/>
                          </a:lnTo>
                          <a:lnTo>
                            <a:pt x="852" y="1715"/>
                          </a:lnTo>
                          <a:lnTo>
                            <a:pt x="892" y="1746"/>
                          </a:lnTo>
                          <a:lnTo>
                            <a:pt x="933" y="1771"/>
                          </a:lnTo>
                          <a:lnTo>
                            <a:pt x="976" y="1792"/>
                          </a:lnTo>
                          <a:lnTo>
                            <a:pt x="1021" y="1807"/>
                          </a:lnTo>
                          <a:lnTo>
                            <a:pt x="1069" y="1816"/>
                          </a:lnTo>
                          <a:lnTo>
                            <a:pt x="1117" y="1819"/>
                          </a:lnTo>
                          <a:lnTo>
                            <a:pt x="1165" y="1816"/>
                          </a:lnTo>
                          <a:lnTo>
                            <a:pt x="1212" y="1804"/>
                          </a:lnTo>
                          <a:lnTo>
                            <a:pt x="1257" y="1786"/>
                          </a:lnTo>
                          <a:lnTo>
                            <a:pt x="1301" y="1763"/>
                          </a:lnTo>
                          <a:lnTo>
                            <a:pt x="1344" y="1733"/>
                          </a:lnTo>
                          <a:lnTo>
                            <a:pt x="1385" y="1699"/>
                          </a:lnTo>
                          <a:lnTo>
                            <a:pt x="1425" y="1661"/>
                          </a:lnTo>
                          <a:lnTo>
                            <a:pt x="1462" y="1619"/>
                          </a:lnTo>
                          <a:lnTo>
                            <a:pt x="1497" y="1573"/>
                          </a:lnTo>
                          <a:lnTo>
                            <a:pt x="1528" y="1525"/>
                          </a:lnTo>
                          <a:lnTo>
                            <a:pt x="1558" y="1475"/>
                          </a:lnTo>
                          <a:lnTo>
                            <a:pt x="1585" y="1424"/>
                          </a:lnTo>
                          <a:lnTo>
                            <a:pt x="1608" y="1371"/>
                          </a:lnTo>
                          <a:lnTo>
                            <a:pt x="1627" y="1319"/>
                          </a:lnTo>
                          <a:lnTo>
                            <a:pt x="1643" y="1267"/>
                          </a:lnTo>
                          <a:lnTo>
                            <a:pt x="1655" y="1215"/>
                          </a:lnTo>
                          <a:lnTo>
                            <a:pt x="1662" y="1165"/>
                          </a:lnTo>
                          <a:lnTo>
                            <a:pt x="1664" y="1117"/>
                          </a:lnTo>
                          <a:lnTo>
                            <a:pt x="1663" y="1084"/>
                          </a:lnTo>
                          <a:lnTo>
                            <a:pt x="1659" y="1057"/>
                          </a:lnTo>
                          <a:lnTo>
                            <a:pt x="1651" y="1034"/>
                          </a:lnTo>
                          <a:lnTo>
                            <a:pt x="1641" y="1014"/>
                          </a:lnTo>
                          <a:lnTo>
                            <a:pt x="1627" y="998"/>
                          </a:lnTo>
                          <a:lnTo>
                            <a:pt x="1612" y="987"/>
                          </a:lnTo>
                          <a:lnTo>
                            <a:pt x="1594" y="977"/>
                          </a:lnTo>
                          <a:lnTo>
                            <a:pt x="1574" y="972"/>
                          </a:lnTo>
                          <a:lnTo>
                            <a:pt x="1553" y="970"/>
                          </a:lnTo>
                          <a:lnTo>
                            <a:pt x="1529" y="970"/>
                          </a:lnTo>
                          <a:lnTo>
                            <a:pt x="1504" y="972"/>
                          </a:lnTo>
                          <a:lnTo>
                            <a:pt x="1479" y="977"/>
                          </a:lnTo>
                          <a:lnTo>
                            <a:pt x="1451" y="984"/>
                          </a:lnTo>
                          <a:lnTo>
                            <a:pt x="1424" y="992"/>
                          </a:lnTo>
                          <a:lnTo>
                            <a:pt x="1394" y="1002"/>
                          </a:lnTo>
                          <a:lnTo>
                            <a:pt x="1365" y="1012"/>
                          </a:lnTo>
                          <a:lnTo>
                            <a:pt x="1336" y="1024"/>
                          </a:lnTo>
                          <a:lnTo>
                            <a:pt x="1306" y="1037"/>
                          </a:lnTo>
                          <a:lnTo>
                            <a:pt x="1276" y="1049"/>
                          </a:lnTo>
                          <a:lnTo>
                            <a:pt x="1247" y="1062"/>
                          </a:lnTo>
                          <a:lnTo>
                            <a:pt x="1218" y="1076"/>
                          </a:lnTo>
                          <a:lnTo>
                            <a:pt x="1189" y="1089"/>
                          </a:lnTo>
                          <a:lnTo>
                            <a:pt x="1162" y="1100"/>
                          </a:lnTo>
                          <a:lnTo>
                            <a:pt x="1135" y="1112"/>
                          </a:lnTo>
                          <a:lnTo>
                            <a:pt x="1111" y="1123"/>
                          </a:lnTo>
                          <a:lnTo>
                            <a:pt x="1087" y="1132"/>
                          </a:lnTo>
                          <a:lnTo>
                            <a:pt x="1065" y="1140"/>
                          </a:lnTo>
                          <a:lnTo>
                            <a:pt x="1044" y="1146"/>
                          </a:lnTo>
                          <a:lnTo>
                            <a:pt x="1026" y="1150"/>
                          </a:lnTo>
                          <a:lnTo>
                            <a:pt x="1010" y="1152"/>
                          </a:lnTo>
                          <a:lnTo>
                            <a:pt x="998" y="1151"/>
                          </a:lnTo>
                          <a:lnTo>
                            <a:pt x="986" y="1148"/>
                          </a:lnTo>
                          <a:lnTo>
                            <a:pt x="978" y="1142"/>
                          </a:lnTo>
                          <a:lnTo>
                            <a:pt x="973" y="1133"/>
                          </a:lnTo>
                          <a:lnTo>
                            <a:pt x="973" y="1124"/>
                          </a:lnTo>
                          <a:lnTo>
                            <a:pt x="976" y="1113"/>
                          </a:lnTo>
                          <a:lnTo>
                            <a:pt x="983" y="1100"/>
                          </a:lnTo>
                          <a:lnTo>
                            <a:pt x="991" y="1086"/>
                          </a:lnTo>
                          <a:lnTo>
                            <a:pt x="1001" y="1070"/>
                          </a:lnTo>
                          <a:lnTo>
                            <a:pt x="1009" y="1053"/>
                          </a:lnTo>
                          <a:lnTo>
                            <a:pt x="1018" y="1035"/>
                          </a:lnTo>
                          <a:lnTo>
                            <a:pt x="1024" y="1017"/>
                          </a:lnTo>
                          <a:lnTo>
                            <a:pt x="1028" y="997"/>
                          </a:lnTo>
                          <a:lnTo>
                            <a:pt x="1027" y="979"/>
                          </a:lnTo>
                          <a:lnTo>
                            <a:pt x="1022" y="956"/>
                          </a:lnTo>
                          <a:lnTo>
                            <a:pt x="1013" y="935"/>
                          </a:lnTo>
                          <a:lnTo>
                            <a:pt x="1001" y="917"/>
                          </a:lnTo>
                          <a:lnTo>
                            <a:pt x="985" y="900"/>
                          </a:lnTo>
                          <a:lnTo>
                            <a:pt x="966" y="885"/>
                          </a:lnTo>
                          <a:lnTo>
                            <a:pt x="945" y="873"/>
                          </a:lnTo>
                          <a:lnTo>
                            <a:pt x="922" y="864"/>
                          </a:lnTo>
                          <a:lnTo>
                            <a:pt x="897" y="856"/>
                          </a:lnTo>
                          <a:lnTo>
                            <a:pt x="871" y="851"/>
                          </a:lnTo>
                          <a:lnTo>
                            <a:pt x="844" y="848"/>
                          </a:lnTo>
                          <a:lnTo>
                            <a:pt x="816" y="848"/>
                          </a:lnTo>
                          <a:close/>
                          <a:moveTo>
                            <a:pt x="1123" y="0"/>
                          </a:moveTo>
                          <a:lnTo>
                            <a:pt x="1137" y="0"/>
                          </a:lnTo>
                          <a:lnTo>
                            <a:pt x="1152" y="5"/>
                          </a:lnTo>
                          <a:lnTo>
                            <a:pt x="2217" y="390"/>
                          </a:lnTo>
                          <a:lnTo>
                            <a:pt x="2231" y="397"/>
                          </a:lnTo>
                          <a:lnTo>
                            <a:pt x="2243" y="407"/>
                          </a:lnTo>
                          <a:lnTo>
                            <a:pt x="2251" y="420"/>
                          </a:lnTo>
                          <a:lnTo>
                            <a:pt x="2257" y="435"/>
                          </a:lnTo>
                          <a:lnTo>
                            <a:pt x="2260" y="451"/>
                          </a:lnTo>
                          <a:lnTo>
                            <a:pt x="2257" y="467"/>
                          </a:lnTo>
                          <a:lnTo>
                            <a:pt x="2251" y="481"/>
                          </a:lnTo>
                          <a:lnTo>
                            <a:pt x="2243" y="493"/>
                          </a:lnTo>
                          <a:lnTo>
                            <a:pt x="2231" y="504"/>
                          </a:lnTo>
                          <a:lnTo>
                            <a:pt x="2217" y="511"/>
                          </a:lnTo>
                          <a:lnTo>
                            <a:pt x="2186" y="522"/>
                          </a:lnTo>
                          <a:lnTo>
                            <a:pt x="2178" y="525"/>
                          </a:lnTo>
                          <a:lnTo>
                            <a:pt x="2177" y="794"/>
                          </a:lnTo>
                          <a:lnTo>
                            <a:pt x="2195" y="794"/>
                          </a:lnTo>
                          <a:lnTo>
                            <a:pt x="2206" y="796"/>
                          </a:lnTo>
                          <a:lnTo>
                            <a:pt x="2214" y="803"/>
                          </a:lnTo>
                          <a:lnTo>
                            <a:pt x="2218" y="814"/>
                          </a:lnTo>
                          <a:lnTo>
                            <a:pt x="2228" y="893"/>
                          </a:lnTo>
                          <a:lnTo>
                            <a:pt x="2242" y="1008"/>
                          </a:lnTo>
                          <a:lnTo>
                            <a:pt x="2242" y="1012"/>
                          </a:lnTo>
                          <a:lnTo>
                            <a:pt x="2241" y="1017"/>
                          </a:lnTo>
                          <a:lnTo>
                            <a:pt x="2238" y="1021"/>
                          </a:lnTo>
                          <a:lnTo>
                            <a:pt x="2236" y="1025"/>
                          </a:lnTo>
                          <a:lnTo>
                            <a:pt x="2233" y="1028"/>
                          </a:lnTo>
                          <a:lnTo>
                            <a:pt x="2230" y="1030"/>
                          </a:lnTo>
                          <a:lnTo>
                            <a:pt x="2226" y="1031"/>
                          </a:lnTo>
                          <a:lnTo>
                            <a:pt x="2221" y="1032"/>
                          </a:lnTo>
                          <a:lnTo>
                            <a:pt x="2043" y="1032"/>
                          </a:lnTo>
                          <a:lnTo>
                            <a:pt x="2039" y="1032"/>
                          </a:lnTo>
                          <a:lnTo>
                            <a:pt x="2035" y="1030"/>
                          </a:lnTo>
                          <a:lnTo>
                            <a:pt x="2032" y="1028"/>
                          </a:lnTo>
                          <a:lnTo>
                            <a:pt x="2029" y="1025"/>
                          </a:lnTo>
                          <a:lnTo>
                            <a:pt x="2025" y="1021"/>
                          </a:lnTo>
                          <a:lnTo>
                            <a:pt x="2024" y="1017"/>
                          </a:lnTo>
                          <a:lnTo>
                            <a:pt x="2023" y="1012"/>
                          </a:lnTo>
                          <a:lnTo>
                            <a:pt x="2023" y="1008"/>
                          </a:lnTo>
                          <a:lnTo>
                            <a:pt x="2046" y="814"/>
                          </a:lnTo>
                          <a:lnTo>
                            <a:pt x="2050" y="803"/>
                          </a:lnTo>
                          <a:lnTo>
                            <a:pt x="2058" y="796"/>
                          </a:lnTo>
                          <a:lnTo>
                            <a:pt x="2070" y="794"/>
                          </a:lnTo>
                          <a:lnTo>
                            <a:pt x="2087" y="794"/>
                          </a:lnTo>
                          <a:lnTo>
                            <a:pt x="2087" y="558"/>
                          </a:lnTo>
                          <a:lnTo>
                            <a:pt x="1801" y="662"/>
                          </a:lnTo>
                          <a:lnTo>
                            <a:pt x="1815" y="715"/>
                          </a:lnTo>
                          <a:lnTo>
                            <a:pt x="1825" y="770"/>
                          </a:lnTo>
                          <a:lnTo>
                            <a:pt x="1833" y="830"/>
                          </a:lnTo>
                          <a:lnTo>
                            <a:pt x="1837" y="890"/>
                          </a:lnTo>
                          <a:lnTo>
                            <a:pt x="1837" y="954"/>
                          </a:lnTo>
                          <a:lnTo>
                            <a:pt x="1834" y="1040"/>
                          </a:lnTo>
                          <a:lnTo>
                            <a:pt x="1826" y="1122"/>
                          </a:lnTo>
                          <a:lnTo>
                            <a:pt x="1815" y="1201"/>
                          </a:lnTo>
                          <a:lnTo>
                            <a:pt x="1800" y="1277"/>
                          </a:lnTo>
                          <a:lnTo>
                            <a:pt x="1781" y="1349"/>
                          </a:lnTo>
                          <a:lnTo>
                            <a:pt x="1757" y="1417"/>
                          </a:lnTo>
                          <a:lnTo>
                            <a:pt x="1732" y="1482"/>
                          </a:lnTo>
                          <a:lnTo>
                            <a:pt x="1703" y="1543"/>
                          </a:lnTo>
                          <a:lnTo>
                            <a:pt x="1671" y="1601"/>
                          </a:lnTo>
                          <a:lnTo>
                            <a:pt x="1638" y="1655"/>
                          </a:lnTo>
                          <a:lnTo>
                            <a:pt x="1602" y="1705"/>
                          </a:lnTo>
                          <a:lnTo>
                            <a:pt x="1563" y="1750"/>
                          </a:lnTo>
                          <a:lnTo>
                            <a:pt x="1523" y="1792"/>
                          </a:lnTo>
                          <a:lnTo>
                            <a:pt x="1482" y="1829"/>
                          </a:lnTo>
                          <a:lnTo>
                            <a:pt x="1438" y="1863"/>
                          </a:lnTo>
                          <a:lnTo>
                            <a:pt x="1394" y="1893"/>
                          </a:lnTo>
                          <a:lnTo>
                            <a:pt x="1349" y="1917"/>
                          </a:lnTo>
                          <a:lnTo>
                            <a:pt x="1303" y="1937"/>
                          </a:lnTo>
                          <a:lnTo>
                            <a:pt x="1257" y="1954"/>
                          </a:lnTo>
                          <a:lnTo>
                            <a:pt x="1211" y="1965"/>
                          </a:lnTo>
                          <a:lnTo>
                            <a:pt x="1164" y="1972"/>
                          </a:lnTo>
                          <a:lnTo>
                            <a:pt x="1117" y="1974"/>
                          </a:lnTo>
                          <a:lnTo>
                            <a:pt x="1069" y="1972"/>
                          </a:lnTo>
                          <a:lnTo>
                            <a:pt x="1019" y="1965"/>
                          </a:lnTo>
                          <a:lnTo>
                            <a:pt x="970" y="1952"/>
                          </a:lnTo>
                          <a:lnTo>
                            <a:pt x="921" y="1934"/>
                          </a:lnTo>
                          <a:lnTo>
                            <a:pt x="874" y="1912"/>
                          </a:lnTo>
                          <a:lnTo>
                            <a:pt x="826" y="1884"/>
                          </a:lnTo>
                          <a:lnTo>
                            <a:pt x="780" y="1852"/>
                          </a:lnTo>
                          <a:lnTo>
                            <a:pt x="736" y="1815"/>
                          </a:lnTo>
                          <a:lnTo>
                            <a:pt x="692" y="1775"/>
                          </a:lnTo>
                          <a:lnTo>
                            <a:pt x="651" y="1729"/>
                          </a:lnTo>
                          <a:lnTo>
                            <a:pt x="613" y="1678"/>
                          </a:lnTo>
                          <a:lnTo>
                            <a:pt x="576" y="1624"/>
                          </a:lnTo>
                          <a:lnTo>
                            <a:pt x="542" y="1565"/>
                          </a:lnTo>
                          <a:lnTo>
                            <a:pt x="511" y="1503"/>
                          </a:lnTo>
                          <a:lnTo>
                            <a:pt x="484" y="1436"/>
                          </a:lnTo>
                          <a:lnTo>
                            <a:pt x="459" y="1365"/>
                          </a:lnTo>
                          <a:lnTo>
                            <a:pt x="438" y="1290"/>
                          </a:lnTo>
                          <a:lnTo>
                            <a:pt x="422" y="1212"/>
                          </a:lnTo>
                          <a:lnTo>
                            <a:pt x="409" y="1130"/>
                          </a:lnTo>
                          <a:lnTo>
                            <a:pt x="401" y="1044"/>
                          </a:lnTo>
                          <a:lnTo>
                            <a:pt x="398" y="954"/>
                          </a:lnTo>
                          <a:lnTo>
                            <a:pt x="399" y="888"/>
                          </a:lnTo>
                          <a:lnTo>
                            <a:pt x="403" y="825"/>
                          </a:lnTo>
                          <a:lnTo>
                            <a:pt x="410" y="765"/>
                          </a:lnTo>
                          <a:lnTo>
                            <a:pt x="422" y="708"/>
                          </a:lnTo>
                          <a:lnTo>
                            <a:pt x="437" y="653"/>
                          </a:lnTo>
                          <a:lnTo>
                            <a:pt x="43" y="511"/>
                          </a:lnTo>
                          <a:lnTo>
                            <a:pt x="29" y="504"/>
                          </a:lnTo>
                          <a:lnTo>
                            <a:pt x="17" y="493"/>
                          </a:lnTo>
                          <a:lnTo>
                            <a:pt x="8" y="481"/>
                          </a:lnTo>
                          <a:lnTo>
                            <a:pt x="3" y="467"/>
                          </a:lnTo>
                          <a:lnTo>
                            <a:pt x="0" y="451"/>
                          </a:lnTo>
                          <a:lnTo>
                            <a:pt x="3" y="435"/>
                          </a:lnTo>
                          <a:lnTo>
                            <a:pt x="8" y="420"/>
                          </a:lnTo>
                          <a:lnTo>
                            <a:pt x="17" y="407"/>
                          </a:lnTo>
                          <a:lnTo>
                            <a:pt x="29" y="397"/>
                          </a:lnTo>
                          <a:lnTo>
                            <a:pt x="43" y="390"/>
                          </a:lnTo>
                          <a:lnTo>
                            <a:pt x="1108" y="5"/>
                          </a:lnTo>
                          <a:lnTo>
                            <a:pt x="1123" y="0"/>
                          </a:lnTo>
                          <a:close/>
                        </a:path>
                      </a:pathLst>
                    </a:cu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C0504D"/>
                        </a:solidFill>
                        <a:effectLst/>
                        <a:uLnTx/>
                        <a:uFillTx/>
                      </a:endParaRPr>
                    </a:p>
                  </p:txBody>
                </p:sp>
              </p:grpSp>
            </p:grpSp>
            <p:grpSp>
              <p:nvGrpSpPr>
                <p:cNvPr id="132" name="Group 9"/>
                <p:cNvGrpSpPr/>
                <p:nvPr/>
              </p:nvGrpSpPr>
              <p:grpSpPr>
                <a:xfrm>
                  <a:off x="5865819" y="5238620"/>
                  <a:ext cx="1584177" cy="803297"/>
                  <a:chOff x="-259371" y="3693945"/>
                  <a:chExt cx="1841896" cy="876738"/>
                </a:xfrm>
                <a:solidFill>
                  <a:srgbClr val="00B0F0"/>
                </a:solidFill>
              </p:grpSpPr>
              <p:sp>
                <p:nvSpPr>
                  <p:cNvPr id="134" name="Rectangle 211"/>
                  <p:cNvSpPr/>
                  <p:nvPr/>
                </p:nvSpPr>
                <p:spPr>
                  <a:xfrm>
                    <a:off x="-259371" y="4247518"/>
                    <a:ext cx="1841896" cy="323165"/>
                  </a:xfrm>
                  <a:prstGeom prst="rect">
                    <a:avLst/>
                  </a:prstGeom>
                  <a:noFill/>
                  <a:ln w="6350" cap="flat" cmpd="sng" algn="ctr">
                    <a:noFill/>
                    <a:prstDash val="solid"/>
                    <a:tailEnd type="triangle"/>
                  </a:ln>
                  <a:effectLst/>
                </p:spPr>
                <p:txBody>
                  <a:bodyPr tIns="91440" rtlCol="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周边地区企业</a:t>
                    </a:r>
                  </a:p>
                </p:txBody>
              </p:sp>
              <p:sp>
                <p:nvSpPr>
                  <p:cNvPr id="135" name="Freeform 15"/>
                  <p:cNvSpPr>
                    <a:spLocks/>
                  </p:cNvSpPr>
                  <p:nvPr/>
                </p:nvSpPr>
                <p:spPr bwMode="auto">
                  <a:xfrm>
                    <a:off x="735593" y="3771796"/>
                    <a:ext cx="85338" cy="173667"/>
                  </a:xfrm>
                  <a:custGeom>
                    <a:avLst/>
                    <a:gdLst>
                      <a:gd name="T0" fmla="*/ 262 w 456"/>
                      <a:gd name="T1" fmla="*/ 3 h 931"/>
                      <a:gd name="T2" fmla="*/ 284 w 456"/>
                      <a:gd name="T3" fmla="*/ 36 h 931"/>
                      <a:gd name="T4" fmla="*/ 286 w 456"/>
                      <a:gd name="T5" fmla="*/ 106 h 931"/>
                      <a:gd name="T6" fmla="*/ 289 w 456"/>
                      <a:gd name="T7" fmla="*/ 109 h 931"/>
                      <a:gd name="T8" fmla="*/ 301 w 456"/>
                      <a:gd name="T9" fmla="*/ 111 h 931"/>
                      <a:gd name="T10" fmla="*/ 345 w 456"/>
                      <a:gd name="T11" fmla="*/ 120 h 931"/>
                      <a:gd name="T12" fmla="*/ 396 w 456"/>
                      <a:gd name="T13" fmla="*/ 135 h 931"/>
                      <a:gd name="T14" fmla="*/ 425 w 456"/>
                      <a:gd name="T15" fmla="*/ 155 h 931"/>
                      <a:gd name="T16" fmla="*/ 408 w 456"/>
                      <a:gd name="T17" fmla="*/ 223 h 931"/>
                      <a:gd name="T18" fmla="*/ 386 w 456"/>
                      <a:gd name="T19" fmla="*/ 244 h 931"/>
                      <a:gd name="T20" fmla="*/ 359 w 456"/>
                      <a:gd name="T21" fmla="*/ 241 h 931"/>
                      <a:gd name="T22" fmla="*/ 339 w 456"/>
                      <a:gd name="T23" fmla="*/ 232 h 931"/>
                      <a:gd name="T24" fmla="*/ 288 w 456"/>
                      <a:gd name="T25" fmla="*/ 219 h 931"/>
                      <a:gd name="T26" fmla="*/ 219 w 456"/>
                      <a:gd name="T27" fmla="*/ 216 h 931"/>
                      <a:gd name="T28" fmla="*/ 169 w 456"/>
                      <a:gd name="T29" fmla="*/ 235 h 931"/>
                      <a:gd name="T30" fmla="*/ 146 w 456"/>
                      <a:gd name="T31" fmla="*/ 266 h 931"/>
                      <a:gd name="T32" fmla="*/ 143 w 456"/>
                      <a:gd name="T33" fmla="*/ 304 h 931"/>
                      <a:gd name="T34" fmla="*/ 162 w 456"/>
                      <a:gd name="T35" fmla="*/ 340 h 931"/>
                      <a:gd name="T36" fmla="*/ 213 w 456"/>
                      <a:gd name="T37" fmla="*/ 373 h 931"/>
                      <a:gd name="T38" fmla="*/ 310 w 456"/>
                      <a:gd name="T39" fmla="*/ 415 h 931"/>
                      <a:gd name="T40" fmla="*/ 401 w 456"/>
                      <a:gd name="T41" fmla="*/ 476 h 931"/>
                      <a:gd name="T42" fmla="*/ 447 w 456"/>
                      <a:gd name="T43" fmla="*/ 552 h 931"/>
                      <a:gd name="T44" fmla="*/ 453 w 456"/>
                      <a:gd name="T45" fmla="*/ 646 h 931"/>
                      <a:gd name="T46" fmla="*/ 419 w 456"/>
                      <a:gd name="T47" fmla="*/ 729 h 931"/>
                      <a:gd name="T48" fmla="*/ 349 w 456"/>
                      <a:gd name="T49" fmla="*/ 790 h 931"/>
                      <a:gd name="T50" fmla="*/ 283 w 456"/>
                      <a:gd name="T51" fmla="*/ 813 h 931"/>
                      <a:gd name="T52" fmla="*/ 279 w 456"/>
                      <a:gd name="T53" fmla="*/ 816 h 931"/>
                      <a:gd name="T54" fmla="*/ 278 w 456"/>
                      <a:gd name="T55" fmla="*/ 895 h 931"/>
                      <a:gd name="T56" fmla="*/ 255 w 456"/>
                      <a:gd name="T57" fmla="*/ 929 h 931"/>
                      <a:gd name="T58" fmla="*/ 192 w 456"/>
                      <a:gd name="T59" fmla="*/ 929 h 931"/>
                      <a:gd name="T60" fmla="*/ 169 w 456"/>
                      <a:gd name="T61" fmla="*/ 895 h 931"/>
                      <a:gd name="T62" fmla="*/ 168 w 456"/>
                      <a:gd name="T63" fmla="*/ 820 h 931"/>
                      <a:gd name="T64" fmla="*/ 163 w 456"/>
                      <a:gd name="T65" fmla="*/ 817 h 931"/>
                      <a:gd name="T66" fmla="*/ 148 w 456"/>
                      <a:gd name="T67" fmla="*/ 815 h 931"/>
                      <a:gd name="T68" fmla="*/ 95 w 456"/>
                      <a:gd name="T69" fmla="*/ 804 h 931"/>
                      <a:gd name="T70" fmla="*/ 34 w 456"/>
                      <a:gd name="T71" fmla="*/ 785 h 931"/>
                      <a:gd name="T72" fmla="*/ 2 w 456"/>
                      <a:gd name="T73" fmla="*/ 762 h 931"/>
                      <a:gd name="T74" fmla="*/ 19 w 456"/>
                      <a:gd name="T75" fmla="*/ 692 h 931"/>
                      <a:gd name="T76" fmla="*/ 41 w 456"/>
                      <a:gd name="T77" fmla="*/ 671 h 931"/>
                      <a:gd name="T78" fmla="*/ 62 w 456"/>
                      <a:gd name="T79" fmla="*/ 671 h 931"/>
                      <a:gd name="T80" fmla="*/ 76 w 456"/>
                      <a:gd name="T81" fmla="*/ 677 h 931"/>
                      <a:gd name="T82" fmla="*/ 115 w 456"/>
                      <a:gd name="T83" fmla="*/ 691 h 931"/>
                      <a:gd name="T84" fmla="*/ 168 w 456"/>
                      <a:gd name="T85" fmla="*/ 706 h 931"/>
                      <a:gd name="T86" fmla="*/ 233 w 456"/>
                      <a:gd name="T87" fmla="*/ 708 h 931"/>
                      <a:gd name="T88" fmla="*/ 296 w 456"/>
                      <a:gd name="T89" fmla="*/ 678 h 931"/>
                      <a:gd name="T90" fmla="*/ 320 w 456"/>
                      <a:gd name="T91" fmla="*/ 622 h 931"/>
                      <a:gd name="T92" fmla="*/ 300 w 456"/>
                      <a:gd name="T93" fmla="*/ 567 h 931"/>
                      <a:gd name="T94" fmla="*/ 237 w 456"/>
                      <a:gd name="T95" fmla="*/ 523 h 931"/>
                      <a:gd name="T96" fmla="*/ 150 w 456"/>
                      <a:gd name="T97" fmla="*/ 486 h 931"/>
                      <a:gd name="T98" fmla="*/ 77 w 456"/>
                      <a:gd name="T99" fmla="*/ 444 h 931"/>
                      <a:gd name="T100" fmla="*/ 26 w 456"/>
                      <a:gd name="T101" fmla="*/ 384 h 931"/>
                      <a:gd name="T102" fmla="*/ 7 w 456"/>
                      <a:gd name="T103" fmla="*/ 304 h 931"/>
                      <a:gd name="T104" fmla="*/ 27 w 456"/>
                      <a:gd name="T105" fmla="*/ 219 h 931"/>
                      <a:gd name="T106" fmla="*/ 82 w 456"/>
                      <a:gd name="T107" fmla="*/ 154 h 931"/>
                      <a:gd name="T108" fmla="*/ 169 w 456"/>
                      <a:gd name="T109" fmla="*/ 114 h 931"/>
                      <a:gd name="T110" fmla="*/ 174 w 456"/>
                      <a:gd name="T111" fmla="*/ 112 h 931"/>
                      <a:gd name="T112" fmla="*/ 177 w 456"/>
                      <a:gd name="T113" fmla="*/ 106 h 931"/>
                      <a:gd name="T114" fmla="*/ 188 w 456"/>
                      <a:gd name="T115" fmla="*/ 1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6" h="931">
                        <a:moveTo>
                          <a:pt x="214" y="0"/>
                        </a:moveTo>
                        <a:lnTo>
                          <a:pt x="247" y="0"/>
                        </a:lnTo>
                        <a:lnTo>
                          <a:pt x="262" y="3"/>
                        </a:lnTo>
                        <a:lnTo>
                          <a:pt x="274" y="10"/>
                        </a:lnTo>
                        <a:lnTo>
                          <a:pt x="282" y="22"/>
                        </a:lnTo>
                        <a:lnTo>
                          <a:pt x="284" y="36"/>
                        </a:lnTo>
                        <a:lnTo>
                          <a:pt x="285" y="102"/>
                        </a:lnTo>
                        <a:lnTo>
                          <a:pt x="285" y="105"/>
                        </a:lnTo>
                        <a:lnTo>
                          <a:pt x="286" y="106"/>
                        </a:lnTo>
                        <a:lnTo>
                          <a:pt x="287" y="107"/>
                        </a:lnTo>
                        <a:lnTo>
                          <a:pt x="288" y="108"/>
                        </a:lnTo>
                        <a:lnTo>
                          <a:pt x="289" y="109"/>
                        </a:lnTo>
                        <a:lnTo>
                          <a:pt x="290" y="109"/>
                        </a:lnTo>
                        <a:lnTo>
                          <a:pt x="293" y="109"/>
                        </a:lnTo>
                        <a:lnTo>
                          <a:pt x="301" y="111"/>
                        </a:lnTo>
                        <a:lnTo>
                          <a:pt x="313" y="113"/>
                        </a:lnTo>
                        <a:lnTo>
                          <a:pt x="327" y="116"/>
                        </a:lnTo>
                        <a:lnTo>
                          <a:pt x="345" y="120"/>
                        </a:lnTo>
                        <a:lnTo>
                          <a:pt x="362" y="125"/>
                        </a:lnTo>
                        <a:lnTo>
                          <a:pt x="380" y="130"/>
                        </a:lnTo>
                        <a:lnTo>
                          <a:pt x="396" y="135"/>
                        </a:lnTo>
                        <a:lnTo>
                          <a:pt x="411" y="141"/>
                        </a:lnTo>
                        <a:lnTo>
                          <a:pt x="419" y="146"/>
                        </a:lnTo>
                        <a:lnTo>
                          <a:pt x="425" y="155"/>
                        </a:lnTo>
                        <a:lnTo>
                          <a:pt x="428" y="165"/>
                        </a:lnTo>
                        <a:lnTo>
                          <a:pt x="426" y="177"/>
                        </a:lnTo>
                        <a:lnTo>
                          <a:pt x="408" y="223"/>
                        </a:lnTo>
                        <a:lnTo>
                          <a:pt x="403" y="232"/>
                        </a:lnTo>
                        <a:lnTo>
                          <a:pt x="395" y="239"/>
                        </a:lnTo>
                        <a:lnTo>
                          <a:pt x="386" y="244"/>
                        </a:lnTo>
                        <a:lnTo>
                          <a:pt x="376" y="245"/>
                        </a:lnTo>
                        <a:lnTo>
                          <a:pt x="367" y="244"/>
                        </a:lnTo>
                        <a:lnTo>
                          <a:pt x="359" y="241"/>
                        </a:lnTo>
                        <a:lnTo>
                          <a:pt x="357" y="240"/>
                        </a:lnTo>
                        <a:lnTo>
                          <a:pt x="350" y="237"/>
                        </a:lnTo>
                        <a:lnTo>
                          <a:pt x="339" y="232"/>
                        </a:lnTo>
                        <a:lnTo>
                          <a:pt x="324" y="228"/>
                        </a:lnTo>
                        <a:lnTo>
                          <a:pt x="307" y="223"/>
                        </a:lnTo>
                        <a:lnTo>
                          <a:pt x="288" y="219"/>
                        </a:lnTo>
                        <a:lnTo>
                          <a:pt x="266" y="216"/>
                        </a:lnTo>
                        <a:lnTo>
                          <a:pt x="242" y="215"/>
                        </a:lnTo>
                        <a:lnTo>
                          <a:pt x="219" y="216"/>
                        </a:lnTo>
                        <a:lnTo>
                          <a:pt x="199" y="220"/>
                        </a:lnTo>
                        <a:lnTo>
                          <a:pt x="183" y="227"/>
                        </a:lnTo>
                        <a:lnTo>
                          <a:pt x="169" y="235"/>
                        </a:lnTo>
                        <a:lnTo>
                          <a:pt x="159" y="244"/>
                        </a:lnTo>
                        <a:lnTo>
                          <a:pt x="151" y="255"/>
                        </a:lnTo>
                        <a:lnTo>
                          <a:pt x="146" y="266"/>
                        </a:lnTo>
                        <a:lnTo>
                          <a:pt x="142" y="279"/>
                        </a:lnTo>
                        <a:lnTo>
                          <a:pt x="141" y="291"/>
                        </a:lnTo>
                        <a:lnTo>
                          <a:pt x="143" y="304"/>
                        </a:lnTo>
                        <a:lnTo>
                          <a:pt x="146" y="317"/>
                        </a:lnTo>
                        <a:lnTo>
                          <a:pt x="152" y="329"/>
                        </a:lnTo>
                        <a:lnTo>
                          <a:pt x="162" y="340"/>
                        </a:lnTo>
                        <a:lnTo>
                          <a:pt x="175" y="351"/>
                        </a:lnTo>
                        <a:lnTo>
                          <a:pt x="192" y="362"/>
                        </a:lnTo>
                        <a:lnTo>
                          <a:pt x="213" y="373"/>
                        </a:lnTo>
                        <a:lnTo>
                          <a:pt x="239" y="385"/>
                        </a:lnTo>
                        <a:lnTo>
                          <a:pt x="270" y="397"/>
                        </a:lnTo>
                        <a:lnTo>
                          <a:pt x="310" y="415"/>
                        </a:lnTo>
                        <a:lnTo>
                          <a:pt x="346" y="435"/>
                        </a:lnTo>
                        <a:lnTo>
                          <a:pt x="376" y="455"/>
                        </a:lnTo>
                        <a:lnTo>
                          <a:pt x="401" y="476"/>
                        </a:lnTo>
                        <a:lnTo>
                          <a:pt x="421" y="500"/>
                        </a:lnTo>
                        <a:lnTo>
                          <a:pt x="436" y="525"/>
                        </a:lnTo>
                        <a:lnTo>
                          <a:pt x="447" y="552"/>
                        </a:lnTo>
                        <a:lnTo>
                          <a:pt x="453" y="581"/>
                        </a:lnTo>
                        <a:lnTo>
                          <a:pt x="456" y="614"/>
                        </a:lnTo>
                        <a:lnTo>
                          <a:pt x="453" y="646"/>
                        </a:lnTo>
                        <a:lnTo>
                          <a:pt x="446" y="676"/>
                        </a:lnTo>
                        <a:lnTo>
                          <a:pt x="435" y="703"/>
                        </a:lnTo>
                        <a:lnTo>
                          <a:pt x="419" y="729"/>
                        </a:lnTo>
                        <a:lnTo>
                          <a:pt x="399" y="753"/>
                        </a:lnTo>
                        <a:lnTo>
                          <a:pt x="376" y="773"/>
                        </a:lnTo>
                        <a:lnTo>
                          <a:pt x="349" y="790"/>
                        </a:lnTo>
                        <a:lnTo>
                          <a:pt x="317" y="803"/>
                        </a:lnTo>
                        <a:lnTo>
                          <a:pt x="284" y="813"/>
                        </a:lnTo>
                        <a:lnTo>
                          <a:pt x="283" y="813"/>
                        </a:lnTo>
                        <a:lnTo>
                          <a:pt x="282" y="814"/>
                        </a:lnTo>
                        <a:lnTo>
                          <a:pt x="280" y="815"/>
                        </a:lnTo>
                        <a:lnTo>
                          <a:pt x="279" y="816"/>
                        </a:lnTo>
                        <a:lnTo>
                          <a:pt x="278" y="818"/>
                        </a:lnTo>
                        <a:lnTo>
                          <a:pt x="278" y="821"/>
                        </a:lnTo>
                        <a:lnTo>
                          <a:pt x="278" y="895"/>
                        </a:lnTo>
                        <a:lnTo>
                          <a:pt x="275" y="909"/>
                        </a:lnTo>
                        <a:lnTo>
                          <a:pt x="267" y="921"/>
                        </a:lnTo>
                        <a:lnTo>
                          <a:pt x="255" y="929"/>
                        </a:lnTo>
                        <a:lnTo>
                          <a:pt x="241" y="931"/>
                        </a:lnTo>
                        <a:lnTo>
                          <a:pt x="206" y="931"/>
                        </a:lnTo>
                        <a:lnTo>
                          <a:pt x="192" y="929"/>
                        </a:lnTo>
                        <a:lnTo>
                          <a:pt x="180" y="921"/>
                        </a:lnTo>
                        <a:lnTo>
                          <a:pt x="172" y="909"/>
                        </a:lnTo>
                        <a:lnTo>
                          <a:pt x="169" y="895"/>
                        </a:lnTo>
                        <a:lnTo>
                          <a:pt x="169" y="825"/>
                        </a:lnTo>
                        <a:lnTo>
                          <a:pt x="169" y="822"/>
                        </a:lnTo>
                        <a:lnTo>
                          <a:pt x="168" y="820"/>
                        </a:lnTo>
                        <a:lnTo>
                          <a:pt x="166" y="819"/>
                        </a:lnTo>
                        <a:lnTo>
                          <a:pt x="165" y="818"/>
                        </a:lnTo>
                        <a:lnTo>
                          <a:pt x="163" y="817"/>
                        </a:lnTo>
                        <a:lnTo>
                          <a:pt x="162" y="817"/>
                        </a:lnTo>
                        <a:lnTo>
                          <a:pt x="158" y="817"/>
                        </a:lnTo>
                        <a:lnTo>
                          <a:pt x="148" y="815"/>
                        </a:lnTo>
                        <a:lnTo>
                          <a:pt x="134" y="812"/>
                        </a:lnTo>
                        <a:lnTo>
                          <a:pt x="116" y="808"/>
                        </a:lnTo>
                        <a:lnTo>
                          <a:pt x="95" y="804"/>
                        </a:lnTo>
                        <a:lnTo>
                          <a:pt x="75" y="798"/>
                        </a:lnTo>
                        <a:lnTo>
                          <a:pt x="54" y="792"/>
                        </a:lnTo>
                        <a:lnTo>
                          <a:pt x="34" y="785"/>
                        </a:lnTo>
                        <a:lnTo>
                          <a:pt x="17" y="777"/>
                        </a:lnTo>
                        <a:lnTo>
                          <a:pt x="9" y="771"/>
                        </a:lnTo>
                        <a:lnTo>
                          <a:pt x="2" y="762"/>
                        </a:lnTo>
                        <a:lnTo>
                          <a:pt x="0" y="752"/>
                        </a:lnTo>
                        <a:lnTo>
                          <a:pt x="2" y="740"/>
                        </a:lnTo>
                        <a:lnTo>
                          <a:pt x="19" y="692"/>
                        </a:lnTo>
                        <a:lnTo>
                          <a:pt x="24" y="683"/>
                        </a:lnTo>
                        <a:lnTo>
                          <a:pt x="32" y="676"/>
                        </a:lnTo>
                        <a:lnTo>
                          <a:pt x="41" y="671"/>
                        </a:lnTo>
                        <a:lnTo>
                          <a:pt x="52" y="669"/>
                        </a:lnTo>
                        <a:lnTo>
                          <a:pt x="57" y="670"/>
                        </a:lnTo>
                        <a:lnTo>
                          <a:pt x="62" y="671"/>
                        </a:lnTo>
                        <a:lnTo>
                          <a:pt x="67" y="673"/>
                        </a:lnTo>
                        <a:lnTo>
                          <a:pt x="70" y="674"/>
                        </a:lnTo>
                        <a:lnTo>
                          <a:pt x="76" y="677"/>
                        </a:lnTo>
                        <a:lnTo>
                          <a:pt x="86" y="681"/>
                        </a:lnTo>
                        <a:lnTo>
                          <a:pt x="100" y="686"/>
                        </a:lnTo>
                        <a:lnTo>
                          <a:pt x="115" y="691"/>
                        </a:lnTo>
                        <a:lnTo>
                          <a:pt x="132" y="697"/>
                        </a:lnTo>
                        <a:lnTo>
                          <a:pt x="150" y="702"/>
                        </a:lnTo>
                        <a:lnTo>
                          <a:pt x="168" y="706"/>
                        </a:lnTo>
                        <a:lnTo>
                          <a:pt x="187" y="709"/>
                        </a:lnTo>
                        <a:lnTo>
                          <a:pt x="204" y="710"/>
                        </a:lnTo>
                        <a:lnTo>
                          <a:pt x="233" y="708"/>
                        </a:lnTo>
                        <a:lnTo>
                          <a:pt x="258" y="701"/>
                        </a:lnTo>
                        <a:lnTo>
                          <a:pt x="279" y="691"/>
                        </a:lnTo>
                        <a:lnTo>
                          <a:pt x="296" y="678"/>
                        </a:lnTo>
                        <a:lnTo>
                          <a:pt x="309" y="662"/>
                        </a:lnTo>
                        <a:lnTo>
                          <a:pt x="317" y="643"/>
                        </a:lnTo>
                        <a:lnTo>
                          <a:pt x="320" y="622"/>
                        </a:lnTo>
                        <a:lnTo>
                          <a:pt x="318" y="602"/>
                        </a:lnTo>
                        <a:lnTo>
                          <a:pt x="311" y="585"/>
                        </a:lnTo>
                        <a:lnTo>
                          <a:pt x="300" y="567"/>
                        </a:lnTo>
                        <a:lnTo>
                          <a:pt x="285" y="552"/>
                        </a:lnTo>
                        <a:lnTo>
                          <a:pt x="264" y="537"/>
                        </a:lnTo>
                        <a:lnTo>
                          <a:pt x="237" y="523"/>
                        </a:lnTo>
                        <a:lnTo>
                          <a:pt x="204" y="509"/>
                        </a:lnTo>
                        <a:lnTo>
                          <a:pt x="177" y="498"/>
                        </a:lnTo>
                        <a:lnTo>
                          <a:pt x="150" y="486"/>
                        </a:lnTo>
                        <a:lnTo>
                          <a:pt x="124" y="473"/>
                        </a:lnTo>
                        <a:lnTo>
                          <a:pt x="100" y="459"/>
                        </a:lnTo>
                        <a:lnTo>
                          <a:pt x="77" y="444"/>
                        </a:lnTo>
                        <a:lnTo>
                          <a:pt x="57" y="425"/>
                        </a:lnTo>
                        <a:lnTo>
                          <a:pt x="40" y="406"/>
                        </a:lnTo>
                        <a:lnTo>
                          <a:pt x="26" y="384"/>
                        </a:lnTo>
                        <a:lnTo>
                          <a:pt x="16" y="360"/>
                        </a:lnTo>
                        <a:lnTo>
                          <a:pt x="9" y="333"/>
                        </a:lnTo>
                        <a:lnTo>
                          <a:pt x="7" y="304"/>
                        </a:lnTo>
                        <a:lnTo>
                          <a:pt x="9" y="273"/>
                        </a:lnTo>
                        <a:lnTo>
                          <a:pt x="16" y="245"/>
                        </a:lnTo>
                        <a:lnTo>
                          <a:pt x="27" y="219"/>
                        </a:lnTo>
                        <a:lnTo>
                          <a:pt x="42" y="195"/>
                        </a:lnTo>
                        <a:lnTo>
                          <a:pt x="60" y="173"/>
                        </a:lnTo>
                        <a:lnTo>
                          <a:pt x="82" y="154"/>
                        </a:lnTo>
                        <a:lnTo>
                          <a:pt x="109" y="138"/>
                        </a:lnTo>
                        <a:lnTo>
                          <a:pt x="137" y="125"/>
                        </a:lnTo>
                        <a:lnTo>
                          <a:pt x="169" y="114"/>
                        </a:lnTo>
                        <a:lnTo>
                          <a:pt x="170" y="114"/>
                        </a:lnTo>
                        <a:lnTo>
                          <a:pt x="172" y="113"/>
                        </a:lnTo>
                        <a:lnTo>
                          <a:pt x="174" y="112"/>
                        </a:lnTo>
                        <a:lnTo>
                          <a:pt x="175" y="110"/>
                        </a:lnTo>
                        <a:lnTo>
                          <a:pt x="177" y="108"/>
                        </a:lnTo>
                        <a:lnTo>
                          <a:pt x="177" y="106"/>
                        </a:lnTo>
                        <a:lnTo>
                          <a:pt x="177" y="36"/>
                        </a:lnTo>
                        <a:lnTo>
                          <a:pt x="180" y="22"/>
                        </a:lnTo>
                        <a:lnTo>
                          <a:pt x="188" y="10"/>
                        </a:lnTo>
                        <a:lnTo>
                          <a:pt x="200" y="3"/>
                        </a:lnTo>
                        <a:lnTo>
                          <a:pt x="2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C0504D"/>
                      </a:solidFill>
                      <a:effectLst/>
                      <a:uLnTx/>
                      <a:uFillTx/>
                    </a:endParaRPr>
                  </a:p>
                </p:txBody>
              </p:sp>
              <p:sp>
                <p:nvSpPr>
                  <p:cNvPr id="136" name="Freeform 16"/>
                  <p:cNvSpPr>
                    <a:spLocks noEditPoints="1"/>
                  </p:cNvSpPr>
                  <p:nvPr/>
                </p:nvSpPr>
                <p:spPr bwMode="auto">
                  <a:xfrm>
                    <a:off x="588684" y="3693945"/>
                    <a:ext cx="329368" cy="329368"/>
                  </a:xfrm>
                  <a:custGeom>
                    <a:avLst/>
                    <a:gdLst>
                      <a:gd name="T0" fmla="*/ 752 w 1759"/>
                      <a:gd name="T1" fmla="*/ 216 h 1756"/>
                      <a:gd name="T2" fmla="*/ 575 w 1759"/>
                      <a:gd name="T3" fmla="*/ 277 h 1756"/>
                      <a:gd name="T4" fmla="*/ 424 w 1759"/>
                      <a:gd name="T5" fmla="*/ 380 h 1756"/>
                      <a:gd name="T6" fmla="*/ 307 w 1759"/>
                      <a:gd name="T7" fmla="*/ 520 h 1756"/>
                      <a:gd name="T8" fmla="*/ 231 w 1759"/>
                      <a:gd name="T9" fmla="*/ 688 h 1756"/>
                      <a:gd name="T10" fmla="*/ 204 w 1759"/>
                      <a:gd name="T11" fmla="*/ 879 h 1756"/>
                      <a:gd name="T12" fmla="*/ 231 w 1759"/>
                      <a:gd name="T13" fmla="*/ 1068 h 1756"/>
                      <a:gd name="T14" fmla="*/ 307 w 1759"/>
                      <a:gd name="T15" fmla="*/ 1236 h 1756"/>
                      <a:gd name="T16" fmla="*/ 424 w 1759"/>
                      <a:gd name="T17" fmla="*/ 1376 h 1756"/>
                      <a:gd name="T18" fmla="*/ 575 w 1759"/>
                      <a:gd name="T19" fmla="*/ 1481 h 1756"/>
                      <a:gd name="T20" fmla="*/ 752 w 1759"/>
                      <a:gd name="T21" fmla="*/ 1540 h 1756"/>
                      <a:gd name="T22" fmla="*/ 945 w 1759"/>
                      <a:gd name="T23" fmla="*/ 1549 h 1756"/>
                      <a:gd name="T24" fmla="*/ 1129 w 1759"/>
                      <a:gd name="T25" fmla="*/ 1506 h 1756"/>
                      <a:gd name="T26" fmla="*/ 1288 w 1759"/>
                      <a:gd name="T27" fmla="*/ 1415 h 1756"/>
                      <a:gd name="T28" fmla="*/ 1417 w 1759"/>
                      <a:gd name="T29" fmla="*/ 1286 h 1756"/>
                      <a:gd name="T30" fmla="*/ 1508 w 1759"/>
                      <a:gd name="T31" fmla="*/ 1126 h 1756"/>
                      <a:gd name="T32" fmla="*/ 1552 w 1759"/>
                      <a:gd name="T33" fmla="*/ 943 h 1756"/>
                      <a:gd name="T34" fmla="*/ 1543 w 1759"/>
                      <a:gd name="T35" fmla="*/ 750 h 1756"/>
                      <a:gd name="T36" fmla="*/ 1483 w 1759"/>
                      <a:gd name="T37" fmla="*/ 574 h 1756"/>
                      <a:gd name="T38" fmla="*/ 1379 w 1759"/>
                      <a:gd name="T39" fmla="*/ 424 h 1756"/>
                      <a:gd name="T40" fmla="*/ 1239 w 1759"/>
                      <a:gd name="T41" fmla="*/ 307 h 1756"/>
                      <a:gd name="T42" fmla="*/ 1069 w 1759"/>
                      <a:gd name="T43" fmla="*/ 231 h 1756"/>
                      <a:gd name="T44" fmla="*/ 880 w 1759"/>
                      <a:gd name="T45" fmla="*/ 204 h 1756"/>
                      <a:gd name="T46" fmla="*/ 1022 w 1759"/>
                      <a:gd name="T47" fmla="*/ 12 h 1756"/>
                      <a:gd name="T48" fmla="*/ 1221 w 1759"/>
                      <a:gd name="T49" fmla="*/ 69 h 1756"/>
                      <a:gd name="T50" fmla="*/ 1399 w 1759"/>
                      <a:gd name="T51" fmla="*/ 170 h 1756"/>
                      <a:gd name="T52" fmla="*/ 1547 w 1759"/>
                      <a:gd name="T53" fmla="*/ 307 h 1756"/>
                      <a:gd name="T54" fmla="*/ 1661 w 1759"/>
                      <a:gd name="T55" fmla="*/ 475 h 1756"/>
                      <a:gd name="T56" fmla="*/ 1734 w 1759"/>
                      <a:gd name="T57" fmla="*/ 667 h 1756"/>
                      <a:gd name="T58" fmla="*/ 1759 w 1759"/>
                      <a:gd name="T59" fmla="*/ 879 h 1756"/>
                      <a:gd name="T60" fmla="*/ 1734 w 1759"/>
                      <a:gd name="T61" fmla="*/ 1089 h 1756"/>
                      <a:gd name="T62" fmla="*/ 1661 w 1759"/>
                      <a:gd name="T63" fmla="*/ 1281 h 1756"/>
                      <a:gd name="T64" fmla="*/ 1547 w 1759"/>
                      <a:gd name="T65" fmla="*/ 1449 h 1756"/>
                      <a:gd name="T66" fmla="*/ 1399 w 1759"/>
                      <a:gd name="T67" fmla="*/ 1586 h 1756"/>
                      <a:gd name="T68" fmla="*/ 1221 w 1759"/>
                      <a:gd name="T69" fmla="*/ 1687 h 1756"/>
                      <a:gd name="T70" fmla="*/ 1022 w 1759"/>
                      <a:gd name="T71" fmla="*/ 1744 h 1756"/>
                      <a:gd name="T72" fmla="*/ 807 w 1759"/>
                      <a:gd name="T73" fmla="*/ 1753 h 1756"/>
                      <a:gd name="T74" fmla="*/ 601 w 1759"/>
                      <a:gd name="T75" fmla="*/ 1711 h 1756"/>
                      <a:gd name="T76" fmla="*/ 417 w 1759"/>
                      <a:gd name="T77" fmla="*/ 1625 h 1756"/>
                      <a:gd name="T78" fmla="*/ 257 w 1759"/>
                      <a:gd name="T79" fmla="*/ 1499 h 1756"/>
                      <a:gd name="T80" fmla="*/ 132 w 1759"/>
                      <a:gd name="T81" fmla="*/ 1341 h 1756"/>
                      <a:gd name="T82" fmla="*/ 45 w 1759"/>
                      <a:gd name="T83" fmla="*/ 1156 h 1756"/>
                      <a:gd name="T84" fmla="*/ 3 w 1759"/>
                      <a:gd name="T85" fmla="*/ 950 h 1756"/>
                      <a:gd name="T86" fmla="*/ 11 w 1759"/>
                      <a:gd name="T87" fmla="*/ 736 h 1756"/>
                      <a:gd name="T88" fmla="*/ 69 w 1759"/>
                      <a:gd name="T89" fmla="*/ 537 h 1756"/>
                      <a:gd name="T90" fmla="*/ 170 w 1759"/>
                      <a:gd name="T91" fmla="*/ 359 h 1756"/>
                      <a:gd name="T92" fmla="*/ 307 w 1759"/>
                      <a:gd name="T93" fmla="*/ 211 h 1756"/>
                      <a:gd name="T94" fmla="*/ 475 w 1759"/>
                      <a:gd name="T95" fmla="*/ 99 h 1756"/>
                      <a:gd name="T96" fmla="*/ 668 w 1759"/>
                      <a:gd name="T97" fmla="*/ 26 h 1756"/>
                      <a:gd name="T98" fmla="*/ 880 w 1759"/>
                      <a:gd name="T99" fmla="*/ 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59" h="1756">
                        <a:moveTo>
                          <a:pt x="880" y="204"/>
                        </a:moveTo>
                        <a:lnTo>
                          <a:pt x="814" y="207"/>
                        </a:lnTo>
                        <a:lnTo>
                          <a:pt x="752" y="216"/>
                        </a:lnTo>
                        <a:lnTo>
                          <a:pt x="690" y="231"/>
                        </a:lnTo>
                        <a:lnTo>
                          <a:pt x="630" y="251"/>
                        </a:lnTo>
                        <a:lnTo>
                          <a:pt x="575" y="277"/>
                        </a:lnTo>
                        <a:lnTo>
                          <a:pt x="521" y="307"/>
                        </a:lnTo>
                        <a:lnTo>
                          <a:pt x="471" y="341"/>
                        </a:lnTo>
                        <a:lnTo>
                          <a:pt x="424" y="380"/>
                        </a:lnTo>
                        <a:lnTo>
                          <a:pt x="380" y="424"/>
                        </a:lnTo>
                        <a:lnTo>
                          <a:pt x="342" y="470"/>
                        </a:lnTo>
                        <a:lnTo>
                          <a:pt x="307" y="520"/>
                        </a:lnTo>
                        <a:lnTo>
                          <a:pt x="277" y="574"/>
                        </a:lnTo>
                        <a:lnTo>
                          <a:pt x="251" y="630"/>
                        </a:lnTo>
                        <a:lnTo>
                          <a:pt x="231" y="688"/>
                        </a:lnTo>
                        <a:lnTo>
                          <a:pt x="216" y="750"/>
                        </a:lnTo>
                        <a:lnTo>
                          <a:pt x="207" y="813"/>
                        </a:lnTo>
                        <a:lnTo>
                          <a:pt x="204" y="879"/>
                        </a:lnTo>
                        <a:lnTo>
                          <a:pt x="207" y="943"/>
                        </a:lnTo>
                        <a:lnTo>
                          <a:pt x="216" y="1007"/>
                        </a:lnTo>
                        <a:lnTo>
                          <a:pt x="231" y="1068"/>
                        </a:lnTo>
                        <a:lnTo>
                          <a:pt x="251" y="1126"/>
                        </a:lnTo>
                        <a:lnTo>
                          <a:pt x="277" y="1183"/>
                        </a:lnTo>
                        <a:lnTo>
                          <a:pt x="307" y="1236"/>
                        </a:lnTo>
                        <a:lnTo>
                          <a:pt x="342" y="1286"/>
                        </a:lnTo>
                        <a:lnTo>
                          <a:pt x="380" y="1333"/>
                        </a:lnTo>
                        <a:lnTo>
                          <a:pt x="424" y="1376"/>
                        </a:lnTo>
                        <a:lnTo>
                          <a:pt x="471" y="1415"/>
                        </a:lnTo>
                        <a:lnTo>
                          <a:pt x="521" y="1450"/>
                        </a:lnTo>
                        <a:lnTo>
                          <a:pt x="575" y="1481"/>
                        </a:lnTo>
                        <a:lnTo>
                          <a:pt x="630" y="1506"/>
                        </a:lnTo>
                        <a:lnTo>
                          <a:pt x="690" y="1526"/>
                        </a:lnTo>
                        <a:lnTo>
                          <a:pt x="752" y="1540"/>
                        </a:lnTo>
                        <a:lnTo>
                          <a:pt x="814" y="1549"/>
                        </a:lnTo>
                        <a:lnTo>
                          <a:pt x="880" y="1553"/>
                        </a:lnTo>
                        <a:lnTo>
                          <a:pt x="945" y="1549"/>
                        </a:lnTo>
                        <a:lnTo>
                          <a:pt x="1008" y="1540"/>
                        </a:lnTo>
                        <a:lnTo>
                          <a:pt x="1069" y="1526"/>
                        </a:lnTo>
                        <a:lnTo>
                          <a:pt x="1129" y="1506"/>
                        </a:lnTo>
                        <a:lnTo>
                          <a:pt x="1184" y="1481"/>
                        </a:lnTo>
                        <a:lnTo>
                          <a:pt x="1239" y="1450"/>
                        </a:lnTo>
                        <a:lnTo>
                          <a:pt x="1288" y="1415"/>
                        </a:lnTo>
                        <a:lnTo>
                          <a:pt x="1335" y="1376"/>
                        </a:lnTo>
                        <a:lnTo>
                          <a:pt x="1379" y="1333"/>
                        </a:lnTo>
                        <a:lnTo>
                          <a:pt x="1417" y="1286"/>
                        </a:lnTo>
                        <a:lnTo>
                          <a:pt x="1452" y="1236"/>
                        </a:lnTo>
                        <a:lnTo>
                          <a:pt x="1483" y="1183"/>
                        </a:lnTo>
                        <a:lnTo>
                          <a:pt x="1508" y="1126"/>
                        </a:lnTo>
                        <a:lnTo>
                          <a:pt x="1528" y="1068"/>
                        </a:lnTo>
                        <a:lnTo>
                          <a:pt x="1543" y="1007"/>
                        </a:lnTo>
                        <a:lnTo>
                          <a:pt x="1552" y="943"/>
                        </a:lnTo>
                        <a:lnTo>
                          <a:pt x="1555" y="879"/>
                        </a:lnTo>
                        <a:lnTo>
                          <a:pt x="1552" y="813"/>
                        </a:lnTo>
                        <a:lnTo>
                          <a:pt x="1543" y="750"/>
                        </a:lnTo>
                        <a:lnTo>
                          <a:pt x="1528" y="688"/>
                        </a:lnTo>
                        <a:lnTo>
                          <a:pt x="1508" y="630"/>
                        </a:lnTo>
                        <a:lnTo>
                          <a:pt x="1483" y="574"/>
                        </a:lnTo>
                        <a:lnTo>
                          <a:pt x="1452" y="520"/>
                        </a:lnTo>
                        <a:lnTo>
                          <a:pt x="1417" y="470"/>
                        </a:lnTo>
                        <a:lnTo>
                          <a:pt x="1379" y="424"/>
                        </a:lnTo>
                        <a:lnTo>
                          <a:pt x="1335" y="380"/>
                        </a:lnTo>
                        <a:lnTo>
                          <a:pt x="1288" y="341"/>
                        </a:lnTo>
                        <a:lnTo>
                          <a:pt x="1239" y="307"/>
                        </a:lnTo>
                        <a:lnTo>
                          <a:pt x="1184" y="277"/>
                        </a:lnTo>
                        <a:lnTo>
                          <a:pt x="1129" y="251"/>
                        </a:lnTo>
                        <a:lnTo>
                          <a:pt x="1069" y="231"/>
                        </a:lnTo>
                        <a:lnTo>
                          <a:pt x="1008" y="216"/>
                        </a:lnTo>
                        <a:lnTo>
                          <a:pt x="945" y="207"/>
                        </a:lnTo>
                        <a:lnTo>
                          <a:pt x="880" y="204"/>
                        </a:lnTo>
                        <a:close/>
                        <a:moveTo>
                          <a:pt x="880" y="0"/>
                        </a:moveTo>
                        <a:lnTo>
                          <a:pt x="952" y="3"/>
                        </a:lnTo>
                        <a:lnTo>
                          <a:pt x="1022" y="12"/>
                        </a:lnTo>
                        <a:lnTo>
                          <a:pt x="1091" y="26"/>
                        </a:lnTo>
                        <a:lnTo>
                          <a:pt x="1158" y="45"/>
                        </a:lnTo>
                        <a:lnTo>
                          <a:pt x="1221" y="69"/>
                        </a:lnTo>
                        <a:lnTo>
                          <a:pt x="1284" y="99"/>
                        </a:lnTo>
                        <a:lnTo>
                          <a:pt x="1342" y="132"/>
                        </a:lnTo>
                        <a:lnTo>
                          <a:pt x="1399" y="170"/>
                        </a:lnTo>
                        <a:lnTo>
                          <a:pt x="1452" y="211"/>
                        </a:lnTo>
                        <a:lnTo>
                          <a:pt x="1502" y="258"/>
                        </a:lnTo>
                        <a:lnTo>
                          <a:pt x="1547" y="307"/>
                        </a:lnTo>
                        <a:lnTo>
                          <a:pt x="1590" y="359"/>
                        </a:lnTo>
                        <a:lnTo>
                          <a:pt x="1627" y="416"/>
                        </a:lnTo>
                        <a:lnTo>
                          <a:pt x="1661" y="475"/>
                        </a:lnTo>
                        <a:lnTo>
                          <a:pt x="1690" y="537"/>
                        </a:lnTo>
                        <a:lnTo>
                          <a:pt x="1715" y="601"/>
                        </a:lnTo>
                        <a:lnTo>
                          <a:pt x="1734" y="667"/>
                        </a:lnTo>
                        <a:lnTo>
                          <a:pt x="1748" y="736"/>
                        </a:lnTo>
                        <a:lnTo>
                          <a:pt x="1756" y="806"/>
                        </a:lnTo>
                        <a:lnTo>
                          <a:pt x="1759" y="879"/>
                        </a:lnTo>
                        <a:lnTo>
                          <a:pt x="1756" y="950"/>
                        </a:lnTo>
                        <a:lnTo>
                          <a:pt x="1748" y="1021"/>
                        </a:lnTo>
                        <a:lnTo>
                          <a:pt x="1734" y="1089"/>
                        </a:lnTo>
                        <a:lnTo>
                          <a:pt x="1715" y="1156"/>
                        </a:lnTo>
                        <a:lnTo>
                          <a:pt x="1690" y="1220"/>
                        </a:lnTo>
                        <a:lnTo>
                          <a:pt x="1661" y="1281"/>
                        </a:lnTo>
                        <a:lnTo>
                          <a:pt x="1627" y="1341"/>
                        </a:lnTo>
                        <a:lnTo>
                          <a:pt x="1590" y="1397"/>
                        </a:lnTo>
                        <a:lnTo>
                          <a:pt x="1547" y="1449"/>
                        </a:lnTo>
                        <a:lnTo>
                          <a:pt x="1502" y="1499"/>
                        </a:lnTo>
                        <a:lnTo>
                          <a:pt x="1452" y="1545"/>
                        </a:lnTo>
                        <a:lnTo>
                          <a:pt x="1399" y="1586"/>
                        </a:lnTo>
                        <a:lnTo>
                          <a:pt x="1342" y="1625"/>
                        </a:lnTo>
                        <a:lnTo>
                          <a:pt x="1284" y="1658"/>
                        </a:lnTo>
                        <a:lnTo>
                          <a:pt x="1221" y="1687"/>
                        </a:lnTo>
                        <a:lnTo>
                          <a:pt x="1158" y="1711"/>
                        </a:lnTo>
                        <a:lnTo>
                          <a:pt x="1091" y="1730"/>
                        </a:lnTo>
                        <a:lnTo>
                          <a:pt x="1022" y="1744"/>
                        </a:lnTo>
                        <a:lnTo>
                          <a:pt x="952" y="1753"/>
                        </a:lnTo>
                        <a:lnTo>
                          <a:pt x="880" y="1756"/>
                        </a:lnTo>
                        <a:lnTo>
                          <a:pt x="807" y="1753"/>
                        </a:lnTo>
                        <a:lnTo>
                          <a:pt x="737" y="1744"/>
                        </a:lnTo>
                        <a:lnTo>
                          <a:pt x="668" y="1730"/>
                        </a:lnTo>
                        <a:lnTo>
                          <a:pt x="601" y="1711"/>
                        </a:lnTo>
                        <a:lnTo>
                          <a:pt x="538" y="1687"/>
                        </a:lnTo>
                        <a:lnTo>
                          <a:pt x="475" y="1658"/>
                        </a:lnTo>
                        <a:lnTo>
                          <a:pt x="417" y="1625"/>
                        </a:lnTo>
                        <a:lnTo>
                          <a:pt x="360" y="1586"/>
                        </a:lnTo>
                        <a:lnTo>
                          <a:pt x="307" y="1545"/>
                        </a:lnTo>
                        <a:lnTo>
                          <a:pt x="257" y="1499"/>
                        </a:lnTo>
                        <a:lnTo>
                          <a:pt x="212" y="1449"/>
                        </a:lnTo>
                        <a:lnTo>
                          <a:pt x="170" y="1397"/>
                        </a:lnTo>
                        <a:lnTo>
                          <a:pt x="132" y="1341"/>
                        </a:lnTo>
                        <a:lnTo>
                          <a:pt x="98" y="1281"/>
                        </a:lnTo>
                        <a:lnTo>
                          <a:pt x="69" y="1220"/>
                        </a:lnTo>
                        <a:lnTo>
                          <a:pt x="45" y="1156"/>
                        </a:lnTo>
                        <a:lnTo>
                          <a:pt x="25" y="1089"/>
                        </a:lnTo>
                        <a:lnTo>
                          <a:pt x="11" y="1021"/>
                        </a:lnTo>
                        <a:lnTo>
                          <a:pt x="3" y="950"/>
                        </a:lnTo>
                        <a:lnTo>
                          <a:pt x="0" y="879"/>
                        </a:lnTo>
                        <a:lnTo>
                          <a:pt x="3" y="806"/>
                        </a:lnTo>
                        <a:lnTo>
                          <a:pt x="11" y="736"/>
                        </a:lnTo>
                        <a:lnTo>
                          <a:pt x="25" y="667"/>
                        </a:lnTo>
                        <a:lnTo>
                          <a:pt x="45" y="601"/>
                        </a:lnTo>
                        <a:lnTo>
                          <a:pt x="69" y="537"/>
                        </a:lnTo>
                        <a:lnTo>
                          <a:pt x="98" y="475"/>
                        </a:lnTo>
                        <a:lnTo>
                          <a:pt x="132" y="416"/>
                        </a:lnTo>
                        <a:lnTo>
                          <a:pt x="170" y="359"/>
                        </a:lnTo>
                        <a:lnTo>
                          <a:pt x="212" y="307"/>
                        </a:lnTo>
                        <a:lnTo>
                          <a:pt x="257" y="258"/>
                        </a:lnTo>
                        <a:lnTo>
                          <a:pt x="307" y="211"/>
                        </a:lnTo>
                        <a:lnTo>
                          <a:pt x="360" y="170"/>
                        </a:lnTo>
                        <a:lnTo>
                          <a:pt x="417" y="132"/>
                        </a:lnTo>
                        <a:lnTo>
                          <a:pt x="475" y="99"/>
                        </a:lnTo>
                        <a:lnTo>
                          <a:pt x="538" y="69"/>
                        </a:lnTo>
                        <a:lnTo>
                          <a:pt x="601" y="45"/>
                        </a:lnTo>
                        <a:lnTo>
                          <a:pt x="668" y="26"/>
                        </a:lnTo>
                        <a:lnTo>
                          <a:pt x="737" y="12"/>
                        </a:lnTo>
                        <a:lnTo>
                          <a:pt x="807" y="3"/>
                        </a:lnTo>
                        <a:lnTo>
                          <a:pt x="8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C0504D"/>
                      </a:solidFill>
                      <a:effectLst/>
                      <a:uLnTx/>
                      <a:uFillTx/>
                    </a:endParaRPr>
                  </a:p>
                </p:txBody>
              </p:sp>
              <p:sp>
                <p:nvSpPr>
                  <p:cNvPr id="137" name="Freeform 17"/>
                  <p:cNvSpPr>
                    <a:spLocks/>
                  </p:cNvSpPr>
                  <p:nvPr/>
                </p:nvSpPr>
                <p:spPr bwMode="auto">
                  <a:xfrm>
                    <a:off x="465919" y="4038284"/>
                    <a:ext cx="450636" cy="197621"/>
                  </a:xfrm>
                  <a:custGeom>
                    <a:avLst/>
                    <a:gdLst>
                      <a:gd name="T0" fmla="*/ 762 w 2410"/>
                      <a:gd name="T1" fmla="*/ 13 h 1059"/>
                      <a:gd name="T2" fmla="*/ 947 w 2410"/>
                      <a:gd name="T3" fmla="*/ 54 h 1059"/>
                      <a:gd name="T4" fmla="*/ 1145 w 2410"/>
                      <a:gd name="T5" fmla="*/ 110 h 1059"/>
                      <a:gd name="T6" fmla="*/ 1330 w 2410"/>
                      <a:gd name="T7" fmla="*/ 168 h 1059"/>
                      <a:gd name="T8" fmla="*/ 1472 w 2410"/>
                      <a:gd name="T9" fmla="*/ 213 h 1059"/>
                      <a:gd name="T10" fmla="*/ 1551 w 2410"/>
                      <a:gd name="T11" fmla="*/ 237 h 1059"/>
                      <a:gd name="T12" fmla="*/ 1599 w 2410"/>
                      <a:gd name="T13" fmla="*/ 285 h 1059"/>
                      <a:gd name="T14" fmla="*/ 1605 w 2410"/>
                      <a:gd name="T15" fmla="*/ 355 h 1059"/>
                      <a:gd name="T16" fmla="*/ 1558 w 2410"/>
                      <a:gd name="T17" fmla="*/ 426 h 1059"/>
                      <a:gd name="T18" fmla="*/ 1446 w 2410"/>
                      <a:gd name="T19" fmla="*/ 469 h 1059"/>
                      <a:gd name="T20" fmla="*/ 1299 w 2410"/>
                      <a:gd name="T21" fmla="*/ 477 h 1059"/>
                      <a:gd name="T22" fmla="*/ 1146 w 2410"/>
                      <a:gd name="T23" fmla="*/ 462 h 1059"/>
                      <a:gd name="T24" fmla="*/ 1010 w 2410"/>
                      <a:gd name="T25" fmla="*/ 439 h 1059"/>
                      <a:gd name="T26" fmla="*/ 912 w 2410"/>
                      <a:gd name="T27" fmla="*/ 422 h 1059"/>
                      <a:gd name="T28" fmla="*/ 875 w 2410"/>
                      <a:gd name="T29" fmla="*/ 428 h 1059"/>
                      <a:gd name="T30" fmla="*/ 926 w 2410"/>
                      <a:gd name="T31" fmla="*/ 489 h 1059"/>
                      <a:gd name="T32" fmla="*/ 1057 w 2410"/>
                      <a:gd name="T33" fmla="*/ 541 h 1059"/>
                      <a:gd name="T34" fmla="*/ 1230 w 2410"/>
                      <a:gd name="T35" fmla="*/ 575 h 1059"/>
                      <a:gd name="T36" fmla="*/ 1412 w 2410"/>
                      <a:gd name="T37" fmla="*/ 588 h 1059"/>
                      <a:gd name="T38" fmla="*/ 1628 w 2410"/>
                      <a:gd name="T39" fmla="*/ 563 h 1059"/>
                      <a:gd name="T40" fmla="*/ 1997 w 2410"/>
                      <a:gd name="T41" fmla="*/ 452 h 1059"/>
                      <a:gd name="T42" fmla="*/ 2261 w 2410"/>
                      <a:gd name="T43" fmla="*/ 329 h 1059"/>
                      <a:gd name="T44" fmla="*/ 2356 w 2410"/>
                      <a:gd name="T45" fmla="*/ 337 h 1059"/>
                      <a:gd name="T46" fmla="*/ 2407 w 2410"/>
                      <a:gd name="T47" fmla="*/ 412 h 1059"/>
                      <a:gd name="T48" fmla="*/ 2384 w 2410"/>
                      <a:gd name="T49" fmla="*/ 524 h 1059"/>
                      <a:gd name="T50" fmla="*/ 2296 w 2410"/>
                      <a:gd name="T51" fmla="*/ 618 h 1059"/>
                      <a:gd name="T52" fmla="*/ 2175 w 2410"/>
                      <a:gd name="T53" fmla="*/ 702 h 1059"/>
                      <a:gd name="T54" fmla="*/ 2012 w 2410"/>
                      <a:gd name="T55" fmla="*/ 803 h 1059"/>
                      <a:gd name="T56" fmla="*/ 1830 w 2410"/>
                      <a:gd name="T57" fmla="*/ 905 h 1059"/>
                      <a:gd name="T58" fmla="*/ 1657 w 2410"/>
                      <a:gd name="T59" fmla="*/ 991 h 1059"/>
                      <a:gd name="T60" fmla="*/ 1516 w 2410"/>
                      <a:gd name="T61" fmla="*/ 1048 h 1059"/>
                      <a:gd name="T62" fmla="*/ 1419 w 2410"/>
                      <a:gd name="T63" fmla="*/ 1059 h 1059"/>
                      <a:gd name="T64" fmla="*/ 1256 w 2410"/>
                      <a:gd name="T65" fmla="*/ 1045 h 1059"/>
                      <a:gd name="T66" fmla="*/ 1043 w 2410"/>
                      <a:gd name="T67" fmla="*/ 1017 h 1059"/>
                      <a:gd name="T68" fmla="*/ 808 w 2410"/>
                      <a:gd name="T69" fmla="*/ 980 h 1059"/>
                      <a:gd name="T70" fmla="*/ 583 w 2410"/>
                      <a:gd name="T71" fmla="*/ 942 h 1059"/>
                      <a:gd name="T72" fmla="*/ 396 w 2410"/>
                      <a:gd name="T73" fmla="*/ 908 h 1059"/>
                      <a:gd name="T74" fmla="*/ 278 w 2410"/>
                      <a:gd name="T75" fmla="*/ 886 h 1059"/>
                      <a:gd name="T76" fmla="*/ 180 w 2410"/>
                      <a:gd name="T77" fmla="*/ 889 h 1059"/>
                      <a:gd name="T78" fmla="*/ 78 w 2410"/>
                      <a:gd name="T79" fmla="*/ 947 h 1059"/>
                      <a:gd name="T80" fmla="*/ 25 w 2410"/>
                      <a:gd name="T81" fmla="*/ 980 h 1059"/>
                      <a:gd name="T82" fmla="*/ 5 w 2410"/>
                      <a:gd name="T83" fmla="*/ 962 h 1059"/>
                      <a:gd name="T84" fmla="*/ 0 w 2410"/>
                      <a:gd name="T85" fmla="*/ 943 h 1059"/>
                      <a:gd name="T86" fmla="*/ 16 w 2410"/>
                      <a:gd name="T87" fmla="*/ 699 h 1059"/>
                      <a:gd name="T88" fmla="*/ 34 w 2410"/>
                      <a:gd name="T89" fmla="*/ 415 h 1059"/>
                      <a:gd name="T90" fmla="*/ 50 w 2410"/>
                      <a:gd name="T91" fmla="*/ 161 h 1059"/>
                      <a:gd name="T92" fmla="*/ 67 w 2410"/>
                      <a:gd name="T93" fmla="*/ 78 h 1059"/>
                      <a:gd name="T94" fmla="*/ 115 w 2410"/>
                      <a:gd name="T95" fmla="*/ 63 h 1059"/>
                      <a:gd name="T96" fmla="*/ 242 w 2410"/>
                      <a:gd name="T97" fmla="*/ 43 h 1059"/>
                      <a:gd name="T98" fmla="*/ 421 w 2410"/>
                      <a:gd name="T99" fmla="*/ 18 h 1059"/>
                      <a:gd name="T100" fmla="*/ 588 w 2410"/>
                      <a:gd name="T101" fmla="*/ 2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10" h="1059">
                        <a:moveTo>
                          <a:pt x="650" y="0"/>
                        </a:moveTo>
                        <a:lnTo>
                          <a:pt x="684" y="2"/>
                        </a:lnTo>
                        <a:lnTo>
                          <a:pt x="722" y="7"/>
                        </a:lnTo>
                        <a:lnTo>
                          <a:pt x="762" y="13"/>
                        </a:lnTo>
                        <a:lnTo>
                          <a:pt x="805" y="21"/>
                        </a:lnTo>
                        <a:lnTo>
                          <a:pt x="851" y="31"/>
                        </a:lnTo>
                        <a:lnTo>
                          <a:pt x="898" y="42"/>
                        </a:lnTo>
                        <a:lnTo>
                          <a:pt x="947" y="54"/>
                        </a:lnTo>
                        <a:lnTo>
                          <a:pt x="996" y="67"/>
                        </a:lnTo>
                        <a:lnTo>
                          <a:pt x="1046" y="82"/>
                        </a:lnTo>
                        <a:lnTo>
                          <a:pt x="1096" y="96"/>
                        </a:lnTo>
                        <a:lnTo>
                          <a:pt x="1145" y="110"/>
                        </a:lnTo>
                        <a:lnTo>
                          <a:pt x="1194" y="125"/>
                        </a:lnTo>
                        <a:lnTo>
                          <a:pt x="1241" y="140"/>
                        </a:lnTo>
                        <a:lnTo>
                          <a:pt x="1287" y="154"/>
                        </a:lnTo>
                        <a:lnTo>
                          <a:pt x="1330" y="168"/>
                        </a:lnTo>
                        <a:lnTo>
                          <a:pt x="1370" y="181"/>
                        </a:lnTo>
                        <a:lnTo>
                          <a:pt x="1408" y="193"/>
                        </a:lnTo>
                        <a:lnTo>
                          <a:pt x="1442" y="203"/>
                        </a:lnTo>
                        <a:lnTo>
                          <a:pt x="1472" y="213"/>
                        </a:lnTo>
                        <a:lnTo>
                          <a:pt x="1497" y="220"/>
                        </a:lnTo>
                        <a:lnTo>
                          <a:pt x="1518" y="226"/>
                        </a:lnTo>
                        <a:lnTo>
                          <a:pt x="1535" y="231"/>
                        </a:lnTo>
                        <a:lnTo>
                          <a:pt x="1551" y="237"/>
                        </a:lnTo>
                        <a:lnTo>
                          <a:pt x="1566" y="246"/>
                        </a:lnTo>
                        <a:lnTo>
                          <a:pt x="1579" y="257"/>
                        </a:lnTo>
                        <a:lnTo>
                          <a:pt x="1590" y="270"/>
                        </a:lnTo>
                        <a:lnTo>
                          <a:pt x="1599" y="285"/>
                        </a:lnTo>
                        <a:lnTo>
                          <a:pt x="1604" y="301"/>
                        </a:lnTo>
                        <a:lnTo>
                          <a:pt x="1608" y="319"/>
                        </a:lnTo>
                        <a:lnTo>
                          <a:pt x="1608" y="337"/>
                        </a:lnTo>
                        <a:lnTo>
                          <a:pt x="1605" y="355"/>
                        </a:lnTo>
                        <a:lnTo>
                          <a:pt x="1598" y="374"/>
                        </a:lnTo>
                        <a:lnTo>
                          <a:pt x="1589" y="393"/>
                        </a:lnTo>
                        <a:lnTo>
                          <a:pt x="1575" y="410"/>
                        </a:lnTo>
                        <a:lnTo>
                          <a:pt x="1558" y="426"/>
                        </a:lnTo>
                        <a:lnTo>
                          <a:pt x="1536" y="440"/>
                        </a:lnTo>
                        <a:lnTo>
                          <a:pt x="1509" y="452"/>
                        </a:lnTo>
                        <a:lnTo>
                          <a:pt x="1479" y="462"/>
                        </a:lnTo>
                        <a:lnTo>
                          <a:pt x="1446" y="469"/>
                        </a:lnTo>
                        <a:lnTo>
                          <a:pt x="1411" y="474"/>
                        </a:lnTo>
                        <a:lnTo>
                          <a:pt x="1374" y="477"/>
                        </a:lnTo>
                        <a:lnTo>
                          <a:pt x="1337" y="478"/>
                        </a:lnTo>
                        <a:lnTo>
                          <a:pt x="1299" y="477"/>
                        </a:lnTo>
                        <a:lnTo>
                          <a:pt x="1260" y="475"/>
                        </a:lnTo>
                        <a:lnTo>
                          <a:pt x="1221" y="472"/>
                        </a:lnTo>
                        <a:lnTo>
                          <a:pt x="1184" y="467"/>
                        </a:lnTo>
                        <a:lnTo>
                          <a:pt x="1146" y="462"/>
                        </a:lnTo>
                        <a:lnTo>
                          <a:pt x="1109" y="456"/>
                        </a:lnTo>
                        <a:lnTo>
                          <a:pt x="1075" y="450"/>
                        </a:lnTo>
                        <a:lnTo>
                          <a:pt x="1041" y="444"/>
                        </a:lnTo>
                        <a:lnTo>
                          <a:pt x="1010" y="439"/>
                        </a:lnTo>
                        <a:lnTo>
                          <a:pt x="981" y="433"/>
                        </a:lnTo>
                        <a:lnTo>
                          <a:pt x="955" y="429"/>
                        </a:lnTo>
                        <a:lnTo>
                          <a:pt x="932" y="425"/>
                        </a:lnTo>
                        <a:lnTo>
                          <a:pt x="912" y="422"/>
                        </a:lnTo>
                        <a:lnTo>
                          <a:pt x="896" y="421"/>
                        </a:lnTo>
                        <a:lnTo>
                          <a:pt x="885" y="421"/>
                        </a:lnTo>
                        <a:lnTo>
                          <a:pt x="877" y="424"/>
                        </a:lnTo>
                        <a:lnTo>
                          <a:pt x="875" y="428"/>
                        </a:lnTo>
                        <a:lnTo>
                          <a:pt x="878" y="444"/>
                        </a:lnTo>
                        <a:lnTo>
                          <a:pt x="888" y="459"/>
                        </a:lnTo>
                        <a:lnTo>
                          <a:pt x="904" y="474"/>
                        </a:lnTo>
                        <a:lnTo>
                          <a:pt x="926" y="489"/>
                        </a:lnTo>
                        <a:lnTo>
                          <a:pt x="953" y="503"/>
                        </a:lnTo>
                        <a:lnTo>
                          <a:pt x="984" y="516"/>
                        </a:lnTo>
                        <a:lnTo>
                          <a:pt x="1018" y="528"/>
                        </a:lnTo>
                        <a:lnTo>
                          <a:pt x="1057" y="541"/>
                        </a:lnTo>
                        <a:lnTo>
                          <a:pt x="1097" y="551"/>
                        </a:lnTo>
                        <a:lnTo>
                          <a:pt x="1140" y="560"/>
                        </a:lnTo>
                        <a:lnTo>
                          <a:pt x="1185" y="568"/>
                        </a:lnTo>
                        <a:lnTo>
                          <a:pt x="1230" y="575"/>
                        </a:lnTo>
                        <a:lnTo>
                          <a:pt x="1276" y="581"/>
                        </a:lnTo>
                        <a:lnTo>
                          <a:pt x="1322" y="585"/>
                        </a:lnTo>
                        <a:lnTo>
                          <a:pt x="1367" y="587"/>
                        </a:lnTo>
                        <a:lnTo>
                          <a:pt x="1412" y="588"/>
                        </a:lnTo>
                        <a:lnTo>
                          <a:pt x="1455" y="587"/>
                        </a:lnTo>
                        <a:lnTo>
                          <a:pt x="1495" y="585"/>
                        </a:lnTo>
                        <a:lnTo>
                          <a:pt x="1533" y="580"/>
                        </a:lnTo>
                        <a:lnTo>
                          <a:pt x="1628" y="563"/>
                        </a:lnTo>
                        <a:lnTo>
                          <a:pt x="1724" y="541"/>
                        </a:lnTo>
                        <a:lnTo>
                          <a:pt x="1818" y="514"/>
                        </a:lnTo>
                        <a:lnTo>
                          <a:pt x="1909" y="484"/>
                        </a:lnTo>
                        <a:lnTo>
                          <a:pt x="1997" y="452"/>
                        </a:lnTo>
                        <a:lnTo>
                          <a:pt x="2081" y="417"/>
                        </a:lnTo>
                        <a:lnTo>
                          <a:pt x="2160" y="379"/>
                        </a:lnTo>
                        <a:lnTo>
                          <a:pt x="2233" y="341"/>
                        </a:lnTo>
                        <a:lnTo>
                          <a:pt x="2261" y="329"/>
                        </a:lnTo>
                        <a:lnTo>
                          <a:pt x="2287" y="324"/>
                        </a:lnTo>
                        <a:lnTo>
                          <a:pt x="2311" y="323"/>
                        </a:lnTo>
                        <a:lnTo>
                          <a:pt x="2334" y="328"/>
                        </a:lnTo>
                        <a:lnTo>
                          <a:pt x="2356" y="337"/>
                        </a:lnTo>
                        <a:lnTo>
                          <a:pt x="2374" y="350"/>
                        </a:lnTo>
                        <a:lnTo>
                          <a:pt x="2389" y="367"/>
                        </a:lnTo>
                        <a:lnTo>
                          <a:pt x="2400" y="389"/>
                        </a:lnTo>
                        <a:lnTo>
                          <a:pt x="2407" y="412"/>
                        </a:lnTo>
                        <a:lnTo>
                          <a:pt x="2410" y="437"/>
                        </a:lnTo>
                        <a:lnTo>
                          <a:pt x="2407" y="465"/>
                        </a:lnTo>
                        <a:lnTo>
                          <a:pt x="2398" y="494"/>
                        </a:lnTo>
                        <a:lnTo>
                          <a:pt x="2384" y="524"/>
                        </a:lnTo>
                        <a:lnTo>
                          <a:pt x="2362" y="556"/>
                        </a:lnTo>
                        <a:lnTo>
                          <a:pt x="2333" y="587"/>
                        </a:lnTo>
                        <a:lnTo>
                          <a:pt x="2317" y="601"/>
                        </a:lnTo>
                        <a:lnTo>
                          <a:pt x="2296" y="618"/>
                        </a:lnTo>
                        <a:lnTo>
                          <a:pt x="2272" y="636"/>
                        </a:lnTo>
                        <a:lnTo>
                          <a:pt x="2243" y="656"/>
                        </a:lnTo>
                        <a:lnTo>
                          <a:pt x="2210" y="678"/>
                        </a:lnTo>
                        <a:lnTo>
                          <a:pt x="2175" y="702"/>
                        </a:lnTo>
                        <a:lnTo>
                          <a:pt x="2138" y="727"/>
                        </a:lnTo>
                        <a:lnTo>
                          <a:pt x="2097" y="751"/>
                        </a:lnTo>
                        <a:lnTo>
                          <a:pt x="2055" y="777"/>
                        </a:lnTo>
                        <a:lnTo>
                          <a:pt x="2012" y="803"/>
                        </a:lnTo>
                        <a:lnTo>
                          <a:pt x="1967" y="829"/>
                        </a:lnTo>
                        <a:lnTo>
                          <a:pt x="1922" y="855"/>
                        </a:lnTo>
                        <a:lnTo>
                          <a:pt x="1875" y="880"/>
                        </a:lnTo>
                        <a:lnTo>
                          <a:pt x="1830" y="905"/>
                        </a:lnTo>
                        <a:lnTo>
                          <a:pt x="1785" y="929"/>
                        </a:lnTo>
                        <a:lnTo>
                          <a:pt x="1741" y="951"/>
                        </a:lnTo>
                        <a:lnTo>
                          <a:pt x="1698" y="972"/>
                        </a:lnTo>
                        <a:lnTo>
                          <a:pt x="1657" y="991"/>
                        </a:lnTo>
                        <a:lnTo>
                          <a:pt x="1617" y="1010"/>
                        </a:lnTo>
                        <a:lnTo>
                          <a:pt x="1581" y="1025"/>
                        </a:lnTo>
                        <a:lnTo>
                          <a:pt x="1547" y="1038"/>
                        </a:lnTo>
                        <a:lnTo>
                          <a:pt x="1516" y="1048"/>
                        </a:lnTo>
                        <a:lnTo>
                          <a:pt x="1489" y="1055"/>
                        </a:lnTo>
                        <a:lnTo>
                          <a:pt x="1471" y="1058"/>
                        </a:lnTo>
                        <a:lnTo>
                          <a:pt x="1448" y="1059"/>
                        </a:lnTo>
                        <a:lnTo>
                          <a:pt x="1419" y="1059"/>
                        </a:lnTo>
                        <a:lnTo>
                          <a:pt x="1384" y="1057"/>
                        </a:lnTo>
                        <a:lnTo>
                          <a:pt x="1346" y="1054"/>
                        </a:lnTo>
                        <a:lnTo>
                          <a:pt x="1303" y="1050"/>
                        </a:lnTo>
                        <a:lnTo>
                          <a:pt x="1256" y="1045"/>
                        </a:lnTo>
                        <a:lnTo>
                          <a:pt x="1207" y="1039"/>
                        </a:lnTo>
                        <a:lnTo>
                          <a:pt x="1154" y="1033"/>
                        </a:lnTo>
                        <a:lnTo>
                          <a:pt x="1100" y="1025"/>
                        </a:lnTo>
                        <a:lnTo>
                          <a:pt x="1043" y="1017"/>
                        </a:lnTo>
                        <a:lnTo>
                          <a:pt x="985" y="1009"/>
                        </a:lnTo>
                        <a:lnTo>
                          <a:pt x="926" y="1000"/>
                        </a:lnTo>
                        <a:lnTo>
                          <a:pt x="868" y="990"/>
                        </a:lnTo>
                        <a:lnTo>
                          <a:pt x="808" y="980"/>
                        </a:lnTo>
                        <a:lnTo>
                          <a:pt x="750" y="971"/>
                        </a:lnTo>
                        <a:lnTo>
                          <a:pt x="693" y="961"/>
                        </a:lnTo>
                        <a:lnTo>
                          <a:pt x="637" y="951"/>
                        </a:lnTo>
                        <a:lnTo>
                          <a:pt x="583" y="942"/>
                        </a:lnTo>
                        <a:lnTo>
                          <a:pt x="531" y="933"/>
                        </a:lnTo>
                        <a:lnTo>
                          <a:pt x="483" y="924"/>
                        </a:lnTo>
                        <a:lnTo>
                          <a:pt x="437" y="916"/>
                        </a:lnTo>
                        <a:lnTo>
                          <a:pt x="396" y="908"/>
                        </a:lnTo>
                        <a:lnTo>
                          <a:pt x="359" y="901"/>
                        </a:lnTo>
                        <a:lnTo>
                          <a:pt x="326" y="895"/>
                        </a:lnTo>
                        <a:lnTo>
                          <a:pt x="299" y="890"/>
                        </a:lnTo>
                        <a:lnTo>
                          <a:pt x="278" y="886"/>
                        </a:lnTo>
                        <a:lnTo>
                          <a:pt x="263" y="882"/>
                        </a:lnTo>
                        <a:lnTo>
                          <a:pt x="236" y="879"/>
                        </a:lnTo>
                        <a:lnTo>
                          <a:pt x="207" y="882"/>
                        </a:lnTo>
                        <a:lnTo>
                          <a:pt x="180" y="889"/>
                        </a:lnTo>
                        <a:lnTo>
                          <a:pt x="154" y="900"/>
                        </a:lnTo>
                        <a:lnTo>
                          <a:pt x="128" y="914"/>
                        </a:lnTo>
                        <a:lnTo>
                          <a:pt x="103" y="930"/>
                        </a:lnTo>
                        <a:lnTo>
                          <a:pt x="78" y="947"/>
                        </a:lnTo>
                        <a:lnTo>
                          <a:pt x="57" y="965"/>
                        </a:lnTo>
                        <a:lnTo>
                          <a:pt x="44" y="974"/>
                        </a:lnTo>
                        <a:lnTo>
                          <a:pt x="33" y="979"/>
                        </a:lnTo>
                        <a:lnTo>
                          <a:pt x="25" y="980"/>
                        </a:lnTo>
                        <a:lnTo>
                          <a:pt x="18" y="978"/>
                        </a:lnTo>
                        <a:lnTo>
                          <a:pt x="12" y="974"/>
                        </a:lnTo>
                        <a:lnTo>
                          <a:pt x="8" y="969"/>
                        </a:lnTo>
                        <a:lnTo>
                          <a:pt x="5" y="962"/>
                        </a:lnTo>
                        <a:lnTo>
                          <a:pt x="2" y="956"/>
                        </a:lnTo>
                        <a:lnTo>
                          <a:pt x="1" y="950"/>
                        </a:lnTo>
                        <a:lnTo>
                          <a:pt x="1" y="945"/>
                        </a:lnTo>
                        <a:lnTo>
                          <a:pt x="0" y="943"/>
                        </a:lnTo>
                        <a:lnTo>
                          <a:pt x="4" y="890"/>
                        </a:lnTo>
                        <a:lnTo>
                          <a:pt x="8" y="830"/>
                        </a:lnTo>
                        <a:lnTo>
                          <a:pt x="12" y="767"/>
                        </a:lnTo>
                        <a:lnTo>
                          <a:pt x="16" y="699"/>
                        </a:lnTo>
                        <a:lnTo>
                          <a:pt x="21" y="629"/>
                        </a:lnTo>
                        <a:lnTo>
                          <a:pt x="25" y="558"/>
                        </a:lnTo>
                        <a:lnTo>
                          <a:pt x="30" y="485"/>
                        </a:lnTo>
                        <a:lnTo>
                          <a:pt x="34" y="415"/>
                        </a:lnTo>
                        <a:lnTo>
                          <a:pt x="39" y="345"/>
                        </a:lnTo>
                        <a:lnTo>
                          <a:pt x="43" y="280"/>
                        </a:lnTo>
                        <a:lnTo>
                          <a:pt x="47" y="217"/>
                        </a:lnTo>
                        <a:lnTo>
                          <a:pt x="50" y="161"/>
                        </a:lnTo>
                        <a:lnTo>
                          <a:pt x="54" y="111"/>
                        </a:lnTo>
                        <a:lnTo>
                          <a:pt x="56" y="97"/>
                        </a:lnTo>
                        <a:lnTo>
                          <a:pt x="60" y="86"/>
                        </a:lnTo>
                        <a:lnTo>
                          <a:pt x="67" y="78"/>
                        </a:lnTo>
                        <a:lnTo>
                          <a:pt x="76" y="72"/>
                        </a:lnTo>
                        <a:lnTo>
                          <a:pt x="87" y="68"/>
                        </a:lnTo>
                        <a:lnTo>
                          <a:pt x="100" y="65"/>
                        </a:lnTo>
                        <a:lnTo>
                          <a:pt x="115" y="63"/>
                        </a:lnTo>
                        <a:lnTo>
                          <a:pt x="131" y="60"/>
                        </a:lnTo>
                        <a:lnTo>
                          <a:pt x="164" y="55"/>
                        </a:lnTo>
                        <a:lnTo>
                          <a:pt x="201" y="49"/>
                        </a:lnTo>
                        <a:lnTo>
                          <a:pt x="242" y="43"/>
                        </a:lnTo>
                        <a:lnTo>
                          <a:pt x="285" y="36"/>
                        </a:lnTo>
                        <a:lnTo>
                          <a:pt x="329" y="30"/>
                        </a:lnTo>
                        <a:lnTo>
                          <a:pt x="376" y="24"/>
                        </a:lnTo>
                        <a:lnTo>
                          <a:pt x="421" y="18"/>
                        </a:lnTo>
                        <a:lnTo>
                          <a:pt x="467" y="13"/>
                        </a:lnTo>
                        <a:lnTo>
                          <a:pt x="510" y="8"/>
                        </a:lnTo>
                        <a:lnTo>
                          <a:pt x="550" y="4"/>
                        </a:lnTo>
                        <a:lnTo>
                          <a:pt x="588" y="2"/>
                        </a:lnTo>
                        <a:lnTo>
                          <a:pt x="622" y="0"/>
                        </a:lnTo>
                        <a:lnTo>
                          <a:pt x="6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C0504D"/>
                      </a:solidFill>
                      <a:effectLst/>
                      <a:uLnTx/>
                      <a:uFillTx/>
                    </a:endParaRPr>
                  </a:p>
                </p:txBody>
              </p:sp>
              <p:sp>
                <p:nvSpPr>
                  <p:cNvPr id="138" name="Freeform 18"/>
                  <p:cNvSpPr>
                    <a:spLocks noEditPoints="1"/>
                  </p:cNvSpPr>
                  <p:nvPr/>
                </p:nvSpPr>
                <p:spPr bwMode="auto">
                  <a:xfrm>
                    <a:off x="841263" y="4044273"/>
                    <a:ext cx="143724" cy="182650"/>
                  </a:xfrm>
                  <a:custGeom>
                    <a:avLst/>
                    <a:gdLst>
                      <a:gd name="T0" fmla="*/ 396 w 764"/>
                      <a:gd name="T1" fmla="*/ 589 h 984"/>
                      <a:gd name="T2" fmla="*/ 367 w 764"/>
                      <a:gd name="T3" fmla="*/ 592 h 984"/>
                      <a:gd name="T4" fmla="*/ 341 w 764"/>
                      <a:gd name="T5" fmla="*/ 600 h 984"/>
                      <a:gd name="T6" fmla="*/ 317 w 764"/>
                      <a:gd name="T7" fmla="*/ 613 h 984"/>
                      <a:gd name="T8" fmla="*/ 295 w 764"/>
                      <a:gd name="T9" fmla="*/ 630 h 984"/>
                      <a:gd name="T10" fmla="*/ 278 w 764"/>
                      <a:gd name="T11" fmla="*/ 651 h 984"/>
                      <a:gd name="T12" fmla="*/ 265 w 764"/>
                      <a:gd name="T13" fmla="*/ 675 h 984"/>
                      <a:gd name="T14" fmla="*/ 257 w 764"/>
                      <a:gd name="T15" fmla="*/ 702 h 984"/>
                      <a:gd name="T16" fmla="*/ 254 w 764"/>
                      <a:gd name="T17" fmla="*/ 730 h 984"/>
                      <a:gd name="T18" fmla="*/ 257 w 764"/>
                      <a:gd name="T19" fmla="*/ 758 h 984"/>
                      <a:gd name="T20" fmla="*/ 265 w 764"/>
                      <a:gd name="T21" fmla="*/ 785 h 984"/>
                      <a:gd name="T22" fmla="*/ 278 w 764"/>
                      <a:gd name="T23" fmla="*/ 809 h 984"/>
                      <a:gd name="T24" fmla="*/ 295 w 764"/>
                      <a:gd name="T25" fmla="*/ 831 h 984"/>
                      <a:gd name="T26" fmla="*/ 317 w 764"/>
                      <a:gd name="T27" fmla="*/ 848 h 984"/>
                      <a:gd name="T28" fmla="*/ 341 w 764"/>
                      <a:gd name="T29" fmla="*/ 861 h 984"/>
                      <a:gd name="T30" fmla="*/ 367 w 764"/>
                      <a:gd name="T31" fmla="*/ 869 h 984"/>
                      <a:gd name="T32" fmla="*/ 396 w 764"/>
                      <a:gd name="T33" fmla="*/ 872 h 984"/>
                      <a:gd name="T34" fmla="*/ 425 w 764"/>
                      <a:gd name="T35" fmla="*/ 869 h 984"/>
                      <a:gd name="T36" fmla="*/ 451 w 764"/>
                      <a:gd name="T37" fmla="*/ 861 h 984"/>
                      <a:gd name="T38" fmla="*/ 475 w 764"/>
                      <a:gd name="T39" fmla="*/ 848 h 984"/>
                      <a:gd name="T40" fmla="*/ 496 w 764"/>
                      <a:gd name="T41" fmla="*/ 831 h 984"/>
                      <a:gd name="T42" fmla="*/ 513 w 764"/>
                      <a:gd name="T43" fmla="*/ 809 h 984"/>
                      <a:gd name="T44" fmla="*/ 526 w 764"/>
                      <a:gd name="T45" fmla="*/ 785 h 984"/>
                      <a:gd name="T46" fmla="*/ 534 w 764"/>
                      <a:gd name="T47" fmla="*/ 758 h 984"/>
                      <a:gd name="T48" fmla="*/ 538 w 764"/>
                      <a:gd name="T49" fmla="*/ 730 h 984"/>
                      <a:gd name="T50" fmla="*/ 534 w 764"/>
                      <a:gd name="T51" fmla="*/ 702 h 984"/>
                      <a:gd name="T52" fmla="*/ 526 w 764"/>
                      <a:gd name="T53" fmla="*/ 675 h 984"/>
                      <a:gd name="T54" fmla="*/ 513 w 764"/>
                      <a:gd name="T55" fmla="*/ 651 h 984"/>
                      <a:gd name="T56" fmla="*/ 496 w 764"/>
                      <a:gd name="T57" fmla="*/ 630 h 984"/>
                      <a:gd name="T58" fmla="*/ 475 w 764"/>
                      <a:gd name="T59" fmla="*/ 613 h 984"/>
                      <a:gd name="T60" fmla="*/ 451 w 764"/>
                      <a:gd name="T61" fmla="*/ 600 h 984"/>
                      <a:gd name="T62" fmla="*/ 425 w 764"/>
                      <a:gd name="T63" fmla="*/ 592 h 984"/>
                      <a:gd name="T64" fmla="*/ 396 w 764"/>
                      <a:gd name="T65" fmla="*/ 589 h 984"/>
                      <a:gd name="T66" fmla="*/ 186 w 764"/>
                      <a:gd name="T67" fmla="*/ 0 h 984"/>
                      <a:gd name="T68" fmla="*/ 698 w 764"/>
                      <a:gd name="T69" fmla="*/ 25 h 984"/>
                      <a:gd name="T70" fmla="*/ 717 w 764"/>
                      <a:gd name="T71" fmla="*/ 29 h 984"/>
                      <a:gd name="T72" fmla="*/ 733 w 764"/>
                      <a:gd name="T73" fmla="*/ 37 h 984"/>
                      <a:gd name="T74" fmla="*/ 747 w 764"/>
                      <a:gd name="T75" fmla="*/ 50 h 984"/>
                      <a:gd name="T76" fmla="*/ 757 w 764"/>
                      <a:gd name="T77" fmla="*/ 65 h 984"/>
                      <a:gd name="T78" fmla="*/ 763 w 764"/>
                      <a:gd name="T79" fmla="*/ 82 h 984"/>
                      <a:gd name="T80" fmla="*/ 764 w 764"/>
                      <a:gd name="T81" fmla="*/ 101 h 984"/>
                      <a:gd name="T82" fmla="*/ 702 w 764"/>
                      <a:gd name="T83" fmla="*/ 914 h 984"/>
                      <a:gd name="T84" fmla="*/ 698 w 764"/>
                      <a:gd name="T85" fmla="*/ 933 h 984"/>
                      <a:gd name="T86" fmla="*/ 689 w 764"/>
                      <a:gd name="T87" fmla="*/ 950 h 984"/>
                      <a:gd name="T88" fmla="*/ 677 w 764"/>
                      <a:gd name="T89" fmla="*/ 964 h 984"/>
                      <a:gd name="T90" fmla="*/ 662 w 764"/>
                      <a:gd name="T91" fmla="*/ 975 h 984"/>
                      <a:gd name="T92" fmla="*/ 643 w 764"/>
                      <a:gd name="T93" fmla="*/ 982 h 984"/>
                      <a:gd name="T94" fmla="*/ 624 w 764"/>
                      <a:gd name="T95" fmla="*/ 984 h 984"/>
                      <a:gd name="T96" fmla="*/ 56 w 764"/>
                      <a:gd name="T97" fmla="*/ 984 h 984"/>
                      <a:gd name="T98" fmla="*/ 38 w 764"/>
                      <a:gd name="T99" fmla="*/ 981 h 984"/>
                      <a:gd name="T100" fmla="*/ 22 w 764"/>
                      <a:gd name="T101" fmla="*/ 973 h 984"/>
                      <a:gd name="T102" fmla="*/ 11 w 764"/>
                      <a:gd name="T103" fmla="*/ 961 h 984"/>
                      <a:gd name="T104" fmla="*/ 3 w 764"/>
                      <a:gd name="T105" fmla="*/ 946 h 984"/>
                      <a:gd name="T106" fmla="*/ 0 w 764"/>
                      <a:gd name="T107" fmla="*/ 929 h 984"/>
                      <a:gd name="T108" fmla="*/ 2 w 764"/>
                      <a:gd name="T109" fmla="*/ 911 h 984"/>
                      <a:gd name="T110" fmla="*/ 96 w 764"/>
                      <a:gd name="T111" fmla="*/ 67 h 984"/>
                      <a:gd name="T112" fmla="*/ 103 w 764"/>
                      <a:gd name="T113" fmla="*/ 49 h 984"/>
                      <a:gd name="T114" fmla="*/ 114 w 764"/>
                      <a:gd name="T115" fmla="*/ 32 h 984"/>
                      <a:gd name="T116" fmla="*/ 129 w 764"/>
                      <a:gd name="T117" fmla="*/ 18 h 984"/>
                      <a:gd name="T118" fmla="*/ 146 w 764"/>
                      <a:gd name="T119" fmla="*/ 8 h 984"/>
                      <a:gd name="T120" fmla="*/ 165 w 764"/>
                      <a:gd name="T121" fmla="*/ 2 h 984"/>
                      <a:gd name="T122" fmla="*/ 186 w 764"/>
                      <a:gd name="T123"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4" h="984">
                        <a:moveTo>
                          <a:pt x="396" y="589"/>
                        </a:moveTo>
                        <a:lnTo>
                          <a:pt x="367" y="592"/>
                        </a:lnTo>
                        <a:lnTo>
                          <a:pt x="341" y="600"/>
                        </a:lnTo>
                        <a:lnTo>
                          <a:pt x="317" y="613"/>
                        </a:lnTo>
                        <a:lnTo>
                          <a:pt x="295" y="630"/>
                        </a:lnTo>
                        <a:lnTo>
                          <a:pt x="278" y="651"/>
                        </a:lnTo>
                        <a:lnTo>
                          <a:pt x="265" y="675"/>
                        </a:lnTo>
                        <a:lnTo>
                          <a:pt x="257" y="702"/>
                        </a:lnTo>
                        <a:lnTo>
                          <a:pt x="254" y="730"/>
                        </a:lnTo>
                        <a:lnTo>
                          <a:pt x="257" y="758"/>
                        </a:lnTo>
                        <a:lnTo>
                          <a:pt x="265" y="785"/>
                        </a:lnTo>
                        <a:lnTo>
                          <a:pt x="278" y="809"/>
                        </a:lnTo>
                        <a:lnTo>
                          <a:pt x="295" y="831"/>
                        </a:lnTo>
                        <a:lnTo>
                          <a:pt x="317" y="848"/>
                        </a:lnTo>
                        <a:lnTo>
                          <a:pt x="341" y="861"/>
                        </a:lnTo>
                        <a:lnTo>
                          <a:pt x="367" y="869"/>
                        </a:lnTo>
                        <a:lnTo>
                          <a:pt x="396" y="872"/>
                        </a:lnTo>
                        <a:lnTo>
                          <a:pt x="425" y="869"/>
                        </a:lnTo>
                        <a:lnTo>
                          <a:pt x="451" y="861"/>
                        </a:lnTo>
                        <a:lnTo>
                          <a:pt x="475" y="848"/>
                        </a:lnTo>
                        <a:lnTo>
                          <a:pt x="496" y="831"/>
                        </a:lnTo>
                        <a:lnTo>
                          <a:pt x="513" y="809"/>
                        </a:lnTo>
                        <a:lnTo>
                          <a:pt x="526" y="785"/>
                        </a:lnTo>
                        <a:lnTo>
                          <a:pt x="534" y="758"/>
                        </a:lnTo>
                        <a:lnTo>
                          <a:pt x="538" y="730"/>
                        </a:lnTo>
                        <a:lnTo>
                          <a:pt x="534" y="702"/>
                        </a:lnTo>
                        <a:lnTo>
                          <a:pt x="526" y="675"/>
                        </a:lnTo>
                        <a:lnTo>
                          <a:pt x="513" y="651"/>
                        </a:lnTo>
                        <a:lnTo>
                          <a:pt x="496" y="630"/>
                        </a:lnTo>
                        <a:lnTo>
                          <a:pt x="475" y="613"/>
                        </a:lnTo>
                        <a:lnTo>
                          <a:pt x="451" y="600"/>
                        </a:lnTo>
                        <a:lnTo>
                          <a:pt x="425" y="592"/>
                        </a:lnTo>
                        <a:lnTo>
                          <a:pt x="396" y="589"/>
                        </a:lnTo>
                        <a:close/>
                        <a:moveTo>
                          <a:pt x="186" y="0"/>
                        </a:moveTo>
                        <a:lnTo>
                          <a:pt x="698" y="25"/>
                        </a:lnTo>
                        <a:lnTo>
                          <a:pt x="717" y="29"/>
                        </a:lnTo>
                        <a:lnTo>
                          <a:pt x="733" y="37"/>
                        </a:lnTo>
                        <a:lnTo>
                          <a:pt x="747" y="50"/>
                        </a:lnTo>
                        <a:lnTo>
                          <a:pt x="757" y="65"/>
                        </a:lnTo>
                        <a:lnTo>
                          <a:pt x="763" y="82"/>
                        </a:lnTo>
                        <a:lnTo>
                          <a:pt x="764" y="101"/>
                        </a:lnTo>
                        <a:lnTo>
                          <a:pt x="702" y="914"/>
                        </a:lnTo>
                        <a:lnTo>
                          <a:pt x="698" y="933"/>
                        </a:lnTo>
                        <a:lnTo>
                          <a:pt x="689" y="950"/>
                        </a:lnTo>
                        <a:lnTo>
                          <a:pt x="677" y="964"/>
                        </a:lnTo>
                        <a:lnTo>
                          <a:pt x="662" y="975"/>
                        </a:lnTo>
                        <a:lnTo>
                          <a:pt x="643" y="982"/>
                        </a:lnTo>
                        <a:lnTo>
                          <a:pt x="624" y="984"/>
                        </a:lnTo>
                        <a:lnTo>
                          <a:pt x="56" y="984"/>
                        </a:lnTo>
                        <a:lnTo>
                          <a:pt x="38" y="981"/>
                        </a:lnTo>
                        <a:lnTo>
                          <a:pt x="22" y="973"/>
                        </a:lnTo>
                        <a:lnTo>
                          <a:pt x="11" y="961"/>
                        </a:lnTo>
                        <a:lnTo>
                          <a:pt x="3" y="946"/>
                        </a:lnTo>
                        <a:lnTo>
                          <a:pt x="0" y="929"/>
                        </a:lnTo>
                        <a:lnTo>
                          <a:pt x="2" y="911"/>
                        </a:lnTo>
                        <a:lnTo>
                          <a:pt x="96" y="67"/>
                        </a:lnTo>
                        <a:lnTo>
                          <a:pt x="103" y="49"/>
                        </a:lnTo>
                        <a:lnTo>
                          <a:pt x="114" y="32"/>
                        </a:lnTo>
                        <a:lnTo>
                          <a:pt x="129" y="18"/>
                        </a:lnTo>
                        <a:lnTo>
                          <a:pt x="146" y="8"/>
                        </a:lnTo>
                        <a:lnTo>
                          <a:pt x="165" y="2"/>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C0504D"/>
                      </a:solidFill>
                      <a:effectLst/>
                      <a:uLnTx/>
                      <a:uFillTx/>
                    </a:endParaRPr>
                  </a:p>
                </p:txBody>
              </p:sp>
            </p:grpSp>
            <p:sp>
              <p:nvSpPr>
                <p:cNvPr id="133" name="文本框 2"/>
                <p:cNvSpPr txBox="1"/>
                <p:nvPr/>
              </p:nvSpPr>
              <p:spPr>
                <a:xfrm>
                  <a:off x="5853392" y="6841678"/>
                  <a:ext cx="1660048" cy="433320"/>
                </a:xfrm>
                <a:prstGeom prst="rect">
                  <a:avLst/>
                </a:prstGeom>
                <a:noFill/>
                <a:ln w="6350" cap="flat" cmpd="sng" algn="ctr">
                  <a:noFill/>
                  <a:prstDash val="solid"/>
                  <a:tailEnd type="triangle"/>
                </a:ln>
                <a:effectLst/>
              </p:spPr>
              <p:txBody>
                <a:bodyPr tIns="91440" rtlCol="0" anchor="t" anchorCtr="0">
                  <a:noAutofit/>
                </a:bodyPr>
                <a:lstStyle>
                  <a:defPPr>
                    <a:defRPr lang="zh-CN"/>
                  </a:defPPr>
                  <a:lvl1pPr algn="ctr">
                    <a:defRPr sz="1100" b="1">
                      <a:solidFill>
                        <a:srgbClr val="00B0F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人力资源服务公司</a:t>
                  </a:r>
                </a:p>
              </p:txBody>
            </p:sp>
          </p:grpSp>
          <p:sp>
            <p:nvSpPr>
              <p:cNvPr id="126" name="矩形 125"/>
              <p:cNvSpPr/>
              <p:nvPr/>
            </p:nvSpPr>
            <p:spPr>
              <a:xfrm>
                <a:off x="11195456" y="3456756"/>
                <a:ext cx="1584176" cy="2376264"/>
              </a:xfrm>
              <a:prstGeom prst="rect">
                <a:avLst/>
              </a:prstGeom>
              <a:noFill/>
              <a:ln w="28575" cap="flat" cmpd="sng" algn="ctr">
                <a:solidFill>
                  <a:srgbClr val="00B0F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sp>
          <p:nvSpPr>
            <p:cNvPr id="123" name="KSO_Shape"/>
            <p:cNvSpPr>
              <a:spLocks/>
            </p:cNvSpPr>
            <p:nvPr/>
          </p:nvSpPr>
          <p:spPr bwMode="auto">
            <a:xfrm>
              <a:off x="7556702" y="4683730"/>
              <a:ext cx="749579" cy="51865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B0F0"/>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pitchFamily="34" charset="0"/>
                <a:ea typeface="宋体" panose="02010600030101010101" pitchFamily="2" charset="-122"/>
              </a:endParaRPr>
            </a:p>
          </p:txBody>
        </p:sp>
      </p:grpSp>
      <p:grpSp>
        <p:nvGrpSpPr>
          <p:cNvPr id="157" name="组合 156"/>
          <p:cNvGrpSpPr/>
          <p:nvPr/>
        </p:nvGrpSpPr>
        <p:grpSpPr>
          <a:xfrm>
            <a:off x="6888549" y="1701354"/>
            <a:ext cx="3252296" cy="4601469"/>
            <a:chOff x="6378044" y="1107282"/>
            <a:chExt cx="3252296" cy="5465815"/>
          </a:xfrm>
        </p:grpSpPr>
        <p:grpSp>
          <p:nvGrpSpPr>
            <p:cNvPr id="158" name="组合 157"/>
            <p:cNvGrpSpPr/>
            <p:nvPr/>
          </p:nvGrpSpPr>
          <p:grpSpPr>
            <a:xfrm>
              <a:off x="6378044" y="1107282"/>
              <a:ext cx="3062621" cy="3802998"/>
              <a:chOff x="6378044" y="1107282"/>
              <a:chExt cx="3062621" cy="3802998"/>
            </a:xfrm>
          </p:grpSpPr>
          <p:grpSp>
            <p:nvGrpSpPr>
              <p:cNvPr id="168" name="组合 167"/>
              <p:cNvGrpSpPr/>
              <p:nvPr/>
            </p:nvGrpSpPr>
            <p:grpSpPr>
              <a:xfrm>
                <a:off x="6378044" y="1395626"/>
                <a:ext cx="3062621" cy="1306600"/>
                <a:chOff x="1965301" y="1404407"/>
                <a:chExt cx="3972825" cy="1306600"/>
              </a:xfrm>
            </p:grpSpPr>
            <p:sp>
              <p:nvSpPr>
                <p:cNvPr id="179" name="矩形 178"/>
                <p:cNvSpPr/>
                <p:nvPr/>
              </p:nvSpPr>
              <p:spPr>
                <a:xfrm>
                  <a:off x="1965301" y="1404407"/>
                  <a:ext cx="3972825" cy="1188955"/>
                </a:xfrm>
                <a:prstGeom prst="rect">
                  <a:avLst/>
                </a:prstGeom>
                <a:solidFill>
                  <a:sysClr val="window" lastClr="FFFFFF">
                    <a:lumMod val="95000"/>
                  </a:sysClr>
                </a:solidFill>
                <a:ln w="19050" cap="flat" cmpd="sng" algn="ctr">
                  <a:solidFill>
                    <a:sysClr val="window" lastClr="FFFFFF"/>
                  </a:solidFill>
                  <a:prstDash val="solid"/>
                  <a:miter lim="800000"/>
                </a:ln>
                <a:effectLst>
                  <a:innerShdw blurRad="63500" dist="50800" dir="13500000">
                    <a:prstClr val="black">
                      <a:alpha val="19000"/>
                    </a:prstClr>
                  </a:innerShdw>
                </a:effectLst>
              </p:spPr>
              <p:txBody>
                <a:bodyPr lIns="244944" tIns="51846" rIns="103693" bIns="51846"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180" name="矩形 179"/>
                <p:cNvSpPr>
                  <a:spLocks noChangeArrowheads="1"/>
                </p:cNvSpPr>
                <p:nvPr/>
              </p:nvSpPr>
              <p:spPr bwMode="auto">
                <a:xfrm>
                  <a:off x="2050847" y="1499861"/>
                  <a:ext cx="3887279" cy="1211146"/>
                </a:xfrm>
                <a:prstGeom prst="rect">
                  <a:avLst/>
                </a:prstGeom>
                <a:noFill/>
                <a:ln w="9525">
                  <a:noFill/>
                  <a:miter lim="800000"/>
                  <a:headEnd/>
                  <a:tailEnd/>
                </a:ln>
              </p:spPr>
              <p:txBody>
                <a:bodyPr wrap="square" lIns="58783" tIns="29391" rIns="58783" bIns="29391">
                  <a:spAutoFit/>
                </a:bodyPr>
                <a:lstStyle/>
                <a:p>
                  <a:pPr marL="0" marR="0" lvl="0" indent="0" algn="just" defTabSz="914400" eaLnBrk="1" fontAlgn="auto" latinLnBrk="0" hangingPunct="1">
                    <a:lnSpc>
                      <a:spcPct val="130000"/>
                    </a:lnSpc>
                    <a:spcBef>
                      <a:spcPts val="0"/>
                    </a:spcBef>
                    <a:spcAft>
                      <a:spcPts val="0"/>
                    </a:spcAft>
                    <a:buClr>
                      <a:sysClr val="windowText" lastClr="000000">
                        <a:lumMod val="85000"/>
                        <a:lumOff val="15000"/>
                      </a:sysClr>
                    </a:buClr>
                    <a:buSzPct val="90000"/>
                    <a:buFontTx/>
                    <a:buNone/>
                    <a:tabLst/>
                    <a:defRPr/>
                  </a:pPr>
                  <a:r>
                    <a:rPr kumimoji="0" lang="zh-CN" altLang="en-US" sz="1200" b="1"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rPr>
                    <a:t>项目介绍：</a:t>
                  </a:r>
                  <a:r>
                    <a:rPr kumimoji="0" lang="zh-CN" altLang="en-US" sz="1200" b="0"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rPr>
                    <a:t>运用互联网、物联网等技术手段创新医疗养老服务模式，建设智慧养老服务网络平台，提供实时、快捷、高效、低成本的养老服务</a:t>
                  </a:r>
                  <a:r>
                    <a:rPr kumimoji="0" lang="zh-CN" altLang="en-US" sz="900" b="0"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rPr>
                    <a:t>。</a:t>
                  </a:r>
                  <a:endParaRPr kumimoji="0" lang="en-US" altLang="zh-CN" sz="900" b="1"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endParaRPr>
                </a:p>
              </p:txBody>
            </p:sp>
          </p:grpSp>
          <p:sp>
            <p:nvSpPr>
              <p:cNvPr id="169" name="TextBox 25"/>
              <p:cNvSpPr txBox="1"/>
              <p:nvPr/>
            </p:nvSpPr>
            <p:spPr>
              <a:xfrm>
                <a:off x="6510799" y="1107282"/>
                <a:ext cx="2734414" cy="343727"/>
              </a:xfrm>
              <a:prstGeom prst="rect">
                <a:avLst/>
              </a:prstGeom>
              <a:noFill/>
            </p:spPr>
            <p:txBody>
              <a:bodyPr wrap="square" lIns="103693" tIns="51846" rIns="103693" bIns="51846"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健康养老创业项目（举例）</a:t>
                </a:r>
              </a:p>
            </p:txBody>
          </p:sp>
          <p:grpSp>
            <p:nvGrpSpPr>
              <p:cNvPr id="170" name="组合 169"/>
              <p:cNvGrpSpPr/>
              <p:nvPr/>
            </p:nvGrpSpPr>
            <p:grpSpPr>
              <a:xfrm>
                <a:off x="6429255" y="2708910"/>
                <a:ext cx="1311373" cy="1319806"/>
                <a:chOff x="3488197" y="4935867"/>
                <a:chExt cx="1205603" cy="1319806"/>
              </a:xfrm>
            </p:grpSpPr>
            <p:sp>
              <p:nvSpPr>
                <p:cNvPr id="177" name="矩形 176"/>
                <p:cNvSpPr/>
                <p:nvPr/>
              </p:nvSpPr>
              <p:spPr>
                <a:xfrm>
                  <a:off x="3488197" y="4936392"/>
                  <a:ext cx="1203504" cy="1319281"/>
                </a:xfrm>
                <a:prstGeom prst="rect">
                  <a:avLst/>
                </a:prstGeom>
                <a:solidFill>
                  <a:srgbClr val="0077D0">
                    <a:lumMod val="20000"/>
                    <a:lumOff val="80000"/>
                  </a:srgbClr>
                </a:solidFill>
              </p:spPr>
              <p:txBody>
                <a:bodyPr wrap="square" lIns="108000" tIns="36000" rIns="72000" bIns="36000" anchor="ctr" anchorCtr="0">
                  <a:no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老人生活照料</a:t>
                  </a:r>
                  <a:endParaRPr kumimoji="0" lang="en-US" altLang="zh-CN"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清洁口腔</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鼻饲</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饮食照料</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睡眠照料</a:t>
                  </a:r>
                </a:p>
              </p:txBody>
            </p:sp>
            <p:sp>
              <p:nvSpPr>
                <p:cNvPr id="178" name="直角三角形 177"/>
                <p:cNvSpPr/>
                <p:nvPr/>
              </p:nvSpPr>
              <p:spPr>
                <a:xfrm rot="10800000">
                  <a:off x="4527026" y="4935867"/>
                  <a:ext cx="166774" cy="178300"/>
                </a:xfrm>
                <a:prstGeom prst="rtTriangle">
                  <a:avLst/>
                </a:prstGeom>
                <a:solidFill>
                  <a:srgbClr val="0077D0">
                    <a:lumMod val="60000"/>
                    <a:lumOff val="40000"/>
                  </a:srgbClr>
                </a:solidFill>
              </p:spPr>
              <p:txBody>
                <a:bodyPr wrap="none" bIns="0" anchor="b"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171" name="组合 170"/>
              <p:cNvGrpSpPr/>
              <p:nvPr/>
            </p:nvGrpSpPr>
            <p:grpSpPr>
              <a:xfrm>
                <a:off x="8102060" y="2709435"/>
                <a:ext cx="1292817" cy="1170948"/>
                <a:chOff x="3488197" y="4936392"/>
                <a:chExt cx="1188544" cy="1170948"/>
              </a:xfrm>
            </p:grpSpPr>
            <p:sp>
              <p:nvSpPr>
                <p:cNvPr id="175" name="矩形 174"/>
                <p:cNvSpPr/>
                <p:nvPr/>
              </p:nvSpPr>
              <p:spPr>
                <a:xfrm>
                  <a:off x="3488197" y="4936392"/>
                  <a:ext cx="1188544" cy="1170948"/>
                </a:xfrm>
                <a:prstGeom prst="rect">
                  <a:avLst/>
                </a:prstGeom>
                <a:solidFill>
                  <a:srgbClr val="0077D0">
                    <a:lumMod val="20000"/>
                    <a:lumOff val="80000"/>
                  </a:srgbClr>
                </a:solidFill>
              </p:spPr>
              <p:txBody>
                <a:bodyPr wrap="square" lIns="108000" tIns="36000" rIns="72000" bIns="36000" anchor="ctr" anchorCtr="0">
                  <a:no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老人疾病护理</a:t>
                  </a:r>
                  <a:endParaRPr kumimoji="0" lang="en-US" altLang="zh-CN"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常见疾病护理</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压疮护理</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康复护理</a:t>
                  </a:r>
                </a:p>
              </p:txBody>
            </p:sp>
            <p:sp>
              <p:nvSpPr>
                <p:cNvPr id="176" name="直角三角形 175"/>
                <p:cNvSpPr/>
                <p:nvPr/>
              </p:nvSpPr>
              <p:spPr>
                <a:xfrm rot="10800000">
                  <a:off x="4509967" y="4959276"/>
                  <a:ext cx="166774" cy="178300"/>
                </a:xfrm>
                <a:prstGeom prst="rtTriangle">
                  <a:avLst/>
                </a:prstGeom>
                <a:solidFill>
                  <a:srgbClr val="0077D0">
                    <a:lumMod val="60000"/>
                    <a:lumOff val="40000"/>
                  </a:srgbClr>
                </a:solidFill>
              </p:spPr>
              <p:txBody>
                <a:bodyPr wrap="none" bIns="0" anchor="b"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172" name="组合 171"/>
              <p:cNvGrpSpPr/>
              <p:nvPr/>
            </p:nvGrpSpPr>
            <p:grpSpPr>
              <a:xfrm>
                <a:off x="6445528" y="4009644"/>
                <a:ext cx="1292817" cy="900636"/>
                <a:chOff x="3506141" y="5303000"/>
                <a:chExt cx="1188544" cy="900636"/>
              </a:xfrm>
            </p:grpSpPr>
            <p:sp>
              <p:nvSpPr>
                <p:cNvPr id="173" name="矩形 172"/>
                <p:cNvSpPr/>
                <p:nvPr/>
              </p:nvSpPr>
              <p:spPr>
                <a:xfrm>
                  <a:off x="3506141" y="5303000"/>
                  <a:ext cx="1188544" cy="900636"/>
                </a:xfrm>
                <a:prstGeom prst="rect">
                  <a:avLst/>
                </a:prstGeom>
                <a:solidFill>
                  <a:srgbClr val="0077D0">
                    <a:lumMod val="20000"/>
                    <a:lumOff val="80000"/>
                  </a:srgbClr>
                </a:solidFill>
              </p:spPr>
              <p:txBody>
                <a:bodyPr wrap="square" lIns="108000" tIns="36000" rIns="72000" bIns="36000" anchor="ctr" anchorCtr="0">
                  <a:no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老人心理护理</a:t>
                  </a:r>
                  <a:endParaRPr kumimoji="0" lang="en-US" altLang="zh-CN"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心理障碍排除</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171450" marR="0" lvl="0" indent="-171450" algn="just" defTabSz="91440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临终老人安慰</a:t>
                  </a:r>
                </a:p>
              </p:txBody>
            </p:sp>
            <p:sp>
              <p:nvSpPr>
                <p:cNvPr id="174" name="直角三角形 173"/>
                <p:cNvSpPr/>
                <p:nvPr/>
              </p:nvSpPr>
              <p:spPr>
                <a:xfrm rot="10800000">
                  <a:off x="4512951" y="5322072"/>
                  <a:ext cx="166774" cy="178300"/>
                </a:xfrm>
                <a:prstGeom prst="rtTriangle">
                  <a:avLst/>
                </a:prstGeom>
                <a:solidFill>
                  <a:srgbClr val="0077D0">
                    <a:lumMod val="60000"/>
                    <a:lumOff val="40000"/>
                  </a:srgbClr>
                </a:solidFill>
              </p:spPr>
              <p:txBody>
                <a:bodyPr wrap="none" bIns="0" anchor="b"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grpSp>
          <p:nvGrpSpPr>
            <p:cNvPr id="159" name="组合 158"/>
            <p:cNvGrpSpPr/>
            <p:nvPr/>
          </p:nvGrpSpPr>
          <p:grpSpPr>
            <a:xfrm>
              <a:off x="6455973" y="4507142"/>
              <a:ext cx="3174367" cy="2065955"/>
              <a:chOff x="6403131" y="4402652"/>
              <a:chExt cx="3174367" cy="2065955"/>
            </a:xfrm>
          </p:grpSpPr>
          <p:sp>
            <p:nvSpPr>
              <p:cNvPr id="160" name="六边形 159"/>
              <p:cNvSpPr/>
              <p:nvPr/>
            </p:nvSpPr>
            <p:spPr>
              <a:xfrm>
                <a:off x="6403131" y="5246672"/>
                <a:ext cx="919578" cy="806276"/>
              </a:xfrm>
              <a:prstGeom prst="hexagon">
                <a:avLst/>
              </a:prstGeom>
              <a:solidFill>
                <a:srgbClr val="0067B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可穿戴设备实时</a:t>
                </a:r>
                <a:endParaRPr kumimoji="0" lang="en-US" altLang="zh-CN"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监测</a:t>
                </a:r>
              </a:p>
            </p:txBody>
          </p:sp>
          <p:grpSp>
            <p:nvGrpSpPr>
              <p:cNvPr id="161" name="组合 160"/>
              <p:cNvGrpSpPr/>
              <p:nvPr/>
            </p:nvGrpSpPr>
            <p:grpSpPr>
              <a:xfrm>
                <a:off x="7906323" y="4402652"/>
                <a:ext cx="919578" cy="1650297"/>
                <a:chOff x="7908787" y="4402652"/>
                <a:chExt cx="919578" cy="1650297"/>
              </a:xfrm>
            </p:grpSpPr>
            <p:sp>
              <p:nvSpPr>
                <p:cNvPr id="166" name="六边形 165"/>
                <p:cNvSpPr/>
                <p:nvPr/>
              </p:nvSpPr>
              <p:spPr>
                <a:xfrm>
                  <a:off x="7908787" y="4402652"/>
                  <a:ext cx="919578" cy="806277"/>
                </a:xfrm>
                <a:prstGeom prst="hexagon">
                  <a:avLst/>
                </a:prstGeom>
                <a:solidFill>
                  <a:srgbClr val="0067B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养老</a:t>
                  </a:r>
                  <a:endParaRPr kumimoji="0" lang="en-US" altLang="zh-CN"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公寓</a:t>
                  </a:r>
                </a:p>
              </p:txBody>
            </p:sp>
            <p:sp>
              <p:nvSpPr>
                <p:cNvPr id="167" name="六边形 166"/>
                <p:cNvSpPr/>
                <p:nvPr/>
              </p:nvSpPr>
              <p:spPr>
                <a:xfrm>
                  <a:off x="7908787" y="5246673"/>
                  <a:ext cx="919578" cy="806276"/>
                </a:xfrm>
                <a:prstGeom prst="hexagon">
                  <a:avLst/>
                </a:prstGeom>
                <a:solidFill>
                  <a:srgbClr val="0067B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老幼童托俱乐部</a:t>
                  </a:r>
                  <a:endParaRPr kumimoji="0" lang="en-US" altLang="zh-CN"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7154727" y="4822840"/>
                <a:ext cx="919578" cy="1645767"/>
                <a:chOff x="7159390" y="4822840"/>
                <a:chExt cx="919578" cy="1645767"/>
              </a:xfrm>
            </p:grpSpPr>
            <p:sp>
              <p:nvSpPr>
                <p:cNvPr id="164" name="六边形 163"/>
                <p:cNvSpPr/>
                <p:nvPr/>
              </p:nvSpPr>
              <p:spPr>
                <a:xfrm>
                  <a:off x="7159390" y="4822840"/>
                  <a:ext cx="919578" cy="806276"/>
                </a:xfrm>
                <a:prstGeom prst="hexagon">
                  <a:avLst/>
                </a:prstGeom>
                <a:solidFill>
                  <a:srgbClr val="0067B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社区医疗定期巡诊</a:t>
                  </a:r>
                </a:p>
              </p:txBody>
            </p:sp>
            <p:sp>
              <p:nvSpPr>
                <p:cNvPr id="165" name="六边形 164"/>
                <p:cNvSpPr/>
                <p:nvPr/>
              </p:nvSpPr>
              <p:spPr>
                <a:xfrm>
                  <a:off x="7159390" y="5662331"/>
                  <a:ext cx="919578" cy="806276"/>
                </a:xfrm>
                <a:prstGeom prst="hexagon">
                  <a:avLst/>
                </a:prstGeom>
                <a:solidFill>
                  <a:srgbClr val="0067B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营养餐</a:t>
                  </a:r>
                  <a:endParaRPr kumimoji="0" lang="en-US" altLang="zh-CN"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配送</a:t>
                  </a:r>
                  <a:endParaRPr kumimoji="0" lang="en-US" altLang="zh-CN"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家政服务</a:t>
                  </a:r>
                </a:p>
              </p:txBody>
            </p:sp>
          </p:grpSp>
          <p:sp>
            <p:nvSpPr>
              <p:cNvPr id="163" name="六边形 162"/>
              <p:cNvSpPr/>
              <p:nvPr/>
            </p:nvSpPr>
            <p:spPr>
              <a:xfrm>
                <a:off x="8657920" y="4822839"/>
                <a:ext cx="919578" cy="806276"/>
              </a:xfrm>
              <a:prstGeom prst="hexagon">
                <a:avLst/>
              </a:prstGeom>
              <a:solidFill>
                <a:srgbClr val="0067B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老年大学（社区</a:t>
                </a:r>
                <a:r>
                  <a:rPr kumimoji="0" lang="en-US" altLang="zh-CN"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远程）</a:t>
                </a:r>
              </a:p>
            </p:txBody>
          </p:sp>
        </p:grpSp>
      </p:grpSp>
      <p:sp>
        <p:nvSpPr>
          <p:cNvPr id="181" name="矩形 30"/>
          <p:cNvSpPr>
            <a:spLocks noChangeArrowheads="1"/>
          </p:cNvSpPr>
          <p:nvPr/>
        </p:nvSpPr>
        <p:spPr bwMode="auto">
          <a:xfrm>
            <a:off x="195472" y="671733"/>
            <a:ext cx="1314153" cy="412441"/>
          </a:xfrm>
          <a:prstGeom prst="rect">
            <a:avLst/>
          </a:prstGeom>
          <a:noFill/>
          <a:ln w="9525">
            <a:noFill/>
            <a:miter lim="800000"/>
            <a:headEnd/>
            <a:tailEnd/>
          </a:ln>
        </p:spPr>
        <p:txBody>
          <a:bodyPr wrap="square" lIns="51837" tIns="25918" rIns="51837" bIns="25918">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5. </a:t>
            </a:r>
            <a:r>
              <a:rPr lang="zh-CN" altLang="en-US" b="1" dirty="0" smtClean="0">
                <a:solidFill>
                  <a:srgbClr val="C00000"/>
                </a:solidFill>
                <a:latin typeface="微软雅黑" panose="020B0503020204020204" pitchFamily="34" charset="-122"/>
                <a:ea typeface="微软雅黑" panose="020B0503020204020204" pitchFamily="34" charset="-122"/>
              </a:rPr>
              <a:t>人才服务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82" name="矩形 30"/>
          <p:cNvSpPr>
            <a:spLocks noChangeArrowheads="1"/>
          </p:cNvSpPr>
          <p:nvPr/>
        </p:nvSpPr>
        <p:spPr bwMode="auto">
          <a:xfrm>
            <a:off x="7752645" y="1341314"/>
            <a:ext cx="1200899" cy="371416"/>
          </a:xfrm>
          <a:prstGeom prst="rect">
            <a:avLst/>
          </a:prstGeom>
          <a:noFill/>
          <a:ln w="9525">
            <a:noFill/>
            <a:miter lim="800000"/>
            <a:headEnd/>
            <a:tailEnd/>
          </a:ln>
        </p:spPr>
        <p:txBody>
          <a:bodyPr wrap="square" lIns="45943" tIns="22971" rIns="45943" bIns="22971">
            <a:spAutoFit/>
          </a:bodyPr>
          <a:lstStyle/>
          <a:p>
            <a:pPr>
              <a:lnSpc>
                <a:spcPct val="130000"/>
              </a:lnSpc>
            </a:pPr>
            <a:r>
              <a:rPr lang="zh-CN" altLang="en-US" b="1" dirty="0">
                <a:latin typeface="微软雅黑" panose="020B0503020204020204" pitchFamily="34" charset="-122"/>
                <a:ea typeface="微软雅黑" panose="020B0503020204020204" pitchFamily="34" charset="-122"/>
              </a:rPr>
              <a:t>创新创业</a:t>
            </a:r>
          </a:p>
        </p:txBody>
      </p:sp>
      <p:sp>
        <p:nvSpPr>
          <p:cNvPr id="2" name="矩形 1"/>
          <p:cNvSpPr/>
          <p:nvPr/>
        </p:nvSpPr>
        <p:spPr>
          <a:xfrm>
            <a:off x="3190167" y="1631822"/>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人才服务</a:t>
            </a:r>
            <a:endParaRPr lang="zh-CN" altLang="en-US" dirty="0"/>
          </a:p>
        </p:txBody>
      </p:sp>
    </p:spTree>
    <p:extLst>
      <p:ext uri="{BB962C8B-B14F-4D97-AF65-F5344CB8AC3E}">
        <p14:creationId xmlns:p14="http://schemas.microsoft.com/office/powerpoint/2010/main" val="3639670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2"/>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1" y="6190539"/>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endParaRPr lang="zh-CN" altLang="en-US" sz="100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0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7" y="3946532"/>
            <a:ext cx="4211722" cy="923328"/>
          </a:xfrm>
          <a:prstGeom prst="rect">
            <a:avLst/>
          </a:prstGeom>
          <a:noFill/>
        </p:spPr>
        <p:txBody>
          <a:bodyPr wrap="none" lIns="91436" tIns="45719" rIns="91436" bIns="45719" rtlCol="0">
            <a:spAutoFit/>
          </a:bodyPr>
          <a:lstStyle/>
          <a:p>
            <a:r>
              <a:rPr kumimoji="1" lang="en-US" altLang="zh-CN" sz="5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5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502427" y="3174211"/>
            <a:ext cx="3985632" cy="923328"/>
          </a:xfrm>
          <a:prstGeom prst="rect">
            <a:avLst/>
          </a:prstGeom>
          <a:noFill/>
        </p:spPr>
        <p:txBody>
          <a:bodyPr wrap="square" lIns="91436" tIns="45719" rIns="91436" bIns="45719" rtlCol="0">
            <a:spAutoFit/>
          </a:bodyPr>
          <a:lstStyle/>
          <a:p>
            <a:pPr algn="ctr"/>
            <a:r>
              <a:rPr lang="zh-CN" altLang="en-US" sz="5400" b="1" spc="200" dirty="0" smtClean="0">
                <a:solidFill>
                  <a:srgbClr val="0070C0"/>
                </a:solidFill>
                <a:latin typeface="微软雅黑" pitchFamily="34" charset="-122"/>
                <a:ea typeface="微软雅黑" panose="020B0503020204020204" pitchFamily="34" charset="-122"/>
              </a:rPr>
              <a:t>敬请指导</a:t>
            </a:r>
            <a:endParaRPr lang="zh-CN" altLang="en-US" sz="5400" b="1" spc="200" dirty="0">
              <a:solidFill>
                <a:srgbClr val="0070C0"/>
              </a:solidFill>
              <a:latin typeface="微软雅黑" pitchFamily="34" charset="-122"/>
              <a:ea typeface="微软雅黑" panose="020B0503020204020204" pitchFamily="34" charset="-122"/>
            </a:endParaRPr>
          </a:p>
        </p:txBody>
      </p:sp>
      <p:sp>
        <p:nvSpPr>
          <p:cNvPr id="27" name="矩形 26"/>
          <p:cNvSpPr/>
          <p:nvPr/>
        </p:nvSpPr>
        <p:spPr>
          <a:xfrm>
            <a:off x="0" y="175"/>
            <a:ext cx="12192000" cy="250721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8" name="任意多边形 27"/>
          <p:cNvSpPr/>
          <p:nvPr/>
        </p:nvSpPr>
        <p:spPr>
          <a:xfrm>
            <a:off x="2"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9" name="等腰三角形 28"/>
          <p:cNvSpPr/>
          <p:nvPr/>
        </p:nvSpPr>
        <p:spPr>
          <a:xfrm>
            <a:off x="0" y="174"/>
            <a:ext cx="10488059"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30" name="任意多边形 29"/>
          <p:cNvSpPr/>
          <p:nvPr/>
        </p:nvSpPr>
        <p:spPr>
          <a:xfrm>
            <a:off x="7171981" y="2"/>
            <a:ext cx="5001659"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grpSp>
        <p:nvGrpSpPr>
          <p:cNvPr id="32" name="组合 31"/>
          <p:cNvGrpSpPr/>
          <p:nvPr/>
        </p:nvGrpSpPr>
        <p:grpSpPr>
          <a:xfrm>
            <a:off x="1472806" y="2977511"/>
            <a:ext cx="4589347" cy="1976988"/>
            <a:chOff x="1490663" y="2131468"/>
            <a:chExt cx="4589347" cy="1976988"/>
          </a:xfrm>
        </p:grpSpPr>
        <p:pic>
          <p:nvPicPr>
            <p:cNvPr id="33" name="图片 32"/>
            <p:cNvPicPr>
              <a:picLocks noChangeAspect="1"/>
            </p:cNvPicPr>
            <p:nvPr/>
          </p:nvPicPr>
          <p:blipFill>
            <a:blip r:embed="rId2"/>
            <a:stretch>
              <a:fillRect/>
            </a:stretch>
          </p:blipFill>
          <p:spPr>
            <a:xfrm>
              <a:off x="1524005" y="2131468"/>
              <a:ext cx="3519484" cy="416592"/>
            </a:xfrm>
            <a:prstGeom prst="rect">
              <a:avLst/>
            </a:prstGeom>
          </p:spPr>
        </p:pic>
        <p:sp>
          <p:nvSpPr>
            <p:cNvPr id="36" name="标题 3"/>
            <p:cNvSpPr txBox="1">
              <a:spLocks/>
            </p:cNvSpPr>
            <p:nvPr/>
          </p:nvSpPr>
          <p:spPr>
            <a:xfrm>
              <a:off x="2459493" y="3015849"/>
              <a:ext cx="3620517"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29">
                <a:lnSpc>
                  <a:spcPts val="1300"/>
                </a:lnSpc>
              </a:pPr>
              <a:r>
                <a:rPr lang="zh-CN" altLang="en-US" sz="1000" dirty="0">
                  <a:solidFill>
                    <a:srgbClr val="C30D23"/>
                  </a:solidFill>
                  <a:latin typeface="微软雅黑" pitchFamily="34" charset="-122"/>
                </a:rPr>
                <a:t>联系人：</a:t>
              </a:r>
              <a:r>
                <a:rPr lang="zh-CN" altLang="en-US" sz="1000" dirty="0">
                  <a:solidFill>
                    <a:srgbClr val="3E3A39"/>
                  </a:solidFill>
                  <a:latin typeface="微软雅黑" pitchFamily="34" charset="-122"/>
                </a:rPr>
                <a:t>周 忠、毕晓峰、薛刚</a:t>
              </a:r>
              <a:r>
                <a:rPr lang="en-US" altLang="zh-CN" sz="1000" dirty="0">
                  <a:solidFill>
                    <a:srgbClr val="3E3A39"/>
                  </a:solidFill>
                  <a:latin typeface="微软雅黑" pitchFamily="34" charset="-122"/>
                </a:rPr>
                <a:t>  </a:t>
              </a:r>
            </a:p>
            <a:p>
              <a:pPr defTabSz="913729">
                <a:lnSpc>
                  <a:spcPts val="1300"/>
                </a:lnSpc>
              </a:pPr>
              <a:r>
                <a:rPr lang="zh-CN" altLang="en-US" sz="1000" dirty="0">
                  <a:solidFill>
                    <a:srgbClr val="C30D23"/>
                  </a:solidFill>
                  <a:latin typeface="微软雅黑" pitchFamily="34" charset="-122"/>
                </a:rPr>
                <a:t>邮箱</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 zhong.zhou@gtafe.com</a:t>
              </a:r>
            </a:p>
            <a:p>
              <a:pPr defTabSz="913729">
                <a:lnSpc>
                  <a:spcPts val="1300"/>
                </a:lnSpc>
              </a:pPr>
              <a:r>
                <a:rPr lang="en-US" altLang="zh-CN" sz="1000" dirty="0">
                  <a:solidFill>
                    <a:srgbClr val="3E3A39"/>
                  </a:solidFill>
                  <a:latin typeface="微软雅黑" pitchFamily="34" charset="-122"/>
                </a:rPr>
                <a:t>           xiaofeng.bi@gtafe.com</a:t>
              </a:r>
            </a:p>
            <a:p>
              <a:pPr defTabSz="913729">
                <a:lnSpc>
                  <a:spcPts val="1300"/>
                </a:lnSpc>
              </a:pPr>
              <a:r>
                <a:rPr lang="en-US" altLang="zh-CN" sz="1000" dirty="0">
                  <a:solidFill>
                    <a:srgbClr val="3E3A39"/>
                  </a:solidFill>
                  <a:latin typeface="微软雅黑" pitchFamily="34" charset="-122"/>
                </a:rPr>
                <a:t>           gang.xue@gtafe.com</a:t>
              </a:r>
            </a:p>
            <a:p>
              <a:pPr defTabSz="913729">
                <a:lnSpc>
                  <a:spcPts val="1300"/>
                </a:lnSpc>
              </a:pPr>
              <a:r>
                <a:rPr lang="zh-CN" altLang="en-US" sz="1000" dirty="0">
                  <a:solidFill>
                    <a:srgbClr val="C30D23"/>
                  </a:solidFill>
                  <a:latin typeface="微软雅黑" pitchFamily="34" charset="-122"/>
                </a:rPr>
                <a:t>手机：</a:t>
              </a:r>
              <a:r>
                <a:rPr lang="en-US" altLang="zh-CN" sz="1000" dirty="0">
                  <a:solidFill>
                    <a:srgbClr val="3E3A39"/>
                  </a:solidFill>
                  <a:latin typeface="微软雅黑" pitchFamily="34" charset="-122"/>
                </a:rPr>
                <a:t> 13802575095</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18098999647</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13802587813</a:t>
              </a:r>
            </a:p>
            <a:p>
              <a:pPr defTabSz="913729">
                <a:lnSpc>
                  <a:spcPts val="1300"/>
                </a:lnSpc>
              </a:pPr>
              <a:r>
                <a:rPr lang="zh-CN" altLang="en-US" sz="1000" dirty="0">
                  <a:solidFill>
                    <a:srgbClr val="C30D23"/>
                  </a:solidFill>
                  <a:latin typeface="微软雅黑" pitchFamily="34" charset="-122"/>
                </a:rPr>
                <a:t>地址：</a:t>
              </a:r>
              <a:r>
                <a:rPr lang="en-US" altLang="zh-CN" sz="1000" dirty="0">
                  <a:solidFill>
                    <a:srgbClr val="C30D23"/>
                  </a:solidFill>
                  <a:latin typeface="微软雅黑" pitchFamily="34" charset="-122"/>
                </a:rPr>
                <a:t> </a:t>
              </a:r>
              <a:r>
                <a:rPr lang="zh-CN" altLang="en-US" sz="1000" dirty="0">
                  <a:solidFill>
                    <a:srgbClr val="3E3A39"/>
                  </a:solidFill>
                  <a:latin typeface="微软雅黑" pitchFamily="34" charset="-122"/>
                </a:rPr>
                <a:t>深圳市南山区学苑大道</a:t>
              </a:r>
              <a:r>
                <a:rPr lang="en-US" altLang="zh-CN" sz="1000" dirty="0">
                  <a:solidFill>
                    <a:srgbClr val="3E3A39"/>
                  </a:solidFill>
                  <a:latin typeface="微软雅黑" pitchFamily="34" charset="-122"/>
                </a:rPr>
                <a:t>1001</a:t>
              </a:r>
              <a:r>
                <a:rPr lang="zh-CN" altLang="en-US" sz="1000" dirty="0">
                  <a:solidFill>
                    <a:srgbClr val="3E3A39"/>
                  </a:solidFill>
                  <a:latin typeface="微软雅黑" pitchFamily="34" charset="-122"/>
                </a:rPr>
                <a:t>号南山智园</a:t>
              </a:r>
              <a:r>
                <a:rPr lang="en-US" altLang="zh-CN" sz="1000" dirty="0">
                  <a:solidFill>
                    <a:srgbClr val="3E3A39"/>
                  </a:solidFill>
                  <a:latin typeface="微软雅黑" pitchFamily="34" charset="-122"/>
                </a:rPr>
                <a:t>A4</a:t>
              </a:r>
              <a:r>
                <a:rPr lang="zh-CN" altLang="en-US" sz="1000" dirty="0">
                  <a:solidFill>
                    <a:srgbClr val="3E3A39"/>
                  </a:solidFill>
                  <a:latin typeface="微软雅黑" pitchFamily="34" charset="-122"/>
                </a:rPr>
                <a:t>栋</a:t>
              </a: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
        <p:nvSpPr>
          <p:cNvPr id="16" name="标题 3"/>
          <p:cNvSpPr txBox="1">
            <a:spLocks/>
          </p:cNvSpPr>
          <p:nvPr/>
        </p:nvSpPr>
        <p:spPr>
          <a:xfrm>
            <a:off x="2455167" y="3631060"/>
            <a:ext cx="21383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712737"/>
            <a:r>
              <a:rPr lang="zh-CN" altLang="en-US" sz="1000" dirty="0">
                <a:solidFill>
                  <a:srgbClr val="3E3A39"/>
                </a:solidFill>
                <a:latin typeface="微软雅黑" pitchFamily="34" charset="-122"/>
              </a:rPr>
              <a:t>深圳国泰安教育技术股份有限公司</a:t>
            </a:r>
          </a:p>
        </p:txBody>
      </p:sp>
    </p:spTree>
    <p:extLst>
      <p:ext uri="{BB962C8B-B14F-4D97-AF65-F5344CB8AC3E}">
        <p14:creationId xmlns:p14="http://schemas.microsoft.com/office/powerpoint/2010/main" val="3414501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sp>
        <p:nvSpPr>
          <p:cNvPr id="51" name="MH_Other_5"/>
          <p:cNvSpPr>
            <a:spLocks noChangeArrowheads="1"/>
          </p:cNvSpPr>
          <p:nvPr>
            <p:custDataLst>
              <p:tags r:id="rId1"/>
            </p:custDataLst>
          </p:nvPr>
        </p:nvSpPr>
        <p:spPr bwMode="auto">
          <a:xfrm>
            <a:off x="177510" y="729413"/>
            <a:ext cx="2231153" cy="43031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（二）建设意义</a:t>
            </a:r>
            <a:endParaRPr lang="zh-CN" altLang="en-US" sz="2000" b="1" dirty="0">
              <a:solidFill>
                <a:srgbClr val="FFFFFF"/>
              </a:solidFill>
              <a:ea typeface="微软雅黑" pitchFamily="34" charset="-122"/>
            </a:endParaRPr>
          </a:p>
        </p:txBody>
      </p:sp>
      <p:cxnSp>
        <p:nvCxnSpPr>
          <p:cNvPr id="32" name="直接连接符 31"/>
          <p:cNvCxnSpPr/>
          <p:nvPr/>
        </p:nvCxnSpPr>
        <p:spPr>
          <a:xfrm>
            <a:off x="1768416" y="404813"/>
            <a:ext cx="74090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对角圆角矩形 39"/>
          <p:cNvSpPr/>
          <p:nvPr/>
        </p:nvSpPr>
        <p:spPr>
          <a:xfrm>
            <a:off x="1997986" y="1771670"/>
            <a:ext cx="532308" cy="500264"/>
          </a:xfrm>
          <a:prstGeom prst="round2DiagRect">
            <a:avLst>
              <a:gd name="adj1" fmla="val 50000"/>
              <a:gd name="adj2" fmla="val 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sysClr val="window" lastClr="FFFFFF"/>
                </a:solidFill>
                <a:effectLst/>
                <a:uLnTx/>
                <a:uFillTx/>
                <a:latin typeface="Broadway" pitchFamily="82" charset="0"/>
                <a:ea typeface="宋体"/>
                <a:cs typeface="+mn-cs"/>
              </a:rPr>
              <a:t>1</a:t>
            </a:r>
            <a:endParaRPr kumimoji="0" lang="zh-CN" altLang="en-US" sz="4000" b="0" i="0" u="none" strike="noStrike" kern="0" cap="none" spc="0" normalizeH="0" baseline="0" noProof="0" dirty="0">
              <a:ln>
                <a:noFill/>
              </a:ln>
              <a:solidFill>
                <a:sysClr val="window" lastClr="FFFFFF"/>
              </a:solidFill>
              <a:effectLst/>
              <a:uLnTx/>
              <a:uFillTx/>
              <a:latin typeface="Broadway" pitchFamily="82" charset="0"/>
              <a:ea typeface="宋体"/>
              <a:cs typeface="+mn-cs"/>
            </a:endParaRPr>
          </a:p>
        </p:txBody>
      </p:sp>
      <p:sp>
        <p:nvSpPr>
          <p:cNvPr id="41" name="对角圆角矩形 40"/>
          <p:cNvSpPr/>
          <p:nvPr/>
        </p:nvSpPr>
        <p:spPr>
          <a:xfrm>
            <a:off x="1997987" y="2465659"/>
            <a:ext cx="532308" cy="500264"/>
          </a:xfrm>
          <a:prstGeom prst="round2DiagRect">
            <a:avLst>
              <a:gd name="adj1" fmla="val 50000"/>
              <a:gd name="adj2" fmla="val 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sysClr val="window" lastClr="FFFFFF"/>
                </a:solidFill>
                <a:effectLst/>
                <a:uLnTx/>
                <a:uFillTx/>
                <a:latin typeface="Broadway" pitchFamily="82" charset="0"/>
                <a:ea typeface="宋体"/>
                <a:cs typeface="+mn-cs"/>
              </a:rPr>
              <a:t>2</a:t>
            </a:r>
            <a:endParaRPr kumimoji="0" lang="zh-CN" altLang="en-US" sz="4000" b="0" i="0" u="none" strike="noStrike" kern="0" cap="none" spc="0" normalizeH="0" baseline="0" noProof="0" dirty="0">
              <a:ln>
                <a:noFill/>
              </a:ln>
              <a:solidFill>
                <a:sysClr val="window" lastClr="FFFFFF"/>
              </a:solidFill>
              <a:effectLst/>
              <a:uLnTx/>
              <a:uFillTx/>
              <a:latin typeface="Broadway" pitchFamily="82" charset="0"/>
              <a:ea typeface="宋体"/>
              <a:cs typeface="+mn-cs"/>
            </a:endParaRPr>
          </a:p>
        </p:txBody>
      </p:sp>
      <p:sp>
        <p:nvSpPr>
          <p:cNvPr id="42" name="对角圆角矩形 41"/>
          <p:cNvSpPr/>
          <p:nvPr/>
        </p:nvSpPr>
        <p:spPr>
          <a:xfrm>
            <a:off x="1997986" y="3868309"/>
            <a:ext cx="532308" cy="500264"/>
          </a:xfrm>
          <a:prstGeom prst="round2DiagRect">
            <a:avLst>
              <a:gd name="adj1" fmla="val 50000"/>
              <a:gd name="adj2" fmla="val 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ysClr val="window" lastClr="FFFFFF"/>
                </a:solidFill>
                <a:effectLst/>
                <a:uLnTx/>
                <a:uFillTx/>
                <a:latin typeface="Broadway" pitchFamily="82" charset="0"/>
                <a:ea typeface="宋体"/>
                <a:cs typeface="+mn-cs"/>
              </a:rPr>
              <a:t>4</a:t>
            </a:r>
            <a:endParaRPr kumimoji="0" lang="zh-CN" altLang="en-US" sz="4000" b="0" i="0" u="none" strike="noStrike" kern="0" cap="none" spc="0" normalizeH="0" baseline="0" noProof="0" dirty="0">
              <a:ln>
                <a:noFill/>
              </a:ln>
              <a:solidFill>
                <a:sysClr val="window" lastClr="FFFFFF"/>
              </a:solidFill>
              <a:effectLst/>
              <a:uLnTx/>
              <a:uFillTx/>
              <a:latin typeface="Broadway" pitchFamily="82" charset="0"/>
              <a:ea typeface="宋体"/>
              <a:cs typeface="+mn-cs"/>
            </a:endParaRPr>
          </a:p>
        </p:txBody>
      </p:sp>
      <p:sp>
        <p:nvSpPr>
          <p:cNvPr id="43" name="TextBox 42"/>
          <p:cNvSpPr txBox="1"/>
          <p:nvPr/>
        </p:nvSpPr>
        <p:spPr>
          <a:xfrm>
            <a:off x="2684519" y="2555256"/>
            <a:ext cx="6398295" cy="313822"/>
          </a:xfrm>
          <a:prstGeom prst="rect">
            <a:avLst/>
          </a:prstGeom>
          <a:noFill/>
        </p:spPr>
        <p:txBody>
          <a:bodyPr wrap="square" rtlCol="0">
            <a:spAutoFit/>
          </a:bodyPr>
          <a:lstStyle/>
          <a:p>
            <a:pPr>
              <a:lnSpc>
                <a:spcPts val="2000"/>
              </a:lnSpc>
            </a:pPr>
            <a:r>
              <a:rPr lang="zh-CN" altLang="zh-CN" sz="1800" b="1" dirty="0">
                <a:latin typeface="微软雅黑" panose="020B0503020204020204" pitchFamily="34" charset="-122"/>
                <a:ea typeface="微软雅黑" panose="020B0503020204020204" pitchFamily="34" charset="-122"/>
              </a:rPr>
              <a:t>从“中国制造”向“中国智造”亟需多层次高技术技能人才</a:t>
            </a:r>
            <a:endParaRPr lang="zh-CN" altLang="zh-CN" sz="1800" dirty="0">
              <a:latin typeface="微软雅黑" panose="020B0503020204020204" pitchFamily="34" charset="-122"/>
              <a:ea typeface="微软雅黑" panose="020B0503020204020204" pitchFamily="34" charset="-122"/>
            </a:endParaRPr>
          </a:p>
        </p:txBody>
      </p:sp>
      <p:sp>
        <p:nvSpPr>
          <p:cNvPr id="44" name="TextBox 43"/>
          <p:cNvSpPr txBox="1"/>
          <p:nvPr/>
        </p:nvSpPr>
        <p:spPr>
          <a:xfrm>
            <a:off x="2684519" y="5370042"/>
            <a:ext cx="6078682" cy="313822"/>
          </a:xfrm>
          <a:prstGeom prst="rect">
            <a:avLst/>
          </a:prstGeom>
          <a:noFill/>
        </p:spPr>
        <p:txBody>
          <a:bodyPr wrap="square" rtlCol="0">
            <a:spAutoFit/>
          </a:bodyPr>
          <a:lstStyle/>
          <a:p>
            <a:pPr>
              <a:lnSpc>
                <a:spcPts val="2000"/>
              </a:lnSpc>
            </a:pPr>
            <a:r>
              <a:rPr lang="zh-CN" altLang="zh-CN" sz="1800" b="1" dirty="0">
                <a:latin typeface="微软雅黑" panose="020B0503020204020204" pitchFamily="34" charset="-122"/>
                <a:ea typeface="微软雅黑" panose="020B0503020204020204" pitchFamily="34" charset="-122"/>
              </a:rPr>
              <a:t>公共实训基地亟需系统化的顶层设计和可持续的运营保障</a:t>
            </a:r>
          </a:p>
        </p:txBody>
      </p:sp>
      <p:cxnSp>
        <p:nvCxnSpPr>
          <p:cNvPr id="46" name="直接连接符 45"/>
          <p:cNvCxnSpPr/>
          <p:nvPr/>
        </p:nvCxnSpPr>
        <p:spPr>
          <a:xfrm>
            <a:off x="2496736" y="2254550"/>
            <a:ext cx="6329799" cy="0"/>
          </a:xfrm>
          <a:prstGeom prst="line">
            <a:avLst/>
          </a:prstGeom>
          <a:noFill/>
          <a:ln w="25400" cap="flat" cmpd="sng" algn="ctr">
            <a:solidFill>
              <a:srgbClr val="0070C0"/>
            </a:solidFill>
            <a:prstDash val="sysDot"/>
          </a:ln>
          <a:effectLst>
            <a:outerShdw blurRad="40000" dist="20000" dir="5400000" rotWithShape="0">
              <a:srgbClr val="000000">
                <a:alpha val="38000"/>
              </a:srgbClr>
            </a:outerShdw>
          </a:effectLst>
        </p:spPr>
      </p:cxnSp>
      <p:cxnSp>
        <p:nvCxnSpPr>
          <p:cNvPr id="47" name="直接连接符 46"/>
          <p:cNvCxnSpPr/>
          <p:nvPr/>
        </p:nvCxnSpPr>
        <p:spPr>
          <a:xfrm>
            <a:off x="2500335" y="2940124"/>
            <a:ext cx="6329799" cy="0"/>
          </a:xfrm>
          <a:prstGeom prst="line">
            <a:avLst/>
          </a:prstGeom>
          <a:noFill/>
          <a:ln w="25400" cap="flat" cmpd="sng" algn="ctr">
            <a:solidFill>
              <a:srgbClr val="0070C0"/>
            </a:solidFill>
            <a:prstDash val="sysDot"/>
          </a:ln>
          <a:effectLst>
            <a:outerShdw blurRad="40000" dist="20000" dir="5400000" rotWithShape="0">
              <a:srgbClr val="000000">
                <a:alpha val="38000"/>
              </a:srgbClr>
            </a:outerShdw>
          </a:effectLst>
        </p:spPr>
      </p:cxnSp>
      <p:cxnSp>
        <p:nvCxnSpPr>
          <p:cNvPr id="53" name="直接连接符 52"/>
          <p:cNvCxnSpPr/>
          <p:nvPr/>
        </p:nvCxnSpPr>
        <p:spPr>
          <a:xfrm>
            <a:off x="2524081" y="4353946"/>
            <a:ext cx="6329803" cy="0"/>
          </a:xfrm>
          <a:prstGeom prst="line">
            <a:avLst/>
          </a:prstGeom>
          <a:noFill/>
          <a:ln w="25400" cap="flat" cmpd="sng" algn="ctr">
            <a:solidFill>
              <a:srgbClr val="0070C0"/>
            </a:solidFill>
            <a:prstDash val="sysDot"/>
          </a:ln>
          <a:effectLst>
            <a:outerShdw blurRad="40000" dist="20000" dir="5400000" rotWithShape="0">
              <a:srgbClr val="000000">
                <a:alpha val="38000"/>
              </a:srgbClr>
            </a:outerShdw>
          </a:effectLst>
        </p:spPr>
      </p:cxnSp>
      <p:sp>
        <p:nvSpPr>
          <p:cNvPr id="54" name="对角圆角矩形 53"/>
          <p:cNvSpPr/>
          <p:nvPr/>
        </p:nvSpPr>
        <p:spPr>
          <a:xfrm>
            <a:off x="2008057" y="4573470"/>
            <a:ext cx="532308" cy="500264"/>
          </a:xfrm>
          <a:prstGeom prst="round2DiagRect">
            <a:avLst>
              <a:gd name="adj1" fmla="val 50000"/>
              <a:gd name="adj2" fmla="val 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ysClr val="window" lastClr="FFFFFF"/>
                </a:solidFill>
                <a:effectLst/>
                <a:uLnTx/>
                <a:uFillTx/>
                <a:latin typeface="Broadway" pitchFamily="82" charset="0"/>
                <a:ea typeface="宋体"/>
              </a:rPr>
              <a:t>5</a:t>
            </a:r>
            <a:endParaRPr kumimoji="0" lang="zh-CN" altLang="en-US" sz="4000" b="0" i="0" u="none" strike="noStrike" kern="0" cap="none" spc="0" normalizeH="0" baseline="0" noProof="0" dirty="0">
              <a:ln>
                <a:noFill/>
              </a:ln>
              <a:solidFill>
                <a:sysClr val="window" lastClr="FFFFFF"/>
              </a:solidFill>
              <a:effectLst/>
              <a:uLnTx/>
              <a:uFillTx/>
              <a:latin typeface="Broadway" pitchFamily="82" charset="0"/>
              <a:ea typeface="宋体"/>
              <a:cs typeface="+mn-cs"/>
            </a:endParaRPr>
          </a:p>
        </p:txBody>
      </p:sp>
      <p:sp>
        <p:nvSpPr>
          <p:cNvPr id="55" name="TextBox 54"/>
          <p:cNvSpPr txBox="1"/>
          <p:nvPr/>
        </p:nvSpPr>
        <p:spPr>
          <a:xfrm>
            <a:off x="2684519" y="3950478"/>
            <a:ext cx="6398295" cy="348813"/>
          </a:xfrm>
          <a:prstGeom prst="rect">
            <a:avLst/>
          </a:prstGeom>
          <a:noFill/>
        </p:spPr>
        <p:txBody>
          <a:bodyPr wrap="square" rtlCol="0">
            <a:spAutoFit/>
          </a:bodyPr>
          <a:lstStyle/>
          <a:p>
            <a:pPr>
              <a:lnSpc>
                <a:spcPts val="2000"/>
              </a:lnSpc>
            </a:pPr>
            <a:r>
              <a:rPr lang="zh-CN" altLang="zh-CN" sz="1800" b="1" dirty="0">
                <a:latin typeface="微软雅黑" panose="020B0503020204020204" pitchFamily="34" charset="-122"/>
                <a:ea typeface="微软雅黑" panose="020B0503020204020204" pitchFamily="34" charset="-122"/>
              </a:rPr>
              <a:t>新型城镇化终极目标：人口职业素质提高、人的全面发展</a:t>
            </a:r>
            <a:endParaRPr lang="en-US" altLang="zh-CN" sz="1800" b="1"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a:off x="2534151" y="5091158"/>
            <a:ext cx="6329799" cy="0"/>
          </a:xfrm>
          <a:prstGeom prst="line">
            <a:avLst/>
          </a:prstGeom>
          <a:noFill/>
          <a:ln w="25400" cap="flat" cmpd="sng" algn="ctr">
            <a:solidFill>
              <a:srgbClr val="0070C0"/>
            </a:solidFill>
            <a:prstDash val="sysDot"/>
          </a:ln>
          <a:effectLst>
            <a:outerShdw blurRad="40000" dist="20000" dir="5400000" rotWithShape="0">
              <a:srgbClr val="000000">
                <a:alpha val="38000"/>
              </a:srgbClr>
            </a:outerShdw>
          </a:effectLst>
        </p:spPr>
      </p:cxnSp>
      <p:sp>
        <p:nvSpPr>
          <p:cNvPr id="57" name="对角圆角矩形 56"/>
          <p:cNvSpPr/>
          <p:nvPr/>
        </p:nvSpPr>
        <p:spPr>
          <a:xfrm>
            <a:off x="2006229" y="5276821"/>
            <a:ext cx="532308" cy="500264"/>
          </a:xfrm>
          <a:prstGeom prst="round2DiagRect">
            <a:avLst>
              <a:gd name="adj1" fmla="val 50000"/>
              <a:gd name="adj2" fmla="val 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ysClr val="window" lastClr="FFFFFF"/>
                </a:solidFill>
                <a:effectLst/>
                <a:uLnTx/>
                <a:uFillTx/>
                <a:latin typeface="Broadway" pitchFamily="82" charset="0"/>
                <a:ea typeface="宋体"/>
              </a:rPr>
              <a:t>6</a:t>
            </a:r>
            <a:endParaRPr kumimoji="0" lang="zh-CN" altLang="en-US" sz="4000" b="0" i="0" u="none" strike="noStrike" kern="0" cap="none" spc="0" normalizeH="0" baseline="0" noProof="0" dirty="0">
              <a:ln>
                <a:noFill/>
              </a:ln>
              <a:solidFill>
                <a:sysClr val="window" lastClr="FFFFFF"/>
              </a:solidFill>
              <a:effectLst/>
              <a:uLnTx/>
              <a:uFillTx/>
              <a:latin typeface="Broadway" pitchFamily="82" charset="0"/>
              <a:ea typeface="宋体"/>
              <a:cs typeface="+mn-cs"/>
            </a:endParaRPr>
          </a:p>
        </p:txBody>
      </p:sp>
      <p:sp>
        <p:nvSpPr>
          <p:cNvPr id="58" name="TextBox 57"/>
          <p:cNvSpPr txBox="1"/>
          <p:nvPr/>
        </p:nvSpPr>
        <p:spPr>
          <a:xfrm>
            <a:off x="2684519" y="4719839"/>
            <a:ext cx="5806696" cy="313822"/>
          </a:xfrm>
          <a:prstGeom prst="rect">
            <a:avLst/>
          </a:prstGeom>
          <a:noFill/>
        </p:spPr>
        <p:txBody>
          <a:bodyPr wrap="square" rtlCol="0">
            <a:spAutoFit/>
          </a:bodyPr>
          <a:lstStyle/>
          <a:p>
            <a:pPr>
              <a:lnSpc>
                <a:spcPts val="2000"/>
              </a:lnSpc>
            </a:pPr>
            <a:r>
              <a:rPr lang="zh-CN" altLang="zh-CN" sz="1800" b="1" dirty="0">
                <a:latin typeface="微软雅黑" panose="020B0503020204020204" pitchFamily="34" charset="-122"/>
                <a:ea typeface="微软雅黑" panose="020B0503020204020204" pitchFamily="34" charset="-122"/>
              </a:rPr>
              <a:t>公共实训基地建设新方向：内涵建设和有效运营</a:t>
            </a:r>
            <a:endParaRPr lang="en-US" altLang="zh-CN" sz="1800" b="1" dirty="0">
              <a:latin typeface="微软雅黑" panose="020B0503020204020204" pitchFamily="34" charset="-122"/>
              <a:ea typeface="微软雅黑" panose="020B0503020204020204" pitchFamily="34" charset="-122"/>
            </a:endParaRPr>
          </a:p>
        </p:txBody>
      </p:sp>
      <p:cxnSp>
        <p:nvCxnSpPr>
          <p:cNvPr id="59" name="直接连接符 58"/>
          <p:cNvCxnSpPr/>
          <p:nvPr/>
        </p:nvCxnSpPr>
        <p:spPr>
          <a:xfrm>
            <a:off x="2508574" y="5762457"/>
            <a:ext cx="6329799" cy="0"/>
          </a:xfrm>
          <a:prstGeom prst="line">
            <a:avLst/>
          </a:prstGeom>
          <a:noFill/>
          <a:ln w="25400" cap="flat" cmpd="sng" algn="ctr">
            <a:solidFill>
              <a:srgbClr val="0070C0"/>
            </a:solidFill>
            <a:prstDash val="sysDot"/>
          </a:ln>
          <a:effectLst>
            <a:outerShdw blurRad="40000" dist="20000" dir="5400000" rotWithShape="0">
              <a:srgbClr val="000000">
                <a:alpha val="38000"/>
              </a:srgbClr>
            </a:outerShdw>
          </a:effectLst>
        </p:spPr>
      </p:cxnSp>
      <p:sp>
        <p:nvSpPr>
          <p:cNvPr id="60" name="TextBox 59"/>
          <p:cNvSpPr txBox="1"/>
          <p:nvPr/>
        </p:nvSpPr>
        <p:spPr>
          <a:xfrm>
            <a:off x="2684519" y="1848441"/>
            <a:ext cx="6876621" cy="348813"/>
          </a:xfrm>
          <a:prstGeom prst="rect">
            <a:avLst/>
          </a:prstGeom>
          <a:noFill/>
        </p:spPr>
        <p:txBody>
          <a:bodyPr wrap="square" rtlCol="0">
            <a:spAutoFit/>
          </a:bodyPr>
          <a:lstStyle/>
          <a:p>
            <a:pPr>
              <a:lnSpc>
                <a:spcPts val="2000"/>
              </a:lnSpc>
            </a:pPr>
            <a:r>
              <a:rPr lang="zh-CN" altLang="zh-CN" sz="1800" b="1" dirty="0">
                <a:latin typeface="微软雅黑" panose="020B0503020204020204" pitchFamily="34" charset="-122"/>
                <a:ea typeface="微软雅黑" panose="020B0503020204020204" pitchFamily="34" charset="-122"/>
              </a:rPr>
              <a:t>赢得未来的关键：中国制造</a:t>
            </a:r>
            <a:r>
              <a:rPr lang="en-US" altLang="zh-CN" sz="1800" b="1" dirty="0">
                <a:latin typeface="微软雅黑" panose="020B0503020204020204" pitchFamily="34" charset="-122"/>
                <a:ea typeface="微软雅黑" panose="020B0503020204020204" pitchFamily="34" charset="-122"/>
              </a:rPr>
              <a:t>2025</a:t>
            </a:r>
            <a:r>
              <a:rPr lang="zh-CN" altLang="zh-CN" sz="1800" b="1" dirty="0">
                <a:latin typeface="微软雅黑" panose="020B0503020204020204" pitchFamily="34" charset="-122"/>
                <a:ea typeface="微软雅黑" panose="020B0503020204020204" pitchFamily="34" charset="-122"/>
              </a:rPr>
              <a:t>大趋势下的职业人才培养</a:t>
            </a:r>
            <a:endParaRPr lang="en-US" altLang="zh-CN" sz="1800" b="1" dirty="0">
              <a:latin typeface="微软雅黑" panose="020B0503020204020204" pitchFamily="34" charset="-122"/>
              <a:ea typeface="微软雅黑" panose="020B0503020204020204" pitchFamily="34" charset="-122"/>
            </a:endParaRPr>
          </a:p>
        </p:txBody>
      </p:sp>
      <p:sp>
        <p:nvSpPr>
          <p:cNvPr id="65" name="TextBox 64"/>
          <p:cNvSpPr txBox="1"/>
          <p:nvPr/>
        </p:nvSpPr>
        <p:spPr>
          <a:xfrm>
            <a:off x="2665468" y="3236442"/>
            <a:ext cx="6615691" cy="348813"/>
          </a:xfrm>
          <a:prstGeom prst="rect">
            <a:avLst/>
          </a:prstGeom>
          <a:noFill/>
        </p:spPr>
        <p:txBody>
          <a:bodyPr wrap="square" rtlCol="0">
            <a:spAutoFit/>
          </a:bodyPr>
          <a:lstStyle/>
          <a:p>
            <a:pPr>
              <a:lnSpc>
                <a:spcPts val="2000"/>
              </a:lnSpc>
            </a:pPr>
            <a:r>
              <a:rPr lang="zh-CN" altLang="en-US" b="1" dirty="0" smtClean="0">
                <a:latin typeface="微软雅黑" panose="020B0503020204020204" pitchFamily="34" charset="-122"/>
                <a:ea typeface="微软雅黑" panose="020B0503020204020204" pitchFamily="34" charset="-122"/>
              </a:rPr>
              <a:t>技术新变革：“云物移大智”时代对技术技能人才提出新要求</a:t>
            </a:r>
            <a:endParaRPr lang="zh-CN" altLang="zh-CN" sz="1800" b="1" dirty="0">
              <a:latin typeface="微软雅黑" panose="020B0503020204020204" pitchFamily="34" charset="-122"/>
              <a:ea typeface="微软雅黑" panose="020B0503020204020204" pitchFamily="34" charset="-122"/>
            </a:endParaRPr>
          </a:p>
        </p:txBody>
      </p:sp>
      <p:sp>
        <p:nvSpPr>
          <p:cNvPr id="66" name="对角圆角矩形 65"/>
          <p:cNvSpPr/>
          <p:nvPr/>
        </p:nvSpPr>
        <p:spPr>
          <a:xfrm>
            <a:off x="1987179" y="3143221"/>
            <a:ext cx="532308" cy="500264"/>
          </a:xfrm>
          <a:prstGeom prst="round2DiagRect">
            <a:avLst>
              <a:gd name="adj1" fmla="val 50000"/>
              <a:gd name="adj2" fmla="val 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ysClr val="window" lastClr="FFFFFF"/>
                </a:solidFill>
                <a:effectLst/>
                <a:uLnTx/>
                <a:uFillTx/>
                <a:latin typeface="Broadway" pitchFamily="82" charset="0"/>
                <a:ea typeface="宋体"/>
              </a:rPr>
              <a:t>3</a:t>
            </a:r>
            <a:endParaRPr kumimoji="0" lang="zh-CN" altLang="en-US" sz="4000" b="0" i="0" u="none" strike="noStrike" kern="0" cap="none" spc="0" normalizeH="0" baseline="0" noProof="0" dirty="0">
              <a:ln>
                <a:noFill/>
              </a:ln>
              <a:solidFill>
                <a:sysClr val="window" lastClr="FFFFFF"/>
              </a:solidFill>
              <a:effectLst/>
              <a:uLnTx/>
              <a:uFillTx/>
              <a:latin typeface="Broadway" pitchFamily="82" charset="0"/>
              <a:ea typeface="宋体"/>
              <a:cs typeface="+mn-cs"/>
            </a:endParaRPr>
          </a:p>
        </p:txBody>
      </p:sp>
      <p:cxnSp>
        <p:nvCxnSpPr>
          <p:cNvPr id="67" name="直接连接符 66"/>
          <p:cNvCxnSpPr/>
          <p:nvPr/>
        </p:nvCxnSpPr>
        <p:spPr>
          <a:xfrm>
            <a:off x="2489524" y="3628857"/>
            <a:ext cx="6329799" cy="0"/>
          </a:xfrm>
          <a:prstGeom prst="line">
            <a:avLst/>
          </a:prstGeom>
          <a:noFill/>
          <a:ln w="25400" cap="flat" cmpd="sng" algn="ctr">
            <a:solidFill>
              <a:srgbClr val="0070C0"/>
            </a:solidFill>
            <a:prstDash val="sysDot"/>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83824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05</a:t>
            </a:r>
            <a:endParaRPr lang="zh-CN" altLang="en-US" sz="1600" b="1" dirty="0">
              <a:solidFill>
                <a:prstClr val="white"/>
              </a:solidFill>
            </a:endParaRPr>
          </a:p>
        </p:txBody>
      </p:sp>
      <p:cxnSp>
        <p:nvCxnSpPr>
          <p:cNvPr id="32" name="直接连接符 31"/>
          <p:cNvCxnSpPr/>
          <p:nvPr/>
        </p:nvCxnSpPr>
        <p:spPr>
          <a:xfrm>
            <a:off x="1768416" y="404813"/>
            <a:ext cx="979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组合 29"/>
          <p:cNvGrpSpPr/>
          <p:nvPr/>
        </p:nvGrpSpPr>
        <p:grpSpPr>
          <a:xfrm>
            <a:off x="801071" y="1977390"/>
            <a:ext cx="5006403" cy="957263"/>
            <a:chOff x="2" y="1417340"/>
            <a:chExt cx="4244670" cy="792236"/>
          </a:xfrm>
        </p:grpSpPr>
        <p:sp>
          <p:nvSpPr>
            <p:cNvPr id="70" name="MH_Text_1"/>
            <p:cNvSpPr>
              <a:spLocks/>
            </p:cNvSpPr>
            <p:nvPr>
              <p:custDataLst>
                <p:tags r:id="rId12"/>
              </p:custDataLst>
            </p:nvPr>
          </p:nvSpPr>
          <p:spPr bwMode="auto">
            <a:xfrm>
              <a:off x="2" y="1417340"/>
              <a:ext cx="3481388"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专业与产业脱节</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差异化特色没有形成</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71" name="MH_SubTitle_1"/>
            <p:cNvSpPr/>
            <p:nvPr>
              <p:custDataLst>
                <p:tags r:id="rId13"/>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ea typeface="微软雅黑" panose="020B0503020204020204" pitchFamily="34" charset="-122"/>
                </a:rPr>
                <a:t>专业建设问题</a:t>
              </a:r>
              <a:endPar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endParaRPr>
            </a:p>
          </p:txBody>
        </p:sp>
      </p:grpSp>
      <p:grpSp>
        <p:nvGrpSpPr>
          <p:cNvPr id="64" name="组合 30"/>
          <p:cNvGrpSpPr/>
          <p:nvPr/>
        </p:nvGrpSpPr>
        <p:grpSpPr>
          <a:xfrm>
            <a:off x="801071" y="3257080"/>
            <a:ext cx="5006403" cy="956978"/>
            <a:chOff x="2" y="2353893"/>
            <a:chExt cx="4244670" cy="792000"/>
          </a:xfrm>
        </p:grpSpPr>
        <p:sp>
          <p:nvSpPr>
            <p:cNvPr id="68" name="MH_Text_3"/>
            <p:cNvSpPr>
              <a:spLocks/>
            </p:cNvSpPr>
            <p:nvPr>
              <p:custDataLst>
                <p:tags r:id="rId10"/>
              </p:custDataLst>
            </p:nvPr>
          </p:nvSpPr>
          <p:spPr bwMode="auto">
            <a:xfrm>
              <a:off x="2" y="2353893"/>
              <a:ext cx="3481388"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ea typeface="微软雅黑" pitchFamily="34" charset="-122"/>
                </a:rPr>
                <a:t>重硬件建设</a:t>
              </a:r>
              <a:endParaRPr kumimoji="0" lang="en-US" altLang="zh-CN" sz="2000" b="1" i="0" u="none" strike="noStrike" kern="0" cap="none" spc="0" normalizeH="0" baseline="0" noProof="0" dirty="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ea typeface="微软雅黑" pitchFamily="34" charset="-122"/>
                </a:rPr>
                <a:t>轻软件及资源建设</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69" name="MH_SubTitle_3"/>
            <p:cNvSpPr/>
            <p:nvPr>
              <p:custDataLst>
                <p:tags r:id="rId11"/>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latin typeface="Calibri"/>
                  <a:ea typeface="微软雅黑" panose="020B0503020204020204" pitchFamily="34" charset="-122"/>
                </a:rPr>
                <a:t>信息化建设</a:t>
              </a:r>
              <a:endParaRPr kumimoji="0" lang="en-US" altLang="zh-CN" sz="1600" b="1" i="0" u="none" strike="noStrike" kern="0" cap="none" spc="0" normalizeH="0" baseline="0" noProof="0" dirty="0" smtClean="0">
                <a:ln>
                  <a:noFill/>
                </a:ln>
                <a:solidFill>
                  <a:srgbClr val="333333"/>
                </a:solidFill>
                <a:effectLst/>
                <a:uLnTx/>
                <a:uFillTx/>
                <a:latin typeface="Calibri"/>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latin typeface="Calibri"/>
                  <a:ea typeface="微软雅黑" panose="020B0503020204020204" pitchFamily="34" charset="-122"/>
                </a:rPr>
                <a:t>问题</a:t>
              </a:r>
              <a:endParaRPr kumimoji="0" lang="zh-CN" altLang="en-US" sz="1600" b="1" i="0" u="none" strike="noStrike" kern="0" cap="none" spc="0" normalizeH="0" baseline="0" noProof="0" dirty="0">
                <a:ln>
                  <a:noFill/>
                </a:ln>
                <a:solidFill>
                  <a:srgbClr val="333333"/>
                </a:solidFill>
                <a:effectLst/>
                <a:uLnTx/>
                <a:uFillTx/>
                <a:latin typeface="Calibri"/>
                <a:ea typeface="微软雅黑" panose="020B0503020204020204" pitchFamily="34" charset="-122"/>
              </a:endParaRPr>
            </a:p>
          </p:txBody>
        </p:sp>
      </p:grpSp>
      <p:grpSp>
        <p:nvGrpSpPr>
          <p:cNvPr id="65" name="组合 31"/>
          <p:cNvGrpSpPr/>
          <p:nvPr/>
        </p:nvGrpSpPr>
        <p:grpSpPr>
          <a:xfrm>
            <a:off x="801071" y="4578057"/>
            <a:ext cx="5006403" cy="957838"/>
            <a:chOff x="2" y="3361556"/>
            <a:chExt cx="4244670" cy="792712"/>
          </a:xfrm>
        </p:grpSpPr>
        <p:sp>
          <p:nvSpPr>
            <p:cNvPr id="66" name="MH_Text_5"/>
            <p:cNvSpPr>
              <a:spLocks/>
            </p:cNvSpPr>
            <p:nvPr>
              <p:custDataLst>
                <p:tags r:id="rId8"/>
              </p:custDataLst>
            </p:nvPr>
          </p:nvSpPr>
          <p:spPr bwMode="auto">
            <a:xfrm>
              <a:off x="2" y="3362268"/>
              <a:ext cx="3481388"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师资</a:t>
              </a:r>
              <a:r>
                <a:rPr kumimoji="0" lang="zh-CN" altLang="en-US" sz="2000" b="1" i="0" u="none" strike="noStrike" kern="0" cap="none" spc="0" normalizeH="0" baseline="0" noProof="0" dirty="0">
                  <a:ln>
                    <a:noFill/>
                  </a:ln>
                  <a:solidFill>
                    <a:srgbClr val="FFFFFF"/>
                  </a:solidFill>
                  <a:effectLst/>
                  <a:uLnTx/>
                  <a:uFillTx/>
                  <a:ea typeface="微软雅黑" pitchFamily="34" charset="-122"/>
                </a:rPr>
                <a:t>力量</a:t>
              </a: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薄弱</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培训</a:t>
              </a:r>
              <a:r>
                <a:rPr kumimoji="0" lang="zh-CN" altLang="en-US" sz="2000" b="1" i="0" u="none" strike="noStrike" kern="0" cap="none" spc="0" normalizeH="0" baseline="0" noProof="0" dirty="0">
                  <a:ln>
                    <a:noFill/>
                  </a:ln>
                  <a:solidFill>
                    <a:srgbClr val="FFFFFF"/>
                  </a:solidFill>
                  <a:effectLst/>
                  <a:uLnTx/>
                  <a:uFillTx/>
                  <a:ea typeface="微软雅黑" pitchFamily="34" charset="-122"/>
                </a:rPr>
                <a:t>提升滞后</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67" name="MH_SubTitle_5"/>
            <p:cNvSpPr/>
            <p:nvPr>
              <p:custDataLst>
                <p:tags r:id="rId9"/>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rPr>
                <a:t>师资建设问题</a:t>
              </a:r>
            </a:p>
          </p:txBody>
        </p:sp>
      </p:grpSp>
      <p:sp>
        <p:nvSpPr>
          <p:cNvPr id="61" name="MH_Text_2"/>
          <p:cNvSpPr>
            <a:spLocks/>
          </p:cNvSpPr>
          <p:nvPr>
            <p:custDataLst>
              <p:tags r:id="rId1"/>
            </p:custDataLst>
          </p:nvPr>
        </p:nvSpPr>
        <p:spPr bwMode="auto">
          <a:xfrm flipH="1">
            <a:off x="7178596" y="3257080"/>
            <a:ext cx="4106144" cy="956978"/>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ea typeface="微软雅黑" pitchFamily="34" charset="-122"/>
              </a:rPr>
              <a:t>课程体系不</a:t>
            </a: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完备</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信息技术应用不够</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62" name="MH_SubTitle_2"/>
          <p:cNvSpPr/>
          <p:nvPr>
            <p:custDataLst>
              <p:tags r:id="rId2"/>
            </p:custDataLst>
          </p:nvPr>
        </p:nvSpPr>
        <p:spPr>
          <a:xfrm flipH="1">
            <a:off x="6317055" y="3257080"/>
            <a:ext cx="1273813" cy="956978"/>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ea typeface="微软雅黑" panose="020B0503020204020204" pitchFamily="34" charset="-122"/>
              </a:rPr>
              <a:t>双创教育问题</a:t>
            </a:r>
            <a:endPar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endParaRPr>
          </a:p>
        </p:txBody>
      </p:sp>
      <p:sp>
        <p:nvSpPr>
          <p:cNvPr id="59" name="MH_Text_4"/>
          <p:cNvSpPr>
            <a:spLocks/>
          </p:cNvSpPr>
          <p:nvPr>
            <p:custDataLst>
              <p:tags r:id="rId3"/>
            </p:custDataLst>
          </p:nvPr>
        </p:nvSpPr>
        <p:spPr bwMode="auto">
          <a:xfrm flipH="1">
            <a:off x="7219396" y="4578057"/>
            <a:ext cx="4106144" cy="956978"/>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服务能力较弱</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辐射带动不强</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60" name="MH_SubTitle_4"/>
          <p:cNvSpPr/>
          <p:nvPr>
            <p:custDataLst>
              <p:tags r:id="rId4"/>
            </p:custDataLst>
          </p:nvPr>
        </p:nvSpPr>
        <p:spPr>
          <a:xfrm flipH="1">
            <a:off x="6357855" y="4578057"/>
            <a:ext cx="1273813" cy="956978"/>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ea typeface="微软雅黑" panose="020B0503020204020204" pitchFamily="34" charset="-122"/>
              </a:rPr>
              <a:t>社会服务问题</a:t>
            </a:r>
            <a:endPar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endParaRPr>
          </a:p>
        </p:txBody>
      </p:sp>
      <p:sp>
        <p:nvSpPr>
          <p:cNvPr id="57" name="MH_Text_2"/>
          <p:cNvSpPr>
            <a:spLocks/>
          </p:cNvSpPr>
          <p:nvPr>
            <p:custDataLst>
              <p:tags r:id="rId5"/>
            </p:custDataLst>
          </p:nvPr>
        </p:nvSpPr>
        <p:spPr bwMode="auto">
          <a:xfrm flipH="1">
            <a:off x="7178596" y="1977390"/>
            <a:ext cx="4106144" cy="956978"/>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1F497D">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校企“两层皮”</a:t>
            </a:r>
            <a:endParaRPr kumimoji="0" lang="en-US" altLang="zh-CN" sz="2000" b="1" i="0" u="none" strike="noStrike" kern="0" cap="none" spc="0" normalizeH="0" baseline="0" noProof="0" dirty="0" smtClean="0">
              <a:ln>
                <a:noFill/>
              </a:ln>
              <a:solidFill>
                <a:srgbClr val="FFFFFF"/>
              </a:solidFill>
              <a:effectLst/>
              <a:uLnTx/>
              <a:uFillTx/>
              <a:ea typeface="微软雅黑" pitchFamily="34" charset="-122"/>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FFFF"/>
                </a:solidFill>
                <a:effectLst/>
                <a:uLnTx/>
                <a:uFillTx/>
                <a:ea typeface="微软雅黑" pitchFamily="34" charset="-122"/>
              </a:rPr>
              <a:t>深度合作难以推进</a:t>
            </a:r>
            <a:endParaRPr kumimoji="0" lang="da-DK" altLang="zh-CN" sz="2000" b="1" i="0" u="none" strike="noStrike" kern="0" cap="none" spc="0" normalizeH="0" baseline="0" noProof="0" dirty="0">
              <a:ln>
                <a:noFill/>
              </a:ln>
              <a:solidFill>
                <a:srgbClr val="FFFFFF"/>
              </a:solidFill>
              <a:effectLst/>
              <a:uLnTx/>
              <a:uFillTx/>
              <a:ea typeface="微软雅黑" pitchFamily="34" charset="-122"/>
            </a:endParaRPr>
          </a:p>
        </p:txBody>
      </p:sp>
      <p:sp>
        <p:nvSpPr>
          <p:cNvPr id="58" name="MH_SubTitle_2"/>
          <p:cNvSpPr/>
          <p:nvPr>
            <p:custDataLst>
              <p:tags r:id="rId6"/>
            </p:custDataLst>
          </p:nvPr>
        </p:nvSpPr>
        <p:spPr>
          <a:xfrm flipH="1">
            <a:off x="6317055" y="1977390"/>
            <a:ext cx="1273813" cy="956978"/>
          </a:xfrm>
          <a:prstGeom prst="hexagon">
            <a:avLst/>
          </a:prstGeom>
          <a:solidFill>
            <a:srgbClr val="F3EFEF"/>
          </a:solidFill>
          <a:ln>
            <a:noFill/>
          </a:ln>
          <a:effectLst>
            <a:innerShdw blurRad="114300">
              <a:srgbClr val="979A9C"/>
            </a:innerShdw>
          </a:effectLst>
        </p:spPr>
        <p:txBody>
          <a:bodyPr lIns="0" tIns="0" rIns="0" bIns="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333333"/>
                </a:solidFill>
                <a:effectLst/>
                <a:uLnTx/>
                <a:uFillTx/>
                <a:ea typeface="微软雅黑" panose="020B0503020204020204" pitchFamily="34" charset="-122"/>
              </a:rPr>
              <a:t>校企合作问题</a:t>
            </a:r>
            <a:endParaRPr kumimoji="0" lang="zh-CN" altLang="en-US" sz="1600" b="1" i="0" u="none" strike="noStrike" kern="0" cap="none" spc="0" normalizeH="0" baseline="0" noProof="0" dirty="0">
              <a:ln>
                <a:noFill/>
              </a:ln>
              <a:solidFill>
                <a:srgbClr val="333333"/>
              </a:solidFill>
              <a:effectLst/>
              <a:uLnTx/>
              <a:uFillTx/>
              <a:ea typeface="微软雅黑" panose="020B0503020204020204" pitchFamily="34" charset="-122"/>
            </a:endParaRPr>
          </a:p>
        </p:txBody>
      </p:sp>
      <p:sp>
        <p:nvSpPr>
          <p:cNvPr id="31" name="MH_Other_5"/>
          <p:cNvSpPr>
            <a:spLocks noChangeArrowheads="1"/>
          </p:cNvSpPr>
          <p:nvPr>
            <p:custDataLst>
              <p:tags r:id="rId7"/>
            </p:custDataLst>
          </p:nvPr>
        </p:nvSpPr>
        <p:spPr bwMode="auto">
          <a:xfrm>
            <a:off x="210962" y="718261"/>
            <a:ext cx="2286911" cy="51952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（三）</a:t>
            </a:r>
            <a:r>
              <a:rPr lang="en-US" altLang="zh-CN" sz="2000" b="1" dirty="0" smtClean="0">
                <a:solidFill>
                  <a:srgbClr val="FFFFFF"/>
                </a:solidFill>
                <a:latin typeface="微软雅黑" pitchFamily="34" charset="-122"/>
                <a:ea typeface="微软雅黑" pitchFamily="34" charset="-122"/>
              </a:rPr>
              <a:t> </a:t>
            </a:r>
            <a:r>
              <a:rPr lang="zh-CN" altLang="en-US" sz="2000" b="1" dirty="0" smtClean="0">
                <a:solidFill>
                  <a:srgbClr val="FFFFFF"/>
                </a:solidFill>
                <a:latin typeface="微软雅黑" pitchFamily="34" charset="-122"/>
                <a:ea typeface="微软雅黑" pitchFamily="34" charset="-122"/>
              </a:rPr>
              <a:t>问题剖析</a:t>
            </a:r>
            <a:endParaRPr lang="zh-CN" altLang="en-US" sz="2000" b="1"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384497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9750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表格 32"/>
          <p:cNvGraphicFramePr>
            <a:graphicFrameLocks noGrp="1"/>
          </p:cNvGraphicFramePr>
          <p:nvPr>
            <p:extLst>
              <p:ext uri="{D42A27DB-BD31-4B8C-83A1-F6EECF244321}">
                <p14:modId xmlns:p14="http://schemas.microsoft.com/office/powerpoint/2010/main" val="696899571"/>
              </p:ext>
            </p:extLst>
          </p:nvPr>
        </p:nvGraphicFramePr>
        <p:xfrm>
          <a:off x="1655747" y="2998985"/>
          <a:ext cx="9008168" cy="2880000"/>
        </p:xfrm>
        <a:graphic>
          <a:graphicData uri="http://schemas.openxmlformats.org/drawingml/2006/table">
            <a:tbl>
              <a:tblPr firstRow="1" firstCol="1" bandRow="1"/>
              <a:tblGrid>
                <a:gridCol w="1115135">
                  <a:extLst>
                    <a:ext uri="{9D8B030D-6E8A-4147-A177-3AD203B41FA5}">
                      <a16:colId xmlns:a16="http://schemas.microsoft.com/office/drawing/2014/main" xmlns="" val="20000"/>
                    </a:ext>
                  </a:extLst>
                </a:gridCol>
                <a:gridCol w="1923602">
                  <a:extLst>
                    <a:ext uri="{9D8B030D-6E8A-4147-A177-3AD203B41FA5}">
                      <a16:colId xmlns:a16="http://schemas.microsoft.com/office/drawing/2014/main" xmlns="" val="20001"/>
                    </a:ext>
                  </a:extLst>
                </a:gridCol>
                <a:gridCol w="2391848">
                  <a:extLst>
                    <a:ext uri="{9D8B030D-6E8A-4147-A177-3AD203B41FA5}">
                      <a16:colId xmlns:a16="http://schemas.microsoft.com/office/drawing/2014/main" xmlns="" val="20002"/>
                    </a:ext>
                  </a:extLst>
                </a:gridCol>
                <a:gridCol w="3577583">
                  <a:extLst>
                    <a:ext uri="{9D8B030D-6E8A-4147-A177-3AD203B41FA5}">
                      <a16:colId xmlns:a16="http://schemas.microsoft.com/office/drawing/2014/main" xmlns="" val="20003"/>
                    </a:ext>
                  </a:extLst>
                </a:gridCol>
              </a:tblGrid>
              <a:tr h="444303">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8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类型</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8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建筑面积（㎡）</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8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培训职业（工种）数</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8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备注</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888573">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8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省级</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800"/>
                        </a:lnSpc>
                        <a:spcAft>
                          <a:spcPts val="0"/>
                        </a:spcAft>
                      </a:pP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15000</a:t>
                      </a:r>
                      <a:endParaRPr lang="zh-CN" sz="1600" kern="100" dirty="0">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800"/>
                        </a:lnSpc>
                        <a:spcAft>
                          <a:spcPts val="0"/>
                        </a:spcAft>
                      </a:pPr>
                      <a:r>
                        <a:rPr lang="en-US" sz="1600" kern="100" dirty="0">
                          <a:effectLst/>
                          <a:latin typeface="微软雅黑" panose="020B0503020204020204" pitchFamily="34" charset="-122"/>
                          <a:ea typeface="微软雅黑" panose="020B0503020204020204" pitchFamily="34" charset="-122"/>
                        </a:rPr>
                        <a:t>15</a:t>
                      </a:r>
                      <a:r>
                        <a:rPr lang="zh-CN" sz="1600" kern="100" dirty="0">
                          <a:effectLst/>
                          <a:latin typeface="微软雅黑" panose="020B0503020204020204" pitchFamily="34" charset="-122"/>
                          <a:ea typeface="微软雅黑" panose="020B0503020204020204" pitchFamily="34" charset="-122"/>
                        </a:rPr>
                        <a:t>种以上</a:t>
                      </a:r>
                      <a:endParaRPr lang="zh-CN" sz="1600" kern="100" dirty="0">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800"/>
                        </a:lnSpc>
                        <a:spcAft>
                          <a:spcPts val="0"/>
                        </a:spcAft>
                      </a:pPr>
                      <a:r>
                        <a:rPr lang="zh-CN" sz="1600" kern="100" dirty="0">
                          <a:effectLst/>
                          <a:latin typeface="微软雅黑" panose="020B0503020204020204" pitchFamily="34" charset="-122"/>
                          <a:ea typeface="微软雅黑" panose="020B0503020204020204" pitchFamily="34" charset="-122"/>
                        </a:rPr>
                        <a:t>中心城市，以高级技能培训、新技能开发为主，示范性强、辐射面广的省级大型公共实训基地</a:t>
                      </a:r>
                      <a:endParaRPr lang="zh-CN" sz="1600" kern="100" dirty="0">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1"/>
                  </a:ext>
                </a:extLst>
              </a:tr>
              <a:tr h="934149">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8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市级</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800"/>
                        </a:lnSpc>
                        <a:spcAft>
                          <a:spcPts val="0"/>
                        </a:spcAft>
                      </a:pPr>
                      <a:r>
                        <a:rPr lang="zh-CN" sz="1600" kern="10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8000</a:t>
                      </a:r>
                      <a:endParaRPr lang="zh-CN" sz="1600" kern="100">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800"/>
                        </a:lnSpc>
                        <a:spcAft>
                          <a:spcPts val="0"/>
                        </a:spcAft>
                      </a:pPr>
                      <a:r>
                        <a:rPr lang="en-US" sz="1600" kern="100" dirty="0">
                          <a:effectLst/>
                          <a:latin typeface="微软雅黑" panose="020B0503020204020204" pitchFamily="34" charset="-122"/>
                          <a:ea typeface="微软雅黑" panose="020B0503020204020204" pitchFamily="34" charset="-122"/>
                        </a:rPr>
                        <a:t>10</a:t>
                      </a:r>
                      <a:r>
                        <a:rPr lang="zh-CN" sz="1600" kern="100" dirty="0">
                          <a:effectLst/>
                          <a:latin typeface="微软雅黑" panose="020B0503020204020204" pitchFamily="34" charset="-122"/>
                          <a:ea typeface="微软雅黑" panose="020B0503020204020204" pitchFamily="34" charset="-122"/>
                        </a:rPr>
                        <a:t>种以上</a:t>
                      </a:r>
                      <a:endParaRPr lang="zh-CN" sz="1600" kern="100" dirty="0">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800"/>
                        </a:lnSpc>
                        <a:spcAft>
                          <a:spcPts val="0"/>
                        </a:spcAft>
                      </a:pPr>
                      <a:r>
                        <a:rPr lang="zh-CN" sz="1600" kern="100" dirty="0">
                          <a:effectLst/>
                          <a:latin typeface="微软雅黑" panose="020B0503020204020204" pitchFamily="34" charset="-122"/>
                          <a:ea typeface="微软雅黑" panose="020B0503020204020204" pitchFamily="34" charset="-122"/>
                        </a:rPr>
                        <a:t>地级市，以中、高级技能培训为主，发挥促进区域经济发展和服务高端产业需求的综合型公共实训基地</a:t>
                      </a:r>
                      <a:endParaRPr lang="zh-CN" sz="1600" kern="100" dirty="0">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2"/>
                  </a:ext>
                </a:extLst>
              </a:tr>
              <a:tr h="612975">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lnSpc>
                          <a:spcPts val="18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县级</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800"/>
                        </a:lnSpc>
                        <a:spcAft>
                          <a:spcPts val="0"/>
                        </a:spcAft>
                      </a:pPr>
                      <a:r>
                        <a:rPr lang="zh-CN" sz="1600" kern="10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3000</a:t>
                      </a:r>
                      <a:endParaRPr lang="zh-CN" sz="1600" kern="100">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lnSpc>
                          <a:spcPts val="1800"/>
                        </a:lnSpc>
                        <a:spcAft>
                          <a:spcPts val="0"/>
                        </a:spcAft>
                      </a:pPr>
                      <a:r>
                        <a:rPr lang="en-US" sz="1600" kern="100" dirty="0">
                          <a:effectLst/>
                          <a:latin typeface="微软雅黑" panose="020B0503020204020204" pitchFamily="34" charset="-122"/>
                          <a:ea typeface="微软雅黑" panose="020B0503020204020204" pitchFamily="34" charset="-122"/>
                        </a:rPr>
                        <a:t>8</a:t>
                      </a:r>
                      <a:r>
                        <a:rPr lang="zh-CN" sz="1600" kern="100" dirty="0">
                          <a:effectLst/>
                          <a:latin typeface="微软雅黑" panose="020B0503020204020204" pitchFamily="34" charset="-122"/>
                          <a:ea typeface="微软雅黑" panose="020B0503020204020204" pitchFamily="34" charset="-122"/>
                        </a:rPr>
                        <a:t>种以上</a:t>
                      </a:r>
                      <a:endParaRPr lang="zh-CN" sz="1600" kern="100" dirty="0">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l">
                        <a:lnSpc>
                          <a:spcPts val="1800"/>
                        </a:lnSpc>
                        <a:spcAft>
                          <a:spcPts val="0"/>
                        </a:spcAft>
                      </a:pPr>
                      <a:r>
                        <a:rPr lang="zh-CN" sz="1600" kern="100" dirty="0">
                          <a:effectLst/>
                          <a:latin typeface="微软雅黑" panose="020B0503020204020204" pitchFamily="34" charset="-122"/>
                          <a:ea typeface="微软雅黑" panose="020B0503020204020204" pitchFamily="34" charset="-122"/>
                        </a:rPr>
                        <a:t>县市层面，以初、中级技能培训为主的地方特色型公共实训基地</a:t>
                      </a:r>
                      <a:endParaRPr lang="zh-CN" sz="1600" kern="100" dirty="0">
                        <a:effectLst/>
                        <a:latin typeface="微软雅黑" panose="020B0503020204020204" pitchFamily="34" charset="-122"/>
                        <a:ea typeface="微软雅黑" panose="020B0503020204020204" pitchFamily="34" charset="-122"/>
                        <a:cs typeface="Times New Roman"/>
                      </a:endParaRPr>
                    </a:p>
                  </a:txBody>
                  <a:tcPr marL="65690" marR="6569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3"/>
                  </a:ext>
                </a:extLst>
              </a:tr>
            </a:tbl>
          </a:graphicData>
        </a:graphic>
      </p:graphicFrame>
      <p:sp>
        <p:nvSpPr>
          <p:cNvPr id="34" name="TextBox 33"/>
          <p:cNvSpPr txBox="1"/>
          <p:nvPr/>
        </p:nvSpPr>
        <p:spPr>
          <a:xfrm>
            <a:off x="886001" y="1741499"/>
            <a:ext cx="10263324" cy="1015663"/>
          </a:xfrm>
          <a:prstGeom prst="rect">
            <a:avLst/>
          </a:prstGeom>
          <a:noFill/>
        </p:spPr>
        <p:txBody>
          <a:bodyPr wrap="square" rtlCol="0">
            <a:spAutoFit/>
          </a:bodyPr>
          <a:lstStyle/>
          <a:p>
            <a:pPr indent="288000">
              <a:lnSpc>
                <a:spcPts val="24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公共实训基地建设专项管理办法（暂行）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规定，公共实训基地，是指由政府主导建设的，面向城乡各类劳动者提供</a:t>
            </a:r>
            <a:r>
              <a:rPr lang="zh-CN" altLang="en-US" b="1" dirty="0">
                <a:solidFill>
                  <a:srgbClr val="0070C0"/>
                </a:solidFill>
                <a:latin typeface="微软雅黑" panose="020B0503020204020204" pitchFamily="34" charset="-122"/>
                <a:ea typeface="微软雅黑" panose="020B0503020204020204" pitchFamily="34" charset="-122"/>
              </a:rPr>
              <a:t>技能训练、技能竞赛、技能鉴定、创业孵化、师资培训、课程研发等</a:t>
            </a:r>
            <a:r>
              <a:rPr lang="zh-CN" altLang="en-US" dirty="0">
                <a:latin typeface="微软雅黑" panose="020B0503020204020204" pitchFamily="34" charset="-122"/>
                <a:ea typeface="微软雅黑" panose="020B0503020204020204" pitchFamily="34" charset="-122"/>
              </a:rPr>
              <a:t>服务的公共性、公益性、示范性、综合性职业技能实训场所。</a:t>
            </a:r>
          </a:p>
        </p:txBody>
      </p:sp>
      <p:sp>
        <p:nvSpPr>
          <p:cNvPr id="1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06</a:t>
            </a:r>
            <a:endParaRPr lang="zh-CN" altLang="en-US" sz="1600" b="1" dirty="0">
              <a:solidFill>
                <a:prstClr val="white"/>
              </a:solidFill>
            </a:endParaRPr>
          </a:p>
        </p:txBody>
      </p:sp>
      <p:sp>
        <p:nvSpPr>
          <p:cNvPr id="17" name="矩形 16"/>
          <p:cNvSpPr/>
          <p:nvPr/>
        </p:nvSpPr>
        <p:spPr>
          <a:xfrm>
            <a:off x="136765" y="1243625"/>
            <a:ext cx="1385316"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规模要求</a:t>
            </a:r>
            <a:endParaRPr lang="zh-CN" altLang="en-US" dirty="0">
              <a:solidFill>
                <a:srgbClr val="C00000"/>
              </a:solidFill>
            </a:endParaRPr>
          </a:p>
        </p:txBody>
      </p:sp>
      <p:sp>
        <p:nvSpPr>
          <p:cNvPr id="11" name="MH_Other_5"/>
          <p:cNvSpPr>
            <a:spLocks noChangeArrowheads="1"/>
          </p:cNvSpPr>
          <p:nvPr>
            <p:custDataLst>
              <p:tags r:id="rId1"/>
            </p:custDataLst>
          </p:nvPr>
        </p:nvSpPr>
        <p:spPr bwMode="auto">
          <a:xfrm>
            <a:off x="200719" y="724100"/>
            <a:ext cx="2197701" cy="5195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latin typeface="微软雅黑" pitchFamily="34" charset="-122"/>
                <a:ea typeface="微软雅黑" pitchFamily="34" charset="-122"/>
              </a:rPr>
              <a:t>（四）</a:t>
            </a:r>
            <a:r>
              <a:rPr lang="en-US" altLang="zh-CN" sz="2000" b="1" dirty="0" smtClean="0">
                <a:solidFill>
                  <a:srgbClr val="FFFFFF"/>
                </a:solidFill>
                <a:latin typeface="微软雅黑" pitchFamily="34" charset="-122"/>
                <a:ea typeface="微软雅黑" pitchFamily="34" charset="-122"/>
              </a:rPr>
              <a:t> </a:t>
            </a:r>
            <a:r>
              <a:rPr lang="zh-CN" altLang="en-US" sz="2000" b="1" dirty="0" smtClean="0">
                <a:solidFill>
                  <a:srgbClr val="FFFFFF"/>
                </a:solidFill>
                <a:latin typeface="微软雅黑" pitchFamily="34" charset="-122"/>
                <a:ea typeface="微软雅黑" pitchFamily="34" charset="-122"/>
              </a:rPr>
              <a:t>建设依据</a:t>
            </a:r>
            <a:endParaRPr lang="zh-CN" altLang="en-US" sz="2000" b="1"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274475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a:off x="1768416" y="404813"/>
            <a:ext cx="9806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1" name="表格 30"/>
          <p:cNvGraphicFramePr>
            <a:graphicFrameLocks noGrp="1"/>
          </p:cNvGraphicFramePr>
          <p:nvPr>
            <p:extLst>
              <p:ext uri="{D42A27DB-BD31-4B8C-83A1-F6EECF244321}">
                <p14:modId xmlns:p14="http://schemas.microsoft.com/office/powerpoint/2010/main" val="270674385"/>
              </p:ext>
            </p:extLst>
          </p:nvPr>
        </p:nvGraphicFramePr>
        <p:xfrm>
          <a:off x="1256052" y="1481589"/>
          <a:ext cx="9418175" cy="4982232"/>
        </p:xfrm>
        <a:graphic>
          <a:graphicData uri="http://schemas.openxmlformats.org/drawingml/2006/table">
            <a:tbl>
              <a:tblPr firstRow="1" firstCol="1" bandRow="1">
                <a:tableStyleId>{5C22544A-7EE6-4342-B048-85BDC9FD1C3A}</a:tableStyleId>
              </a:tblPr>
              <a:tblGrid>
                <a:gridCol w="2506864"/>
                <a:gridCol w="5909310"/>
                <a:gridCol w="1002001"/>
              </a:tblGrid>
              <a:tr h="501672">
                <a:tc>
                  <a:txBody>
                    <a:bodyPr/>
                    <a:lstStyle/>
                    <a:p>
                      <a:pPr algn="ctr">
                        <a:spcAft>
                          <a:spcPts val="0"/>
                        </a:spcAft>
                      </a:pPr>
                      <a:r>
                        <a:rPr lang="zh-CN" sz="1600" kern="100" dirty="0">
                          <a:effectLst/>
                          <a:latin typeface="微软雅黑" pitchFamily="34" charset="-122"/>
                          <a:ea typeface="微软雅黑" pitchFamily="34" charset="-122"/>
                        </a:rPr>
                        <a:t>一级指标</a:t>
                      </a:r>
                      <a:endParaRPr lang="zh-CN" sz="1600" kern="100" dirty="0">
                        <a:effectLst/>
                        <a:latin typeface="微软雅黑" pitchFamily="34" charset="-122"/>
                        <a:ea typeface="微软雅黑" pitchFamily="34" charset="-122"/>
                        <a:cs typeface="Calibri"/>
                      </a:endParaRPr>
                    </a:p>
                  </a:txBody>
                  <a:tcPr marL="38782" marR="38782" marT="0" marB="0" anchor="ctr">
                    <a:solidFill>
                      <a:srgbClr val="0070C0"/>
                    </a:solidFill>
                  </a:tcPr>
                </a:tc>
                <a:tc>
                  <a:txBody>
                    <a:bodyPr/>
                    <a:lstStyle/>
                    <a:p>
                      <a:pPr algn="ctr">
                        <a:spcAft>
                          <a:spcPts val="0"/>
                        </a:spcAft>
                      </a:pPr>
                      <a:r>
                        <a:rPr lang="zh-CN" sz="1600" kern="100" dirty="0">
                          <a:effectLst/>
                          <a:latin typeface="微软雅黑" pitchFamily="34" charset="-122"/>
                          <a:ea typeface="微软雅黑" pitchFamily="34" charset="-122"/>
                        </a:rPr>
                        <a:t>二级指标（限于本基地）</a:t>
                      </a:r>
                      <a:endParaRPr lang="zh-CN" sz="1600" kern="100" dirty="0">
                        <a:effectLst/>
                        <a:latin typeface="微软雅黑" pitchFamily="34" charset="-122"/>
                        <a:ea typeface="微软雅黑" pitchFamily="34" charset="-122"/>
                        <a:cs typeface="Calibri"/>
                      </a:endParaRPr>
                    </a:p>
                  </a:txBody>
                  <a:tcPr marL="38782" marR="38782" marT="0" marB="0" anchor="ctr">
                    <a:solidFill>
                      <a:srgbClr val="0070C0"/>
                    </a:solidFill>
                  </a:tcPr>
                </a:tc>
                <a:tc>
                  <a:txBody>
                    <a:bodyPr/>
                    <a:lstStyle/>
                    <a:p>
                      <a:pPr algn="ctr">
                        <a:spcAft>
                          <a:spcPts val="0"/>
                        </a:spcAft>
                      </a:pPr>
                      <a:r>
                        <a:rPr lang="zh-CN" sz="1600" kern="100" dirty="0">
                          <a:effectLst/>
                          <a:latin typeface="微软雅黑" pitchFamily="34" charset="-122"/>
                          <a:ea typeface="微软雅黑" pitchFamily="34" charset="-122"/>
                        </a:rPr>
                        <a:t>配分</a:t>
                      </a:r>
                      <a:endParaRPr lang="zh-CN" sz="1600" kern="100" dirty="0">
                        <a:effectLst/>
                        <a:latin typeface="微软雅黑" pitchFamily="34" charset="-122"/>
                        <a:ea typeface="微软雅黑" pitchFamily="34" charset="-122"/>
                        <a:cs typeface="Calibri"/>
                      </a:endParaRPr>
                    </a:p>
                  </a:txBody>
                  <a:tcPr marL="38782" marR="38782" marT="0" marB="0" anchor="ctr">
                    <a:solidFill>
                      <a:srgbClr val="0070C0"/>
                    </a:solidFill>
                  </a:tcPr>
                </a:tc>
              </a:tr>
              <a:tr h="0">
                <a:tc rowSpan="4">
                  <a:txBody>
                    <a:bodyPr/>
                    <a:lstStyle/>
                    <a:p>
                      <a:pPr algn="ctr">
                        <a:spcAft>
                          <a:spcPts val="0"/>
                        </a:spcAft>
                      </a:pPr>
                      <a:r>
                        <a:rPr lang="zh-CN" sz="1400" kern="100" dirty="0">
                          <a:effectLst/>
                          <a:latin typeface="微软雅黑" pitchFamily="34" charset="-122"/>
                          <a:ea typeface="微软雅黑" pitchFamily="34" charset="-122"/>
                        </a:rPr>
                        <a:t>校企共建实训</a:t>
                      </a:r>
                      <a:r>
                        <a:rPr lang="zh-CN" sz="1400" kern="100" dirty="0" smtClean="0">
                          <a:effectLst/>
                          <a:latin typeface="微软雅黑" pitchFamily="34" charset="-122"/>
                          <a:ea typeface="微软雅黑" pitchFamily="34" charset="-122"/>
                        </a:rPr>
                        <a:t>基地</a:t>
                      </a:r>
                      <a:endParaRPr lang="en-US" altLang="zh-CN" sz="1400" kern="100" dirty="0" smtClean="0">
                        <a:effectLst/>
                        <a:latin typeface="微软雅黑" pitchFamily="34" charset="-122"/>
                        <a:ea typeface="微软雅黑" pitchFamily="34" charset="-122"/>
                      </a:endParaRPr>
                    </a:p>
                    <a:p>
                      <a:pPr algn="ctr">
                        <a:spcAft>
                          <a:spcPts val="0"/>
                        </a:spcAft>
                      </a:pPr>
                      <a:r>
                        <a:rPr lang="zh-CN" sz="1400" kern="100" dirty="0" smtClean="0">
                          <a:effectLst/>
                          <a:latin typeface="微软雅黑" pitchFamily="34" charset="-122"/>
                          <a:ea typeface="微软雅黑" pitchFamily="34" charset="-122"/>
                        </a:rPr>
                        <a:t>基本</a:t>
                      </a:r>
                      <a:r>
                        <a:rPr lang="zh-CN" sz="1400" kern="100" dirty="0">
                          <a:effectLst/>
                          <a:latin typeface="微软雅黑" pitchFamily="34" charset="-122"/>
                          <a:ea typeface="微软雅黑" pitchFamily="34" charset="-122"/>
                        </a:rPr>
                        <a:t>情况（</a:t>
                      </a:r>
                      <a:r>
                        <a:rPr lang="en-US" sz="1400" kern="100" dirty="0">
                          <a:effectLst/>
                          <a:latin typeface="微软雅黑" pitchFamily="34" charset="-122"/>
                          <a:ea typeface="微软雅黑" pitchFamily="34" charset="-122"/>
                        </a:rPr>
                        <a:t>8</a:t>
                      </a:r>
                      <a:r>
                        <a:rPr lang="zh-CN" sz="1400" kern="100" dirty="0">
                          <a:effectLst/>
                          <a:latin typeface="微软雅黑" pitchFamily="34" charset="-122"/>
                          <a:ea typeface="微软雅黑" pitchFamily="34" charset="-122"/>
                        </a:rPr>
                        <a:t>分）</a:t>
                      </a:r>
                      <a:endParaRPr lang="zh-CN" sz="1400" kern="100" dirty="0">
                        <a:effectLst/>
                        <a:latin typeface="微软雅黑" pitchFamily="34" charset="-122"/>
                        <a:ea typeface="微软雅黑" pitchFamily="34" charset="-122"/>
                        <a:cs typeface="Calibri"/>
                      </a:endParaRPr>
                    </a:p>
                  </a:txBody>
                  <a:tcPr marL="38782" marR="38782" marT="0" marB="0" anchor="ctr">
                    <a:solidFill>
                      <a:srgbClr val="0070C0"/>
                    </a:solidFill>
                  </a:tcPr>
                </a:tc>
                <a:tc>
                  <a:txBody>
                    <a:bodyPr/>
                    <a:lstStyle/>
                    <a:p>
                      <a:pPr algn="ctr">
                        <a:spcAft>
                          <a:spcPts val="0"/>
                        </a:spcAft>
                      </a:pPr>
                      <a:r>
                        <a:rPr lang="zh-CN" sz="1400" kern="100" dirty="0">
                          <a:effectLst/>
                          <a:latin typeface="微软雅黑" pitchFamily="34" charset="-122"/>
                          <a:ea typeface="微软雅黑" pitchFamily="34" charset="-122"/>
                        </a:rPr>
                        <a:t>实训基地设备仪器总值（万元）</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2</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实训基地设备台套数（台套）</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a:effectLst/>
                          <a:latin typeface="微软雅黑" pitchFamily="34" charset="-122"/>
                          <a:ea typeface="微软雅黑" pitchFamily="34" charset="-122"/>
                        </a:rPr>
                        <a:t>2</a:t>
                      </a:r>
                      <a:endParaRPr lang="zh-CN" sz="1400" kern="10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实训基地总面积（</a:t>
                      </a:r>
                      <a:r>
                        <a:rPr lang="en-US" sz="1400" kern="100" dirty="0">
                          <a:effectLst/>
                          <a:latin typeface="微软雅黑" pitchFamily="34" charset="-122"/>
                          <a:ea typeface="微软雅黑" pitchFamily="34" charset="-122"/>
                        </a:rPr>
                        <a:t>m</a:t>
                      </a:r>
                      <a:r>
                        <a:rPr lang="en-US" sz="1400" kern="100" baseline="30000" dirty="0">
                          <a:effectLst/>
                          <a:latin typeface="微软雅黑" pitchFamily="34" charset="-122"/>
                          <a:ea typeface="微软雅黑" pitchFamily="34" charset="-122"/>
                        </a:rPr>
                        <a:t>2</a:t>
                      </a:r>
                      <a:r>
                        <a:rPr lang="zh-CN" sz="1400" kern="100" dirty="0">
                          <a:effectLst/>
                          <a:latin typeface="微软雅黑" pitchFamily="34" charset="-122"/>
                          <a:ea typeface="微软雅黑" pitchFamily="34" charset="-122"/>
                        </a:rPr>
                        <a:t>）</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a:effectLst/>
                          <a:latin typeface="微软雅黑" pitchFamily="34" charset="-122"/>
                          <a:ea typeface="微软雅黑" pitchFamily="34" charset="-122"/>
                        </a:rPr>
                        <a:t>2</a:t>
                      </a:r>
                      <a:endParaRPr lang="zh-CN" sz="1400" kern="10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实训工位总数（个）</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a:effectLst/>
                          <a:latin typeface="微软雅黑" pitchFamily="34" charset="-122"/>
                          <a:ea typeface="微软雅黑" pitchFamily="34" charset="-122"/>
                        </a:rPr>
                        <a:t>2</a:t>
                      </a:r>
                      <a:endParaRPr lang="zh-CN" sz="1400" kern="100">
                        <a:effectLst/>
                        <a:latin typeface="微软雅黑" pitchFamily="34" charset="-122"/>
                        <a:ea typeface="微软雅黑" pitchFamily="34" charset="-122"/>
                        <a:cs typeface="Calibri"/>
                      </a:endParaRPr>
                    </a:p>
                  </a:txBody>
                  <a:tcPr marL="38782" marR="38782" marT="0" marB="0" anchor="ctr"/>
                </a:tc>
              </a:tr>
              <a:tr h="0">
                <a:tc>
                  <a:txBody>
                    <a:bodyPr/>
                    <a:lstStyle/>
                    <a:p>
                      <a:pPr algn="ctr">
                        <a:spcAft>
                          <a:spcPts val="0"/>
                        </a:spcAft>
                      </a:pPr>
                      <a:r>
                        <a:rPr lang="zh-CN" sz="1400" kern="100" dirty="0">
                          <a:effectLst/>
                          <a:latin typeface="微软雅黑" pitchFamily="34" charset="-122"/>
                          <a:ea typeface="微软雅黑" pitchFamily="34" charset="-122"/>
                        </a:rPr>
                        <a:t>校企共建生产性实训</a:t>
                      </a:r>
                      <a:r>
                        <a:rPr lang="zh-CN" sz="1400" kern="100" dirty="0" smtClean="0">
                          <a:effectLst/>
                          <a:latin typeface="微软雅黑" pitchFamily="34" charset="-122"/>
                          <a:ea typeface="微软雅黑" pitchFamily="34" charset="-122"/>
                        </a:rPr>
                        <a:t>基地</a:t>
                      </a:r>
                      <a:endParaRPr lang="en-US" altLang="zh-CN" sz="1400" kern="100" dirty="0" smtClean="0">
                        <a:effectLst/>
                        <a:latin typeface="微软雅黑" pitchFamily="34" charset="-122"/>
                        <a:ea typeface="微软雅黑" pitchFamily="34" charset="-122"/>
                      </a:endParaRPr>
                    </a:p>
                    <a:p>
                      <a:pPr algn="ctr">
                        <a:spcAft>
                          <a:spcPts val="0"/>
                        </a:spcAft>
                      </a:pPr>
                      <a:r>
                        <a:rPr lang="zh-CN" sz="1400" kern="100" dirty="0" smtClean="0">
                          <a:effectLst/>
                          <a:latin typeface="微软雅黑" pitchFamily="34" charset="-122"/>
                          <a:ea typeface="微软雅黑" pitchFamily="34" charset="-122"/>
                        </a:rPr>
                        <a:t>合作</a:t>
                      </a:r>
                      <a:r>
                        <a:rPr lang="zh-CN" sz="1400" kern="100" dirty="0">
                          <a:effectLst/>
                          <a:latin typeface="微软雅黑" pitchFamily="34" charset="-122"/>
                          <a:ea typeface="微软雅黑" pitchFamily="34" charset="-122"/>
                        </a:rPr>
                        <a:t>企业情况 （</a:t>
                      </a:r>
                      <a:r>
                        <a:rPr lang="en-US" sz="1400" kern="100" dirty="0">
                          <a:effectLst/>
                          <a:latin typeface="微软雅黑" pitchFamily="34" charset="-122"/>
                          <a:ea typeface="微软雅黑" pitchFamily="34" charset="-122"/>
                        </a:rPr>
                        <a:t>2</a:t>
                      </a:r>
                      <a:r>
                        <a:rPr lang="zh-CN" sz="1400" kern="100" dirty="0">
                          <a:effectLst/>
                          <a:latin typeface="微软雅黑" pitchFamily="34" charset="-122"/>
                          <a:ea typeface="微软雅黑" pitchFamily="34" charset="-122"/>
                        </a:rPr>
                        <a:t>分）</a:t>
                      </a:r>
                      <a:endParaRPr lang="zh-CN" sz="1400" kern="100" dirty="0">
                        <a:effectLst/>
                        <a:latin typeface="微软雅黑" pitchFamily="34" charset="-122"/>
                        <a:ea typeface="微软雅黑" pitchFamily="34" charset="-122"/>
                        <a:cs typeface="Calibri"/>
                      </a:endParaRPr>
                    </a:p>
                  </a:txBody>
                  <a:tcPr marL="38782" marR="38782" marT="0" marB="0" anchor="ctr">
                    <a:solidFill>
                      <a:srgbClr val="0070C0"/>
                    </a:solidFill>
                  </a:tcPr>
                </a:tc>
                <a:tc>
                  <a:txBody>
                    <a:bodyPr/>
                    <a:lstStyle/>
                    <a:p>
                      <a:pPr algn="ctr">
                        <a:spcAft>
                          <a:spcPts val="0"/>
                        </a:spcAft>
                      </a:pPr>
                      <a:r>
                        <a:rPr lang="zh-CN" sz="1400" kern="100" dirty="0">
                          <a:effectLst/>
                          <a:latin typeface="微软雅黑" pitchFamily="34" charset="-122"/>
                          <a:ea typeface="微软雅黑" pitchFamily="34" charset="-122"/>
                        </a:rPr>
                        <a:t>合作企业的数量（个）</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2</a:t>
                      </a:r>
                      <a:endParaRPr lang="zh-CN" sz="1400" kern="100" dirty="0">
                        <a:effectLst/>
                        <a:latin typeface="微软雅黑" pitchFamily="34" charset="-122"/>
                        <a:ea typeface="微软雅黑" pitchFamily="34" charset="-122"/>
                        <a:cs typeface="Calibri"/>
                      </a:endParaRPr>
                    </a:p>
                  </a:txBody>
                  <a:tcPr marL="38782" marR="38782" marT="0" marB="0" anchor="ctr"/>
                </a:tc>
              </a:tr>
              <a:tr h="0">
                <a:tc rowSpan="2">
                  <a:txBody>
                    <a:bodyPr/>
                    <a:lstStyle/>
                    <a:p>
                      <a:pPr algn="ctr">
                        <a:spcAft>
                          <a:spcPts val="0"/>
                        </a:spcAft>
                      </a:pPr>
                      <a:r>
                        <a:rPr lang="zh-CN" sz="1400" kern="100" dirty="0">
                          <a:effectLst/>
                          <a:latin typeface="微软雅黑" pitchFamily="34" charset="-122"/>
                          <a:ea typeface="微软雅黑" pitchFamily="34" charset="-122"/>
                        </a:rPr>
                        <a:t>校企联合开展</a:t>
                      </a:r>
                      <a:r>
                        <a:rPr lang="zh-CN" sz="1400" kern="100" dirty="0" smtClean="0">
                          <a:effectLst/>
                          <a:latin typeface="微软雅黑" pitchFamily="34" charset="-122"/>
                          <a:ea typeface="微软雅黑" pitchFamily="34" charset="-122"/>
                        </a:rPr>
                        <a:t>教学</a:t>
                      </a:r>
                      <a:endParaRPr lang="en-US" altLang="zh-CN" sz="1400" kern="100" dirty="0" smtClean="0">
                        <a:effectLst/>
                        <a:latin typeface="微软雅黑" pitchFamily="34" charset="-122"/>
                        <a:ea typeface="微软雅黑" pitchFamily="34" charset="-122"/>
                      </a:endParaRPr>
                    </a:p>
                    <a:p>
                      <a:pPr algn="ctr">
                        <a:spcAft>
                          <a:spcPts val="0"/>
                        </a:spcAft>
                      </a:pPr>
                      <a:r>
                        <a:rPr lang="zh-CN" sz="1400" kern="100" dirty="0" smtClean="0">
                          <a:effectLst/>
                          <a:latin typeface="微软雅黑" pitchFamily="34" charset="-122"/>
                          <a:ea typeface="微软雅黑" pitchFamily="34" charset="-122"/>
                        </a:rPr>
                        <a:t>研究</a:t>
                      </a:r>
                      <a:r>
                        <a:rPr lang="zh-CN" sz="1400" kern="100" dirty="0">
                          <a:effectLst/>
                          <a:latin typeface="微软雅黑" pitchFamily="34" charset="-122"/>
                          <a:ea typeface="微软雅黑" pitchFamily="34" charset="-122"/>
                        </a:rPr>
                        <a:t>情况（</a:t>
                      </a:r>
                      <a:r>
                        <a:rPr lang="en-US" sz="1400" kern="100" dirty="0">
                          <a:effectLst/>
                          <a:latin typeface="微软雅黑" pitchFamily="34" charset="-122"/>
                          <a:ea typeface="微软雅黑" pitchFamily="34" charset="-122"/>
                        </a:rPr>
                        <a:t>5</a:t>
                      </a:r>
                      <a:r>
                        <a:rPr lang="zh-CN" sz="1400" kern="100" dirty="0">
                          <a:effectLst/>
                          <a:latin typeface="微软雅黑" pitchFamily="34" charset="-122"/>
                          <a:ea typeface="微软雅黑" pitchFamily="34" charset="-122"/>
                        </a:rPr>
                        <a:t>分）</a:t>
                      </a:r>
                      <a:endParaRPr lang="zh-CN" sz="1400" kern="100" dirty="0">
                        <a:effectLst/>
                        <a:latin typeface="微软雅黑" pitchFamily="34" charset="-122"/>
                        <a:ea typeface="微软雅黑" pitchFamily="34" charset="-122"/>
                        <a:cs typeface="Calibri"/>
                      </a:endParaRPr>
                    </a:p>
                  </a:txBody>
                  <a:tcPr marL="38782" marR="38782" marT="0" marB="0" anchor="ctr">
                    <a:solidFill>
                      <a:srgbClr val="0070C0"/>
                    </a:solidFill>
                  </a:tcPr>
                </a:tc>
                <a:tc>
                  <a:txBody>
                    <a:bodyPr/>
                    <a:lstStyle/>
                    <a:p>
                      <a:pPr algn="ctr">
                        <a:spcAft>
                          <a:spcPts val="0"/>
                        </a:spcAft>
                      </a:pPr>
                      <a:r>
                        <a:rPr lang="zh-CN" sz="1400" kern="100" dirty="0">
                          <a:effectLst/>
                          <a:latin typeface="微软雅黑" pitchFamily="34" charset="-122"/>
                          <a:ea typeface="微软雅黑" pitchFamily="34" charset="-122"/>
                        </a:rPr>
                        <a:t>校企联合完成科研项目数（个）</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2</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联合编写实训教材数量（套）</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3</a:t>
                      </a:r>
                      <a:endParaRPr lang="zh-CN" sz="1400" kern="100" dirty="0">
                        <a:effectLst/>
                        <a:latin typeface="微软雅黑" pitchFamily="34" charset="-122"/>
                        <a:ea typeface="微软雅黑" pitchFamily="34" charset="-122"/>
                        <a:cs typeface="Calibri"/>
                      </a:endParaRPr>
                    </a:p>
                  </a:txBody>
                  <a:tcPr marL="38782" marR="38782" marT="0" marB="0" anchor="ctr"/>
                </a:tc>
              </a:tr>
              <a:tr h="0">
                <a:tc rowSpan="3">
                  <a:txBody>
                    <a:bodyPr/>
                    <a:lstStyle/>
                    <a:p>
                      <a:pPr algn="ctr">
                        <a:spcAft>
                          <a:spcPts val="0"/>
                        </a:spcAft>
                      </a:pPr>
                      <a:r>
                        <a:rPr lang="zh-CN" sz="1400" kern="100" dirty="0">
                          <a:effectLst/>
                          <a:latin typeface="微软雅黑" pitchFamily="34" charset="-122"/>
                          <a:ea typeface="微软雅黑" pitchFamily="34" charset="-122"/>
                        </a:rPr>
                        <a:t>生产性实训</a:t>
                      </a:r>
                      <a:r>
                        <a:rPr lang="zh-CN" sz="1400" kern="100" dirty="0" smtClean="0">
                          <a:effectLst/>
                          <a:latin typeface="微软雅黑" pitchFamily="34" charset="-122"/>
                          <a:ea typeface="微软雅黑" pitchFamily="34" charset="-122"/>
                        </a:rPr>
                        <a:t>基地</a:t>
                      </a:r>
                      <a:endParaRPr lang="en-US" altLang="zh-CN" sz="1400" kern="100" dirty="0" smtClean="0">
                        <a:effectLst/>
                        <a:latin typeface="微软雅黑" pitchFamily="34" charset="-122"/>
                        <a:ea typeface="微软雅黑" pitchFamily="34" charset="-122"/>
                      </a:endParaRPr>
                    </a:p>
                    <a:p>
                      <a:pPr algn="ctr">
                        <a:spcAft>
                          <a:spcPts val="0"/>
                        </a:spcAft>
                      </a:pPr>
                      <a:r>
                        <a:rPr lang="zh-CN" sz="1400" kern="100" dirty="0" smtClean="0">
                          <a:effectLst/>
                          <a:latin typeface="微软雅黑" pitchFamily="34" charset="-122"/>
                          <a:ea typeface="微软雅黑" pitchFamily="34" charset="-122"/>
                        </a:rPr>
                        <a:t>专</a:t>
                      </a:r>
                      <a:r>
                        <a:rPr lang="zh-CN" sz="1400" kern="100" dirty="0">
                          <a:effectLst/>
                          <a:latin typeface="微软雅黑" pitchFamily="34" charset="-122"/>
                          <a:ea typeface="微软雅黑" pitchFamily="34" charset="-122"/>
                        </a:rPr>
                        <a:t>兼职教师情况（</a:t>
                      </a:r>
                      <a:r>
                        <a:rPr lang="en-US" sz="1400" kern="100" dirty="0">
                          <a:effectLst/>
                          <a:latin typeface="微软雅黑" pitchFamily="34" charset="-122"/>
                          <a:ea typeface="微软雅黑" pitchFamily="34" charset="-122"/>
                        </a:rPr>
                        <a:t>30</a:t>
                      </a:r>
                      <a:r>
                        <a:rPr lang="zh-CN" sz="1400" kern="100" dirty="0">
                          <a:effectLst/>
                          <a:latin typeface="微软雅黑" pitchFamily="34" charset="-122"/>
                          <a:ea typeface="微软雅黑" pitchFamily="34" charset="-122"/>
                        </a:rPr>
                        <a:t>分）</a:t>
                      </a:r>
                      <a:endParaRPr lang="zh-CN" sz="1400" kern="100" dirty="0">
                        <a:effectLst/>
                        <a:latin typeface="微软雅黑" pitchFamily="34" charset="-122"/>
                        <a:ea typeface="微软雅黑" pitchFamily="34" charset="-122"/>
                        <a:cs typeface="Calibri"/>
                      </a:endParaRPr>
                    </a:p>
                  </a:txBody>
                  <a:tcPr marL="38782" marR="38782" marT="0" marB="0" anchor="ctr">
                    <a:solidFill>
                      <a:srgbClr val="0070C0"/>
                    </a:solidFill>
                  </a:tcPr>
                </a:tc>
                <a:tc>
                  <a:txBody>
                    <a:bodyPr/>
                    <a:lstStyle/>
                    <a:p>
                      <a:pPr algn="ctr">
                        <a:spcAft>
                          <a:spcPts val="0"/>
                        </a:spcAft>
                      </a:pPr>
                      <a:r>
                        <a:rPr lang="zh-CN" sz="1400" kern="100" dirty="0">
                          <a:effectLst/>
                          <a:latin typeface="微软雅黑" pitchFamily="34" charset="-122"/>
                          <a:ea typeface="微软雅黑" pitchFamily="34" charset="-122"/>
                        </a:rPr>
                        <a:t>专职教师数量（人）</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10</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兼职教师数量（人）</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10</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兼职教师中企业技术人员数量（人）</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a:effectLst/>
                          <a:latin typeface="微软雅黑" pitchFamily="34" charset="-122"/>
                          <a:ea typeface="微软雅黑" pitchFamily="34" charset="-122"/>
                        </a:rPr>
                        <a:t>10</a:t>
                      </a:r>
                      <a:endParaRPr lang="zh-CN" sz="1400" kern="100">
                        <a:effectLst/>
                        <a:latin typeface="微软雅黑" pitchFamily="34" charset="-122"/>
                        <a:ea typeface="微软雅黑" pitchFamily="34" charset="-122"/>
                        <a:cs typeface="Calibri"/>
                      </a:endParaRPr>
                    </a:p>
                  </a:txBody>
                  <a:tcPr marL="38782" marR="38782" marT="0" marB="0" anchor="ctr"/>
                </a:tc>
              </a:tr>
              <a:tr h="0">
                <a:tc rowSpan="5">
                  <a:txBody>
                    <a:bodyPr/>
                    <a:lstStyle/>
                    <a:p>
                      <a:pPr algn="ctr">
                        <a:spcAft>
                          <a:spcPts val="0"/>
                        </a:spcAft>
                      </a:pPr>
                      <a:r>
                        <a:rPr lang="zh-CN" sz="1400" kern="100" dirty="0">
                          <a:effectLst/>
                          <a:latin typeface="微软雅黑" pitchFamily="34" charset="-122"/>
                          <a:ea typeface="微软雅黑" pitchFamily="34" charset="-122"/>
                        </a:rPr>
                        <a:t>生产性实训基地</a:t>
                      </a:r>
                      <a:r>
                        <a:rPr lang="zh-CN" sz="1400" kern="100" dirty="0" smtClean="0">
                          <a:effectLst/>
                          <a:latin typeface="微软雅黑" pitchFamily="34" charset="-122"/>
                          <a:ea typeface="微软雅黑" pitchFamily="34" charset="-122"/>
                        </a:rPr>
                        <a:t>开展</a:t>
                      </a:r>
                      <a:endParaRPr lang="en-US" altLang="zh-CN" sz="1400" kern="100" dirty="0" smtClean="0">
                        <a:effectLst/>
                        <a:latin typeface="微软雅黑" pitchFamily="34" charset="-122"/>
                        <a:ea typeface="微软雅黑" pitchFamily="34" charset="-122"/>
                      </a:endParaRPr>
                    </a:p>
                    <a:p>
                      <a:pPr algn="ctr">
                        <a:spcAft>
                          <a:spcPts val="0"/>
                        </a:spcAft>
                      </a:pPr>
                      <a:r>
                        <a:rPr lang="zh-CN" sz="1400" kern="100" dirty="0" smtClean="0">
                          <a:effectLst/>
                          <a:latin typeface="微软雅黑" pitchFamily="34" charset="-122"/>
                          <a:ea typeface="微软雅黑" pitchFamily="34" charset="-122"/>
                        </a:rPr>
                        <a:t>培训</a:t>
                      </a:r>
                      <a:r>
                        <a:rPr lang="zh-CN" sz="1400" kern="100" dirty="0">
                          <a:effectLst/>
                          <a:latin typeface="微软雅黑" pitchFamily="34" charset="-122"/>
                          <a:ea typeface="微软雅黑" pitchFamily="34" charset="-122"/>
                        </a:rPr>
                        <a:t>和社会服务情况（</a:t>
                      </a:r>
                      <a:r>
                        <a:rPr lang="en-US" sz="1400" kern="100" dirty="0">
                          <a:effectLst/>
                          <a:latin typeface="微软雅黑" pitchFamily="34" charset="-122"/>
                          <a:ea typeface="微软雅黑" pitchFamily="34" charset="-122"/>
                        </a:rPr>
                        <a:t>43</a:t>
                      </a:r>
                      <a:r>
                        <a:rPr lang="zh-CN" sz="1400" kern="100" dirty="0">
                          <a:effectLst/>
                          <a:latin typeface="微软雅黑" pitchFamily="34" charset="-122"/>
                          <a:ea typeface="微软雅黑" pitchFamily="34" charset="-122"/>
                        </a:rPr>
                        <a:t>分）</a:t>
                      </a:r>
                      <a:endParaRPr lang="zh-CN" sz="1400" kern="100" dirty="0">
                        <a:effectLst/>
                        <a:latin typeface="微软雅黑" pitchFamily="34" charset="-122"/>
                        <a:ea typeface="微软雅黑" pitchFamily="34" charset="-122"/>
                        <a:cs typeface="Calibri"/>
                      </a:endParaRPr>
                    </a:p>
                  </a:txBody>
                  <a:tcPr marL="38782" marR="38782" marT="0" marB="0" anchor="ctr">
                    <a:solidFill>
                      <a:srgbClr val="0070C0"/>
                    </a:solidFill>
                  </a:tcPr>
                </a:tc>
                <a:tc>
                  <a:txBody>
                    <a:bodyPr/>
                    <a:lstStyle/>
                    <a:p>
                      <a:pPr algn="ctr">
                        <a:spcAft>
                          <a:spcPts val="0"/>
                        </a:spcAft>
                      </a:pPr>
                      <a:r>
                        <a:rPr lang="zh-CN" sz="1400" kern="100" dirty="0">
                          <a:effectLst/>
                          <a:latin typeface="微软雅黑" pitchFamily="34" charset="-122"/>
                          <a:ea typeface="微软雅黑" pitchFamily="34" charset="-122"/>
                        </a:rPr>
                        <a:t>已开展的职业技能鉴定工种数量（项）</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10</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已开展的职业技能鉴定总人次（人·次）</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10</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为社会开展专业技术技能培训总人次（人·次）</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8</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技术成果转化数量（项）</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7</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产品、服务收入总额（万元）</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100" dirty="0">
                          <a:effectLst/>
                          <a:latin typeface="微软雅黑" pitchFamily="34" charset="-122"/>
                          <a:ea typeface="微软雅黑" pitchFamily="34" charset="-122"/>
                        </a:rPr>
                        <a:t>8</a:t>
                      </a:r>
                      <a:endParaRPr lang="zh-CN" sz="1400" kern="100" dirty="0">
                        <a:effectLst/>
                        <a:latin typeface="微软雅黑" pitchFamily="34" charset="-122"/>
                        <a:ea typeface="微软雅黑" pitchFamily="34" charset="-122"/>
                        <a:cs typeface="Calibri"/>
                      </a:endParaRPr>
                    </a:p>
                  </a:txBody>
                  <a:tcPr marL="38782" marR="38782" marT="0" marB="0" anchor="ctr"/>
                </a:tc>
              </a:tr>
              <a:tr h="0">
                <a:tc rowSpan="5">
                  <a:txBody>
                    <a:bodyPr/>
                    <a:lstStyle/>
                    <a:p>
                      <a:pPr algn="ctr">
                        <a:spcAft>
                          <a:spcPts val="0"/>
                        </a:spcAft>
                      </a:pPr>
                      <a:r>
                        <a:rPr lang="zh-CN" sz="1400" kern="100" dirty="0">
                          <a:effectLst/>
                          <a:latin typeface="微软雅黑" pitchFamily="34" charset="-122"/>
                          <a:ea typeface="微软雅黑" pitchFamily="34" charset="-122"/>
                        </a:rPr>
                        <a:t>各级财政</a:t>
                      </a:r>
                      <a:r>
                        <a:rPr lang="zh-CN" sz="1400" kern="100" dirty="0" smtClean="0">
                          <a:effectLst/>
                          <a:latin typeface="微软雅黑" pitchFamily="34" charset="-122"/>
                          <a:ea typeface="微软雅黑" pitchFamily="34" charset="-122"/>
                        </a:rPr>
                        <a:t>投入</a:t>
                      </a:r>
                      <a:endParaRPr lang="en-US" altLang="zh-CN" sz="1400" kern="100" dirty="0" smtClean="0">
                        <a:effectLst/>
                        <a:latin typeface="微软雅黑" pitchFamily="34" charset="-122"/>
                        <a:ea typeface="微软雅黑" pitchFamily="34" charset="-122"/>
                      </a:endParaRPr>
                    </a:p>
                    <a:p>
                      <a:pPr algn="ctr">
                        <a:spcAft>
                          <a:spcPts val="0"/>
                        </a:spcAft>
                      </a:pPr>
                      <a:r>
                        <a:rPr lang="zh-CN" sz="1400" kern="100" dirty="0" smtClean="0">
                          <a:effectLst/>
                          <a:latin typeface="微软雅黑" pitchFamily="34" charset="-122"/>
                          <a:ea typeface="微软雅黑" pitchFamily="34" charset="-122"/>
                        </a:rPr>
                        <a:t>资金</a:t>
                      </a:r>
                      <a:r>
                        <a:rPr lang="zh-CN" sz="1400" kern="100" dirty="0">
                          <a:effectLst/>
                          <a:latin typeface="微软雅黑" pitchFamily="34" charset="-122"/>
                          <a:ea typeface="微软雅黑" pitchFamily="34" charset="-122"/>
                        </a:rPr>
                        <a:t>情况（</a:t>
                      </a:r>
                      <a:r>
                        <a:rPr lang="en-US" sz="1400" kern="100" dirty="0">
                          <a:effectLst/>
                          <a:latin typeface="微软雅黑" pitchFamily="34" charset="-122"/>
                          <a:ea typeface="微软雅黑" pitchFamily="34" charset="-122"/>
                        </a:rPr>
                        <a:t>12</a:t>
                      </a:r>
                      <a:r>
                        <a:rPr lang="zh-CN" sz="1400" kern="100" dirty="0">
                          <a:effectLst/>
                          <a:latin typeface="微软雅黑" pitchFamily="34" charset="-122"/>
                          <a:ea typeface="微软雅黑" pitchFamily="34" charset="-122"/>
                        </a:rPr>
                        <a:t>分）</a:t>
                      </a:r>
                      <a:endParaRPr lang="zh-CN" sz="1400" kern="100" dirty="0">
                        <a:effectLst/>
                        <a:latin typeface="微软雅黑" pitchFamily="34" charset="-122"/>
                        <a:ea typeface="微软雅黑" pitchFamily="34" charset="-122"/>
                        <a:cs typeface="Calibri"/>
                      </a:endParaRPr>
                    </a:p>
                  </a:txBody>
                  <a:tcPr marL="38782" marR="38782" marT="0" marB="0" anchor="ctr">
                    <a:solidFill>
                      <a:srgbClr val="0070C0"/>
                    </a:solidFill>
                  </a:tcPr>
                </a:tc>
                <a:tc>
                  <a:txBody>
                    <a:bodyPr/>
                    <a:lstStyle/>
                    <a:p>
                      <a:pPr algn="ctr">
                        <a:spcAft>
                          <a:spcPts val="0"/>
                        </a:spcAft>
                      </a:pPr>
                      <a:r>
                        <a:rPr lang="zh-CN" sz="1400" kern="0" dirty="0">
                          <a:effectLst/>
                          <a:latin typeface="微软雅黑" pitchFamily="34" charset="-122"/>
                          <a:ea typeface="微软雅黑" pitchFamily="34" charset="-122"/>
                        </a:rPr>
                        <a:t>中央财政专项资金投入情况（万元）</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0" dirty="0">
                          <a:effectLst/>
                          <a:latin typeface="微软雅黑" pitchFamily="34" charset="-122"/>
                          <a:ea typeface="微软雅黑" pitchFamily="34" charset="-122"/>
                        </a:rPr>
                        <a:t>2</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0" dirty="0">
                          <a:effectLst/>
                          <a:latin typeface="微软雅黑" pitchFamily="34" charset="-122"/>
                          <a:ea typeface="微软雅黑" pitchFamily="34" charset="-122"/>
                        </a:rPr>
                        <a:t>地方财政专项资金投入情况（万元）</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0" dirty="0">
                          <a:effectLst/>
                          <a:latin typeface="微软雅黑" pitchFamily="34" charset="-122"/>
                          <a:ea typeface="微软雅黑" pitchFamily="34" charset="-122"/>
                        </a:rPr>
                        <a:t>3</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0" dirty="0">
                          <a:effectLst/>
                          <a:latin typeface="微软雅黑" pitchFamily="34" charset="-122"/>
                          <a:ea typeface="微软雅黑" pitchFamily="34" charset="-122"/>
                        </a:rPr>
                        <a:t>行业企业专项资金投入情况（万元）</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0" dirty="0">
                          <a:effectLst/>
                          <a:latin typeface="微软雅黑" pitchFamily="34" charset="-122"/>
                          <a:ea typeface="微软雅黑" pitchFamily="34" charset="-122"/>
                        </a:rPr>
                        <a:t>4</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0" dirty="0">
                          <a:effectLst/>
                          <a:latin typeface="微软雅黑" pitchFamily="34" charset="-122"/>
                          <a:ea typeface="微软雅黑" pitchFamily="34" charset="-122"/>
                        </a:rPr>
                        <a:t>其他资金投入情况（万元）</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0" dirty="0">
                          <a:effectLst/>
                          <a:latin typeface="微软雅黑" pitchFamily="34" charset="-122"/>
                          <a:ea typeface="微软雅黑" pitchFamily="34" charset="-122"/>
                        </a:rPr>
                        <a:t>1</a:t>
                      </a:r>
                      <a:endParaRPr lang="zh-CN" sz="1400" kern="100" dirty="0">
                        <a:effectLst/>
                        <a:latin typeface="微软雅黑" pitchFamily="34" charset="-122"/>
                        <a:ea typeface="微软雅黑" pitchFamily="34" charset="-122"/>
                        <a:cs typeface="Calibri"/>
                      </a:endParaRPr>
                    </a:p>
                  </a:txBody>
                  <a:tcPr marL="38782" marR="38782" marT="0" marB="0" anchor="ctr"/>
                </a:tc>
              </a:tr>
              <a:tr h="0">
                <a:tc vMerge="1">
                  <a:txBody>
                    <a:bodyPr/>
                    <a:lstStyle/>
                    <a:p>
                      <a:endParaRPr lang="zh-CN" altLang="en-US"/>
                    </a:p>
                  </a:txBody>
                  <a:tcPr/>
                </a:tc>
                <a:tc>
                  <a:txBody>
                    <a:bodyPr/>
                    <a:lstStyle/>
                    <a:p>
                      <a:pPr algn="ctr">
                        <a:spcAft>
                          <a:spcPts val="0"/>
                        </a:spcAft>
                      </a:pPr>
                      <a:r>
                        <a:rPr lang="zh-CN" sz="1400" kern="0" dirty="0">
                          <a:effectLst/>
                          <a:latin typeface="微软雅黑" pitchFamily="34" charset="-122"/>
                          <a:ea typeface="微软雅黑" pitchFamily="34" charset="-122"/>
                        </a:rPr>
                        <a:t>学校自筹资金投入情况（万元）</a:t>
                      </a:r>
                      <a:endParaRPr lang="zh-CN" sz="1400" kern="100" dirty="0">
                        <a:effectLst/>
                        <a:latin typeface="微软雅黑" pitchFamily="34" charset="-122"/>
                        <a:ea typeface="微软雅黑" pitchFamily="34" charset="-122"/>
                        <a:cs typeface="Calibri"/>
                      </a:endParaRPr>
                    </a:p>
                  </a:txBody>
                  <a:tcPr marL="38782" marR="38782" marT="0" marB="0" anchor="ctr"/>
                </a:tc>
                <a:tc>
                  <a:txBody>
                    <a:bodyPr/>
                    <a:lstStyle/>
                    <a:p>
                      <a:pPr algn="ctr">
                        <a:spcAft>
                          <a:spcPts val="0"/>
                        </a:spcAft>
                      </a:pPr>
                      <a:r>
                        <a:rPr lang="en-US" sz="1400" kern="0" dirty="0">
                          <a:effectLst/>
                          <a:latin typeface="微软雅黑" pitchFamily="34" charset="-122"/>
                          <a:ea typeface="微软雅黑" pitchFamily="34" charset="-122"/>
                        </a:rPr>
                        <a:t>2</a:t>
                      </a:r>
                      <a:endParaRPr lang="zh-CN" sz="1400" kern="100" dirty="0">
                        <a:effectLst/>
                        <a:latin typeface="微软雅黑" pitchFamily="34" charset="-122"/>
                        <a:ea typeface="微软雅黑" pitchFamily="34" charset="-122"/>
                        <a:cs typeface="Calibri"/>
                      </a:endParaRPr>
                    </a:p>
                  </a:txBody>
                  <a:tcPr marL="38782" marR="38782" marT="0" marB="0" anchor="ctr"/>
                </a:tc>
              </a:tr>
            </a:tbl>
          </a:graphicData>
        </a:graphic>
      </p:graphicFrame>
      <p:sp>
        <p:nvSpPr>
          <p:cNvPr id="3" name="TextBox 2"/>
          <p:cNvSpPr txBox="1"/>
          <p:nvPr/>
        </p:nvSpPr>
        <p:spPr>
          <a:xfrm>
            <a:off x="3896237" y="1037221"/>
            <a:ext cx="6777990" cy="369332"/>
          </a:xfrm>
          <a:prstGeom prst="rect">
            <a:avLst/>
          </a:prstGeom>
          <a:noFill/>
        </p:spPr>
        <p:txBody>
          <a:bodyPr wrap="square" rtlCol="0">
            <a:spAutoFit/>
          </a:bodyPr>
          <a:lstStyle/>
          <a:p>
            <a:r>
              <a:rPr lang="zh-CN" altLang="zh-CN" b="1" dirty="0">
                <a:latin typeface="微软雅黑" pitchFamily="34" charset="-122"/>
                <a:ea typeface="微软雅黑" pitchFamily="34" charset="-122"/>
              </a:rPr>
              <a:t>生产性实训基地检查验收参考指标</a:t>
            </a:r>
            <a:endParaRPr lang="zh-CN" altLang="en-US" dirty="0">
              <a:latin typeface="微软雅黑" pitchFamily="34" charset="-122"/>
              <a:ea typeface="微软雅黑" pitchFamily="34" charset="-122"/>
            </a:endParaRPr>
          </a:p>
        </p:txBody>
      </p:sp>
      <p:sp>
        <p:nvSpPr>
          <p:cNvPr id="1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07</a:t>
            </a:r>
            <a:endParaRPr lang="zh-CN" altLang="en-US" sz="1600" b="1" dirty="0">
              <a:solidFill>
                <a:prstClr val="white"/>
              </a:solidFill>
            </a:endParaRPr>
          </a:p>
        </p:txBody>
      </p:sp>
      <p:sp>
        <p:nvSpPr>
          <p:cNvPr id="17" name="矩形 16"/>
          <p:cNvSpPr/>
          <p:nvPr/>
        </p:nvSpPr>
        <p:spPr>
          <a:xfrm>
            <a:off x="144058" y="674139"/>
            <a:ext cx="1385316"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参考指标</a:t>
            </a:r>
            <a:endParaRPr lang="zh-CN" altLang="en-US" dirty="0">
              <a:solidFill>
                <a:srgbClr val="C00000"/>
              </a:solidFill>
            </a:endParaRPr>
          </a:p>
        </p:txBody>
      </p:sp>
    </p:spTree>
    <p:extLst>
      <p:ext uri="{BB962C8B-B14F-4D97-AF65-F5344CB8AC3E}">
        <p14:creationId xmlns:p14="http://schemas.microsoft.com/office/powerpoint/2010/main" val="2732965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ags/tag10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10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3.xml><?xml version="1.0" encoding="utf-8"?>
<p:tagLst xmlns:a="http://schemas.openxmlformats.org/drawingml/2006/main" xmlns:r="http://schemas.openxmlformats.org/officeDocument/2006/relationships" xmlns:p="http://schemas.openxmlformats.org/presentationml/2006/main">
  <p:tag name="MH" val="20170614124719"/>
  <p:tag name="MH_LIBRARY" val="GRAPHIC"/>
  <p:tag name="MH_TYPE" val="SubTitle"/>
  <p:tag name="MH_ORDER" val="4"/>
</p:tagLst>
</file>

<file path=ppt/tags/tag104.xml><?xml version="1.0" encoding="utf-8"?>
<p:tagLst xmlns:a="http://schemas.openxmlformats.org/drawingml/2006/main" xmlns:r="http://schemas.openxmlformats.org/officeDocument/2006/relationships" xmlns:p="http://schemas.openxmlformats.org/presentationml/2006/main">
  <p:tag name="MH" val="20170614124719"/>
  <p:tag name="MH_LIBRARY" val="GRAPHIC"/>
  <p:tag name="MH_TYPE" val="SubTitle"/>
  <p:tag name="MH_ORDER" val="4"/>
</p:tagLst>
</file>

<file path=ppt/tags/tag105.xml><?xml version="1.0" encoding="utf-8"?>
<p:tagLst xmlns:a="http://schemas.openxmlformats.org/drawingml/2006/main" xmlns:r="http://schemas.openxmlformats.org/officeDocument/2006/relationships" xmlns:p="http://schemas.openxmlformats.org/presentationml/2006/main">
  <p:tag name="MH" val="20170614124719"/>
  <p:tag name="MH_LIBRARY" val="GRAPHIC"/>
  <p:tag name="MH_TYPE" val="SubTitle"/>
  <p:tag name="MH_ORDER" val="4"/>
</p:tagLst>
</file>

<file path=ppt/tags/tag106.xml><?xml version="1.0" encoding="utf-8"?>
<p:tagLst xmlns:a="http://schemas.openxmlformats.org/drawingml/2006/main" xmlns:r="http://schemas.openxmlformats.org/officeDocument/2006/relationships" xmlns:p="http://schemas.openxmlformats.org/presentationml/2006/main">
  <p:tag name="MH" val="20170614124719"/>
  <p:tag name="MH_LIBRARY" val="GRAPHIC"/>
  <p:tag name="MH_TYPE" val="SubTitle"/>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8"/>
</p:tagLst>
</file>

<file path=ppt/tags/tag18.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11"/>
</p:tagLst>
</file>

<file path=ppt/tags/tag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4"/>
</p:tagLst>
</file>

<file path=ppt/tags/tag21.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6"/>
</p:tagLst>
</file>

<file path=ppt/tags/tag23.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7"/>
</p:tagLst>
</file>

<file path=ppt/tags/tag24.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10"/>
</p:tagLst>
</file>

<file path=ppt/tags/tag25.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8"/>
</p:tagLst>
</file>

<file path=ppt/tags/tag34.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SubTitle"/>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5"/>
</p:tagLst>
</file>

<file path=ppt/tags/tag38.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SubTitle"/>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SubTitle"/>
  <p:tag name="MH_ORDER" val="4"/>
</p:tagLst>
</file>

<file path=ppt/tags/tag41.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11"/>
</p:tagLst>
</file>

<file path=ppt/tags/tag42.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Text"/>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Text"/>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Text"/>
  <p:tag name="MH_ORDER" val="3"/>
</p:tagLst>
</file>

<file path=ppt/tags/tag45.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Text"/>
  <p:tag name="MH_ORDER" val="4"/>
</p:tagLst>
</file>

<file path=ppt/tags/tag46.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3"/>
</p:tagLst>
</file>

<file path=ppt/tags/tag48.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4"/>
</p:tagLst>
</file>

<file path=ppt/tags/tag49.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50.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7"/>
</p:tagLst>
</file>

<file path=ppt/tags/tag51.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9"/>
</p:tagLst>
</file>

<file path=ppt/tags/tag52.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10"/>
</p:tagLst>
</file>

<file path=ppt/tags/tag53.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Other"/>
  <p:tag name="MH_ORDER" val="12"/>
</p:tagLst>
</file>

<file path=ppt/tags/tag5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5.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Text"/>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70523100425"/>
  <p:tag name="MH_LIBRARY" val="GRAPHIC"/>
  <p:tag name="MH_TYPE" val="Text"/>
  <p:tag name="MH_ORDER" val="4"/>
</p:tagLst>
</file>

<file path=ppt/tags/tag5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60.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Other"/>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SubTitle"/>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Text"/>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Other"/>
  <p:tag name="MH_ORDER" val="3"/>
</p:tagLst>
</file>

<file path=ppt/tags/tag64.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Other"/>
  <p:tag name="MH_ORDER" val="4"/>
</p:tagLst>
</file>

<file path=ppt/tags/tag65.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SubTitle"/>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Text"/>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Other"/>
  <p:tag name="MH_ORDER" val="5"/>
</p:tagLst>
</file>

<file path=ppt/tags/tag68.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Other"/>
  <p:tag name="MH_ORDER" val="6"/>
</p:tagLst>
</file>

<file path=ppt/tags/tag69.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SubTitle"/>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70.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Text"/>
  <p:tag name="MH_ORDER" val="3"/>
</p:tagLst>
</file>

<file path=ppt/tags/tag71.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Other"/>
  <p:tag name="MH_ORDER" val="7"/>
</p:tagLst>
</file>

<file path=ppt/tags/tag72.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Other"/>
  <p:tag name="MH_ORDER" val="8"/>
</p:tagLst>
</file>

<file path=ppt/tags/tag73.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SubTitle"/>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Text"/>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61226155848"/>
  <p:tag name="MH_LIBRARY" val="GRAPHIC"/>
  <p:tag name="MH_TYPE" val="Other"/>
  <p:tag name="MH_ORDER" val="9"/>
</p:tagLst>
</file>

<file path=ppt/tags/tag7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7.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Other"/>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Other"/>
  <p:tag name="MH_ORDER" val="2"/>
</p:tagLst>
</file>

<file path=ppt/tags/tag79.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60126203057"/>
  <p:tag name="MH_LIBRARY" val="GRAPHIC"/>
  <p:tag name="MH_TYPE" val="SubTitle"/>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3.xml><?xml version="1.0" encoding="utf-8"?>
<p:tagLst xmlns:a="http://schemas.openxmlformats.org/drawingml/2006/main" xmlns:r="http://schemas.openxmlformats.org/officeDocument/2006/relationships" xmlns:p="http://schemas.openxmlformats.org/presentationml/2006/main">
  <p:tag name="MH" val="20170228174337"/>
  <p:tag name="MH_LIBRARY" val="GRAPHIC"/>
  <p:tag name="MH_TYPE" val="SubTitle"/>
  <p:tag name="MH_ORDER" val="1"/>
</p:tagLst>
</file>

<file path=ppt/tags/tag84.xml><?xml version="1.0" encoding="utf-8"?>
<p:tagLst xmlns:a="http://schemas.openxmlformats.org/drawingml/2006/main" xmlns:r="http://schemas.openxmlformats.org/officeDocument/2006/relationships" xmlns:p="http://schemas.openxmlformats.org/presentationml/2006/main">
  <p:tag name="MH" val="20170228174337"/>
  <p:tag name="MH_LIBRARY" val="GRAPHIC"/>
  <p:tag name="MH_TYPE" val="SubTitle"/>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4.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9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9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99.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12616</TotalTime>
  <Words>7108</Words>
  <Application>Microsoft Office PowerPoint</Application>
  <PresentationFormat>自定义</PresentationFormat>
  <Paragraphs>1002</Paragraphs>
  <Slides>53</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55" baseType="lpstr">
      <vt:lpstr>1_Office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gta</cp:lastModifiedBy>
  <cp:revision>1480</cp:revision>
  <cp:lastPrinted>2017-07-05T09:42:12Z</cp:lastPrinted>
  <dcterms:created xsi:type="dcterms:W3CDTF">2016-11-24T01:14:56Z</dcterms:created>
  <dcterms:modified xsi:type="dcterms:W3CDTF">2018-09-04T07:57:28Z</dcterms:modified>
</cp:coreProperties>
</file>